
<file path=[Content_Types].xml><?xml version="1.0" encoding="utf-8"?>
<Types xmlns="http://schemas.openxmlformats.org/package/2006/content-types">
  <Default Extension="(null)"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8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87.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615" r:id="rId2"/>
    <p:sldId id="268" r:id="rId3"/>
    <p:sldId id="274" r:id="rId4"/>
    <p:sldId id="469" r:id="rId5"/>
    <p:sldId id="560" r:id="rId6"/>
    <p:sldId id="471" r:id="rId7"/>
    <p:sldId id="535" r:id="rId8"/>
    <p:sldId id="513" r:id="rId9"/>
    <p:sldId id="475" r:id="rId10"/>
    <p:sldId id="536" r:id="rId11"/>
    <p:sldId id="538" r:id="rId12"/>
    <p:sldId id="559" r:id="rId13"/>
    <p:sldId id="281" r:id="rId14"/>
    <p:sldId id="282" r:id="rId15"/>
    <p:sldId id="561" r:id="rId16"/>
    <p:sldId id="470" r:id="rId17"/>
    <p:sldId id="563" r:id="rId18"/>
    <p:sldId id="564" r:id="rId19"/>
    <p:sldId id="477" r:id="rId20"/>
    <p:sldId id="479" r:id="rId21"/>
    <p:sldId id="580" r:id="rId22"/>
    <p:sldId id="481" r:id="rId23"/>
    <p:sldId id="482" r:id="rId24"/>
    <p:sldId id="581" r:id="rId25"/>
    <p:sldId id="478" r:id="rId26"/>
    <p:sldId id="500" r:id="rId27"/>
    <p:sldId id="501" r:id="rId28"/>
    <p:sldId id="565" r:id="rId29"/>
    <p:sldId id="502" r:id="rId30"/>
    <p:sldId id="509" r:id="rId31"/>
    <p:sldId id="567" r:id="rId32"/>
    <p:sldId id="569" r:id="rId33"/>
    <p:sldId id="601" r:id="rId34"/>
    <p:sldId id="568" r:id="rId35"/>
    <p:sldId id="602" r:id="rId36"/>
    <p:sldId id="603" r:id="rId37"/>
    <p:sldId id="605" r:id="rId38"/>
    <p:sldId id="606" r:id="rId39"/>
    <p:sldId id="608" r:id="rId40"/>
    <p:sldId id="607" r:id="rId41"/>
    <p:sldId id="609" r:id="rId42"/>
    <p:sldId id="610" r:id="rId43"/>
    <p:sldId id="611" r:id="rId44"/>
    <p:sldId id="494" r:id="rId45"/>
    <p:sldId id="539" r:id="rId46"/>
    <p:sldId id="541" r:id="rId47"/>
    <p:sldId id="544" r:id="rId48"/>
    <p:sldId id="545" r:id="rId49"/>
    <p:sldId id="546" r:id="rId50"/>
    <p:sldId id="516" r:id="rId51"/>
    <p:sldId id="517" r:id="rId52"/>
    <p:sldId id="552" r:id="rId53"/>
    <p:sldId id="585" r:id="rId54"/>
    <p:sldId id="554" r:id="rId55"/>
    <p:sldId id="590" r:id="rId56"/>
    <p:sldId id="588" r:id="rId57"/>
    <p:sldId id="592" r:id="rId58"/>
    <p:sldId id="586" r:id="rId59"/>
    <p:sldId id="594" r:id="rId60"/>
    <p:sldId id="595" r:id="rId61"/>
    <p:sldId id="593" r:id="rId62"/>
    <p:sldId id="596" r:id="rId63"/>
    <p:sldId id="587" r:id="rId64"/>
    <p:sldId id="520" r:id="rId65"/>
    <p:sldId id="598" r:id="rId66"/>
    <p:sldId id="599" r:id="rId67"/>
    <p:sldId id="553" r:id="rId68"/>
    <p:sldId id="522" r:id="rId69"/>
    <p:sldId id="547" r:id="rId70"/>
    <p:sldId id="548" r:id="rId71"/>
    <p:sldId id="572" r:id="rId72"/>
    <p:sldId id="557" r:id="rId73"/>
    <p:sldId id="573" r:id="rId74"/>
    <p:sldId id="558" r:id="rId75"/>
    <p:sldId id="525" r:id="rId76"/>
    <p:sldId id="582" r:id="rId77"/>
    <p:sldId id="583" r:id="rId78"/>
    <p:sldId id="527" r:id="rId79"/>
    <p:sldId id="584" r:id="rId80"/>
    <p:sldId id="528" r:id="rId81"/>
    <p:sldId id="616" r:id="rId82"/>
    <p:sldId id="617" r:id="rId83"/>
    <p:sldId id="619" r:id="rId84"/>
    <p:sldId id="621" r:id="rId85"/>
    <p:sldId id="622" r:id="rId86"/>
    <p:sldId id="624" r:id="rId87"/>
    <p:sldId id="627" r:id="rId88"/>
    <p:sldId id="623" r:id="rId89"/>
    <p:sldId id="630" r:id="rId90"/>
    <p:sldId id="628" r:id="rId91"/>
    <p:sldId id="631" r:id="rId92"/>
    <p:sldId id="626" r:id="rId93"/>
    <p:sldId id="629" r:id="rId94"/>
    <p:sldId id="632" r:id="rId95"/>
    <p:sldId id="633" r:id="rId96"/>
    <p:sldId id="634" r:id="rId97"/>
    <p:sldId id="636" r:id="rId98"/>
    <p:sldId id="640" r:id="rId99"/>
    <p:sldId id="641" r:id="rId100"/>
    <p:sldId id="638" r:id="rId101"/>
    <p:sldId id="639" r:id="rId102"/>
    <p:sldId id="642" r:id="rId103"/>
    <p:sldId id="531" r:id="rId104"/>
    <p:sldId id="635" r:id="rId105"/>
    <p:sldId id="612" r:id="rId106"/>
    <p:sldId id="533" r:id="rId107"/>
    <p:sldId id="495" r:id="rId108"/>
    <p:sldId id="465" r:id="rId109"/>
    <p:sldId id="542" r:id="rId11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F47F89-1A82-DA40-8533-A647779D5140}">
          <p14:sldIdLst>
            <p14:sldId id="615"/>
          </p14:sldIdLst>
        </p14:section>
        <p14:section name="Introduction" id="{AFB4A041-5AB6-124C-B7BE-9C2169A7555D}">
          <p14:sldIdLst>
            <p14:sldId id="268"/>
            <p14:sldId id="274"/>
            <p14:sldId id="469"/>
            <p14:sldId id="560"/>
            <p14:sldId id="471"/>
            <p14:sldId id="535"/>
            <p14:sldId id="513"/>
            <p14:sldId id="475"/>
            <p14:sldId id="536"/>
          </p14:sldIdLst>
        </p14:section>
        <p14:section name="Data" id="{1D242C5C-7077-0241-AAC9-B2A0694B57A7}">
          <p14:sldIdLst>
            <p14:sldId id="538"/>
            <p14:sldId id="559"/>
            <p14:sldId id="281"/>
            <p14:sldId id="282"/>
          </p14:sldIdLst>
        </p14:section>
        <p14:section name="Hourly Wage Calculation" id="{D336DBC4-8215-314B-8258-3A40B895CBE7}">
          <p14:sldIdLst>
            <p14:sldId id="561"/>
            <p14:sldId id="470"/>
            <p14:sldId id="563"/>
            <p14:sldId id="564"/>
            <p14:sldId id="477"/>
            <p14:sldId id="479"/>
            <p14:sldId id="580"/>
            <p14:sldId id="481"/>
            <p14:sldId id="482"/>
            <p14:sldId id="581"/>
            <p14:sldId id="478"/>
            <p14:sldId id="500"/>
            <p14:sldId id="501"/>
            <p14:sldId id="565"/>
            <p14:sldId id="502"/>
            <p14:sldId id="509"/>
            <p14:sldId id="567"/>
            <p14:sldId id="569"/>
            <p14:sldId id="601"/>
            <p14:sldId id="568"/>
            <p14:sldId id="602"/>
            <p14:sldId id="603"/>
            <p14:sldId id="605"/>
            <p14:sldId id="606"/>
            <p14:sldId id="608"/>
            <p14:sldId id="607"/>
            <p14:sldId id="609"/>
            <p14:sldId id="610"/>
            <p14:sldId id="611"/>
            <p14:sldId id="494"/>
            <p14:sldId id="539"/>
          </p14:sldIdLst>
        </p14:section>
        <p14:section name="Why low wage" id="{5D54C9D4-8CC9-AE46-9DA1-88B854EEFB8E}">
          <p14:sldIdLst>
            <p14:sldId id="541"/>
            <p14:sldId id="544"/>
            <p14:sldId id="545"/>
            <p14:sldId id="546"/>
            <p14:sldId id="516"/>
            <p14:sldId id="517"/>
            <p14:sldId id="552"/>
            <p14:sldId id="585"/>
            <p14:sldId id="554"/>
            <p14:sldId id="590"/>
            <p14:sldId id="588"/>
            <p14:sldId id="592"/>
            <p14:sldId id="586"/>
            <p14:sldId id="594"/>
            <p14:sldId id="595"/>
            <p14:sldId id="593"/>
            <p14:sldId id="596"/>
            <p14:sldId id="587"/>
            <p14:sldId id="520"/>
            <p14:sldId id="598"/>
            <p14:sldId id="599"/>
            <p14:sldId id="553"/>
            <p14:sldId id="522"/>
            <p14:sldId id="547"/>
            <p14:sldId id="548"/>
            <p14:sldId id="572"/>
            <p14:sldId id="557"/>
            <p14:sldId id="573"/>
            <p14:sldId id="558"/>
            <p14:sldId id="525"/>
            <p14:sldId id="582"/>
            <p14:sldId id="583"/>
            <p14:sldId id="527"/>
            <p14:sldId id="584"/>
            <p14:sldId id="528"/>
            <p14:sldId id="616"/>
          </p14:sldIdLst>
        </p14:section>
        <p14:section name="Demographics affect earnings" id="{A04AD8B9-0A8F-FA46-8D48-2673B11B0D65}">
          <p14:sldIdLst>
            <p14:sldId id="617"/>
            <p14:sldId id="619"/>
            <p14:sldId id="621"/>
            <p14:sldId id="622"/>
            <p14:sldId id="624"/>
            <p14:sldId id="627"/>
            <p14:sldId id="623"/>
            <p14:sldId id="630"/>
            <p14:sldId id="628"/>
            <p14:sldId id="631"/>
            <p14:sldId id="626"/>
            <p14:sldId id="629"/>
            <p14:sldId id="632"/>
            <p14:sldId id="633"/>
            <p14:sldId id="634"/>
            <p14:sldId id="636"/>
            <p14:sldId id="640"/>
            <p14:sldId id="641"/>
            <p14:sldId id="638"/>
            <p14:sldId id="639"/>
            <p14:sldId id="642"/>
          </p14:sldIdLst>
        </p14:section>
        <p14:section name="Discussion and Conclusion" id="{5ECBD813-0F37-0743-B134-21DFE8A2F804}">
          <p14:sldIdLst>
            <p14:sldId id="531"/>
            <p14:sldId id="635"/>
            <p14:sldId id="612"/>
            <p14:sldId id="533"/>
            <p14:sldId id="495"/>
            <p14:sldId id="465"/>
            <p14:sldId id="54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E980"/>
    <a:srgbClr val="F4F0CB"/>
    <a:srgbClr val="86EE63"/>
    <a:srgbClr val="8CC5E3"/>
    <a:srgbClr val="C8EEBB"/>
    <a:srgbClr val="CC0000"/>
    <a:srgbClr val="D85A57"/>
    <a:srgbClr val="213385"/>
    <a:srgbClr val="FD686D"/>
    <a:srgbClr val="E0E34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36" autoAdjust="0"/>
    <p:restoredTop sz="89058" autoAdjust="0"/>
  </p:normalViewPr>
  <p:slideViewPr>
    <p:cSldViewPr snapToGrid="0" snapToObjects="1">
      <p:cViewPr>
        <p:scale>
          <a:sx n="75" d="100"/>
          <a:sy n="75" d="100"/>
        </p:scale>
        <p:origin x="5848" y="3240"/>
      </p:cViewPr>
      <p:guideLst>
        <p:guide orient="horz" pos="1620"/>
        <p:guide pos="2880"/>
      </p:guideLst>
    </p:cSldViewPr>
  </p:slideViewPr>
  <p:notesTextViewPr>
    <p:cViewPr>
      <p:scale>
        <a:sx n="100" d="100"/>
        <a:sy n="100" d="100"/>
      </p:scale>
      <p:origin x="0" y="0"/>
    </p:cViewPr>
  </p:notesTextViewPr>
  <p:sorterViewPr>
    <p:cViewPr>
      <p:scale>
        <a:sx n="76" d="100"/>
        <a:sy n="76" d="100"/>
      </p:scale>
      <p:origin x="0" y="66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Country</c:v>
                </c:pt>
              </c:strCache>
            </c:strRef>
          </c:tx>
          <c:spPr>
            <a:solidFill>
              <a:schemeClr val="accent1"/>
            </a:solidFill>
            <a:ln>
              <a:noFill/>
            </a:ln>
            <a:effectLst/>
          </c:spPr>
          <c:invertIfNegative val="0"/>
          <c:cat>
            <c:strRef>
              <c:f>Sheet1!$A$2:$A$3</c:f>
              <c:strCache>
                <c:ptCount val="2"/>
                <c:pt idx="0">
                  <c:v>USA</c:v>
                </c:pt>
                <c:pt idx="1">
                  <c:v>India</c:v>
                </c:pt>
              </c:strCache>
            </c:strRef>
          </c:cat>
          <c:val>
            <c:numRef>
              <c:f>Sheet1!$B$2:$B$3</c:f>
              <c:numCache>
                <c:formatCode>"$"#,##0.00_);[Red]\("$"#,##0.00\)</c:formatCode>
                <c:ptCount val="2"/>
                <c:pt idx="0">
                  <c:v>3.01</c:v>
                </c:pt>
                <c:pt idx="1">
                  <c:v>1.41</c:v>
                </c:pt>
              </c:numCache>
            </c:numRef>
          </c:val>
          <c:extLst>
            <c:ext xmlns:c16="http://schemas.microsoft.com/office/drawing/2014/chart" uri="{C3380CC4-5D6E-409C-BE32-E72D297353CC}">
              <c16:uniqueId val="{00000000-5779-1947-9D55-91E04918D800}"/>
            </c:ext>
          </c:extLst>
        </c:ser>
        <c:dLbls>
          <c:showLegendKey val="0"/>
          <c:showVal val="0"/>
          <c:showCatName val="0"/>
          <c:showSerName val="0"/>
          <c:showPercent val="0"/>
          <c:showBubbleSize val="0"/>
        </c:dLbls>
        <c:gapWidth val="101"/>
        <c:axId val="1038524175"/>
        <c:axId val="740397439"/>
      </c:barChart>
      <c:catAx>
        <c:axId val="10385241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40397439"/>
        <c:crosses val="autoZero"/>
        <c:auto val="1"/>
        <c:lblAlgn val="ctr"/>
        <c:lblOffset val="100"/>
        <c:noMultiLvlLbl val="0"/>
      </c:catAx>
      <c:valAx>
        <c:axId val="740397439"/>
        <c:scaling>
          <c:orientation val="minMax"/>
        </c:scaling>
        <c:delete val="0"/>
        <c:axPos val="b"/>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385241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dLbls>
          <c:showLegendKey val="0"/>
          <c:showVal val="0"/>
          <c:showCatName val="0"/>
          <c:showSerName val="0"/>
          <c:showPercent val="0"/>
          <c:showBubbleSize val="0"/>
        </c:dLbls>
        <c:gapWidth val="101"/>
        <c:axId val="1038524175"/>
        <c:axId val="740397439"/>
      </c:barChart>
      <c:catAx>
        <c:axId val="10385241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40397439"/>
        <c:crosses val="autoZero"/>
        <c:auto val="1"/>
        <c:lblAlgn val="ctr"/>
        <c:lblOffset val="100"/>
        <c:noMultiLvlLbl val="0"/>
      </c:catAx>
      <c:valAx>
        <c:axId val="740397439"/>
        <c:scaling>
          <c:orientation val="minMax"/>
        </c:scaling>
        <c:delete val="0"/>
        <c:axPos val="b"/>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385241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India</c:v>
                </c:pt>
              </c:strCache>
            </c:strRef>
          </c:tx>
          <c:spPr>
            <a:solidFill>
              <a:schemeClr val="accent1"/>
            </a:solidFill>
            <a:ln>
              <a:noFill/>
            </a:ln>
            <a:effectLst/>
          </c:spPr>
          <c:invertIfNegative val="0"/>
          <c:cat>
            <c:strRef>
              <c:f>Sheet1!$A$2:$A$3</c:f>
              <c:strCache>
                <c:ptCount val="2"/>
                <c:pt idx="0">
                  <c:v>No</c:v>
                </c:pt>
                <c:pt idx="1">
                  <c:v>Yes</c:v>
                </c:pt>
              </c:strCache>
            </c:strRef>
          </c:cat>
          <c:val>
            <c:numRef>
              <c:f>Sheet1!$B$2:$B$3</c:f>
              <c:numCache>
                <c:formatCode>"$"#,##0.00_);[Red]\("$"#,##0.00\)</c:formatCode>
                <c:ptCount val="2"/>
                <c:pt idx="0">
                  <c:v>1.43</c:v>
                </c:pt>
                <c:pt idx="1">
                  <c:v>1.26</c:v>
                </c:pt>
              </c:numCache>
            </c:numRef>
          </c:val>
          <c:extLst>
            <c:ext xmlns:c16="http://schemas.microsoft.com/office/drawing/2014/chart" uri="{C3380CC4-5D6E-409C-BE32-E72D297353CC}">
              <c16:uniqueId val="{00000000-72B3-E34D-B44E-384F624A9486}"/>
            </c:ext>
          </c:extLst>
        </c:ser>
        <c:dLbls>
          <c:showLegendKey val="0"/>
          <c:showVal val="0"/>
          <c:showCatName val="0"/>
          <c:showSerName val="0"/>
          <c:showPercent val="0"/>
          <c:showBubbleSize val="0"/>
        </c:dLbls>
        <c:gapWidth val="101"/>
        <c:axId val="1038524175"/>
        <c:axId val="740397439"/>
      </c:barChart>
      <c:catAx>
        <c:axId val="10385241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40397439"/>
        <c:crosses val="autoZero"/>
        <c:auto val="1"/>
        <c:lblAlgn val="ctr"/>
        <c:lblOffset val="100"/>
        <c:noMultiLvlLbl val="0"/>
      </c:catAx>
      <c:valAx>
        <c:axId val="740397439"/>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385241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Country</c:v>
                </c:pt>
              </c:strCache>
            </c:strRef>
          </c:tx>
          <c:spPr>
            <a:solidFill>
              <a:schemeClr val="accent1"/>
            </a:solidFill>
            <a:ln>
              <a:noFill/>
            </a:ln>
            <a:effectLst/>
          </c:spPr>
          <c:invertIfNegative val="0"/>
          <c:cat>
            <c:strRef>
              <c:f>Sheet1!$A$2:$A$3</c:f>
              <c:strCache>
                <c:ptCount val="2"/>
                <c:pt idx="0">
                  <c:v>Male</c:v>
                </c:pt>
                <c:pt idx="1">
                  <c:v>Female</c:v>
                </c:pt>
              </c:strCache>
            </c:strRef>
          </c:cat>
          <c:val>
            <c:numRef>
              <c:f>Sheet1!$B$2:$B$3</c:f>
              <c:numCache>
                <c:formatCode>"$"#,##0.00_);[Red]\("$"#,##0.00\)</c:formatCode>
                <c:ptCount val="2"/>
                <c:pt idx="0">
                  <c:v>3.68</c:v>
                </c:pt>
                <c:pt idx="1">
                  <c:v>2.79</c:v>
                </c:pt>
              </c:numCache>
            </c:numRef>
          </c:val>
          <c:extLst>
            <c:ext xmlns:c16="http://schemas.microsoft.com/office/drawing/2014/chart" uri="{C3380CC4-5D6E-409C-BE32-E72D297353CC}">
              <c16:uniqueId val="{00000000-5779-1947-9D55-91E04918D800}"/>
            </c:ext>
          </c:extLst>
        </c:ser>
        <c:dLbls>
          <c:showLegendKey val="0"/>
          <c:showVal val="0"/>
          <c:showCatName val="0"/>
          <c:showSerName val="0"/>
          <c:showPercent val="0"/>
          <c:showBubbleSize val="0"/>
        </c:dLbls>
        <c:gapWidth val="101"/>
        <c:axId val="1038524175"/>
        <c:axId val="740397439"/>
      </c:barChart>
      <c:catAx>
        <c:axId val="10385241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40397439"/>
        <c:crosses val="autoZero"/>
        <c:auto val="1"/>
        <c:lblAlgn val="ctr"/>
        <c:lblOffset val="100"/>
        <c:noMultiLvlLbl val="0"/>
      </c:catAx>
      <c:valAx>
        <c:axId val="740397439"/>
        <c:scaling>
          <c:orientation val="minMax"/>
        </c:scaling>
        <c:delete val="0"/>
        <c:axPos val="b"/>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385241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dLbls>
          <c:showLegendKey val="0"/>
          <c:showVal val="0"/>
          <c:showCatName val="0"/>
          <c:showSerName val="0"/>
          <c:showPercent val="0"/>
          <c:showBubbleSize val="0"/>
        </c:dLbls>
        <c:gapWidth val="101"/>
        <c:axId val="1038524175"/>
        <c:axId val="740397439"/>
      </c:barChart>
      <c:catAx>
        <c:axId val="10385241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40397439"/>
        <c:crosses val="autoZero"/>
        <c:auto val="1"/>
        <c:lblAlgn val="ctr"/>
        <c:lblOffset val="100"/>
        <c:noMultiLvlLbl val="0"/>
      </c:catAx>
      <c:valAx>
        <c:axId val="740397439"/>
        <c:scaling>
          <c:orientation val="minMax"/>
          <c:max val="2"/>
          <c:min val="0"/>
        </c:scaling>
        <c:delete val="0"/>
        <c:axPos val="b"/>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385241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Country</c:v>
                </c:pt>
              </c:strCache>
            </c:strRef>
          </c:tx>
          <c:spPr>
            <a:solidFill>
              <a:schemeClr val="accent1"/>
            </a:solidFill>
            <a:ln>
              <a:noFill/>
            </a:ln>
            <a:effectLst/>
          </c:spPr>
          <c:invertIfNegative val="0"/>
          <c:cat>
            <c:strRef>
              <c:f>Sheet1!$A$2:$A$3</c:f>
              <c:strCache>
                <c:ptCount val="2"/>
                <c:pt idx="0">
                  <c:v>Male</c:v>
                </c:pt>
                <c:pt idx="1">
                  <c:v>Female</c:v>
                </c:pt>
              </c:strCache>
            </c:strRef>
          </c:cat>
          <c:val>
            <c:numRef>
              <c:f>Sheet1!$B$2:$B$3</c:f>
              <c:numCache>
                <c:formatCode>"$"#,##0.00_);[Red]\("$"#,##0.00\)</c:formatCode>
                <c:ptCount val="2"/>
                <c:pt idx="0">
                  <c:v>3.68</c:v>
                </c:pt>
                <c:pt idx="1">
                  <c:v>2.79</c:v>
                </c:pt>
              </c:numCache>
            </c:numRef>
          </c:val>
          <c:extLst>
            <c:ext xmlns:c16="http://schemas.microsoft.com/office/drawing/2014/chart" uri="{C3380CC4-5D6E-409C-BE32-E72D297353CC}">
              <c16:uniqueId val="{00000000-5779-1947-9D55-91E04918D800}"/>
            </c:ext>
          </c:extLst>
        </c:ser>
        <c:dLbls>
          <c:showLegendKey val="0"/>
          <c:showVal val="0"/>
          <c:showCatName val="0"/>
          <c:showSerName val="0"/>
          <c:showPercent val="0"/>
          <c:showBubbleSize val="0"/>
        </c:dLbls>
        <c:gapWidth val="101"/>
        <c:axId val="1038524175"/>
        <c:axId val="740397439"/>
      </c:barChart>
      <c:catAx>
        <c:axId val="10385241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40397439"/>
        <c:crosses val="autoZero"/>
        <c:auto val="1"/>
        <c:lblAlgn val="ctr"/>
        <c:lblOffset val="100"/>
        <c:noMultiLvlLbl val="0"/>
      </c:catAx>
      <c:valAx>
        <c:axId val="740397439"/>
        <c:scaling>
          <c:orientation val="minMax"/>
        </c:scaling>
        <c:delete val="0"/>
        <c:axPos val="b"/>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38524175"/>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India</c:v>
                </c:pt>
              </c:strCache>
            </c:strRef>
          </c:tx>
          <c:spPr>
            <a:solidFill>
              <a:schemeClr val="accent1"/>
            </a:solidFill>
            <a:ln>
              <a:noFill/>
            </a:ln>
            <a:effectLst/>
          </c:spPr>
          <c:invertIfNegative val="0"/>
          <c:cat>
            <c:strRef>
              <c:f>Sheet1!$A$2:$A$3</c:f>
              <c:strCache>
                <c:ptCount val="2"/>
                <c:pt idx="0">
                  <c:v>Male</c:v>
                </c:pt>
                <c:pt idx="1">
                  <c:v>Female</c:v>
                </c:pt>
              </c:strCache>
            </c:strRef>
          </c:cat>
          <c:val>
            <c:numRef>
              <c:f>Sheet1!$B$2:$B$3</c:f>
              <c:numCache>
                <c:formatCode>"$"#,##0.00_);[Red]\("$"#,##0.00\)</c:formatCode>
                <c:ptCount val="2"/>
                <c:pt idx="0">
                  <c:v>1.43</c:v>
                </c:pt>
                <c:pt idx="1">
                  <c:v>1.37</c:v>
                </c:pt>
              </c:numCache>
            </c:numRef>
          </c:val>
          <c:extLst>
            <c:ext xmlns:c16="http://schemas.microsoft.com/office/drawing/2014/chart" uri="{C3380CC4-5D6E-409C-BE32-E72D297353CC}">
              <c16:uniqueId val="{00000000-72B3-E34D-B44E-384F624A9486}"/>
            </c:ext>
          </c:extLst>
        </c:ser>
        <c:dLbls>
          <c:showLegendKey val="0"/>
          <c:showVal val="0"/>
          <c:showCatName val="0"/>
          <c:showSerName val="0"/>
          <c:showPercent val="0"/>
          <c:showBubbleSize val="0"/>
        </c:dLbls>
        <c:gapWidth val="101"/>
        <c:axId val="1038524175"/>
        <c:axId val="740397439"/>
      </c:barChart>
      <c:catAx>
        <c:axId val="10385241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40397439"/>
        <c:crosses val="autoZero"/>
        <c:auto val="1"/>
        <c:lblAlgn val="ctr"/>
        <c:lblOffset val="100"/>
        <c:noMultiLvlLbl val="0"/>
      </c:catAx>
      <c:valAx>
        <c:axId val="740397439"/>
        <c:scaling>
          <c:orientation val="minMax"/>
          <c:max val="2"/>
          <c:min val="0"/>
        </c:scaling>
        <c:delete val="0"/>
        <c:axPos val="b"/>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385241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Country</c:v>
                </c:pt>
              </c:strCache>
            </c:strRef>
          </c:tx>
          <c:spPr>
            <a:solidFill>
              <a:schemeClr val="accent1"/>
            </a:solidFill>
            <a:ln>
              <a:noFill/>
            </a:ln>
            <a:effectLst/>
          </c:spPr>
          <c:invertIfNegative val="0"/>
          <c:cat>
            <c:strRef>
              <c:f>Sheet1!$A$2:$A$3</c:f>
              <c:strCache>
                <c:ptCount val="2"/>
                <c:pt idx="0">
                  <c:v>Male</c:v>
                </c:pt>
                <c:pt idx="1">
                  <c:v>Female</c:v>
                </c:pt>
              </c:strCache>
            </c:strRef>
          </c:cat>
          <c:val>
            <c:numRef>
              <c:f>Sheet1!$B$2:$B$3</c:f>
              <c:numCache>
                <c:formatCode>"$"#,##0.00_);[Red]\("$"#,##0.00\)</c:formatCode>
                <c:ptCount val="2"/>
                <c:pt idx="0">
                  <c:v>3.68</c:v>
                </c:pt>
                <c:pt idx="1">
                  <c:v>2.79</c:v>
                </c:pt>
              </c:numCache>
            </c:numRef>
          </c:val>
          <c:extLst>
            <c:ext xmlns:c16="http://schemas.microsoft.com/office/drawing/2014/chart" uri="{C3380CC4-5D6E-409C-BE32-E72D297353CC}">
              <c16:uniqueId val="{00000000-5779-1947-9D55-91E04918D800}"/>
            </c:ext>
          </c:extLst>
        </c:ser>
        <c:dLbls>
          <c:showLegendKey val="0"/>
          <c:showVal val="0"/>
          <c:showCatName val="0"/>
          <c:showSerName val="0"/>
          <c:showPercent val="0"/>
          <c:showBubbleSize val="0"/>
        </c:dLbls>
        <c:gapWidth val="101"/>
        <c:axId val="1038524175"/>
        <c:axId val="740397439"/>
      </c:barChart>
      <c:catAx>
        <c:axId val="10385241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40397439"/>
        <c:crosses val="autoZero"/>
        <c:auto val="1"/>
        <c:lblAlgn val="ctr"/>
        <c:lblOffset val="100"/>
        <c:noMultiLvlLbl val="0"/>
      </c:catAx>
      <c:valAx>
        <c:axId val="740397439"/>
        <c:scaling>
          <c:orientation val="minMax"/>
        </c:scaling>
        <c:delete val="0"/>
        <c:axPos val="b"/>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385241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dLbls>
          <c:showLegendKey val="0"/>
          <c:showVal val="0"/>
          <c:showCatName val="0"/>
          <c:showSerName val="0"/>
          <c:showPercent val="0"/>
          <c:showBubbleSize val="0"/>
        </c:dLbls>
        <c:gapWidth val="101"/>
        <c:axId val="1038524175"/>
        <c:axId val="740397439"/>
      </c:barChart>
      <c:catAx>
        <c:axId val="10385241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40397439"/>
        <c:crosses val="autoZero"/>
        <c:auto val="1"/>
        <c:lblAlgn val="ctr"/>
        <c:lblOffset val="100"/>
        <c:noMultiLvlLbl val="0"/>
      </c:catAx>
      <c:valAx>
        <c:axId val="740397439"/>
        <c:scaling>
          <c:orientation val="minMax"/>
          <c:max val="2"/>
          <c:min val="0"/>
        </c:scaling>
        <c:delete val="0"/>
        <c:axPos val="b"/>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385241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India</c:v>
                </c:pt>
              </c:strCache>
            </c:strRef>
          </c:tx>
          <c:spPr>
            <a:solidFill>
              <a:schemeClr val="accent1"/>
            </a:solidFill>
            <a:ln>
              <a:noFill/>
            </a:ln>
            <a:effectLst/>
          </c:spPr>
          <c:invertIfNegative val="0"/>
          <c:cat>
            <c:strRef>
              <c:f>Sheet1!$A$2:$A$3</c:f>
              <c:strCache>
                <c:ptCount val="2"/>
                <c:pt idx="0">
                  <c:v>Male</c:v>
                </c:pt>
                <c:pt idx="1">
                  <c:v>Female</c:v>
                </c:pt>
              </c:strCache>
            </c:strRef>
          </c:cat>
          <c:val>
            <c:numRef>
              <c:f>Sheet1!$B$2:$B$3</c:f>
              <c:numCache>
                <c:formatCode>"$"#,##0.00_);[Red]\("$"#,##0.00\)</c:formatCode>
                <c:ptCount val="2"/>
                <c:pt idx="0">
                  <c:v>1.43</c:v>
                </c:pt>
                <c:pt idx="1">
                  <c:v>1.37</c:v>
                </c:pt>
              </c:numCache>
            </c:numRef>
          </c:val>
          <c:extLst>
            <c:ext xmlns:c16="http://schemas.microsoft.com/office/drawing/2014/chart" uri="{C3380CC4-5D6E-409C-BE32-E72D297353CC}">
              <c16:uniqueId val="{00000000-72B3-E34D-B44E-384F624A9486}"/>
            </c:ext>
          </c:extLst>
        </c:ser>
        <c:dLbls>
          <c:showLegendKey val="0"/>
          <c:showVal val="0"/>
          <c:showCatName val="0"/>
          <c:showSerName val="0"/>
          <c:showPercent val="0"/>
          <c:showBubbleSize val="0"/>
        </c:dLbls>
        <c:gapWidth val="101"/>
        <c:axId val="1038524175"/>
        <c:axId val="740397439"/>
      </c:barChart>
      <c:catAx>
        <c:axId val="10385241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40397439"/>
        <c:crosses val="autoZero"/>
        <c:auto val="1"/>
        <c:lblAlgn val="ctr"/>
        <c:lblOffset val="100"/>
        <c:noMultiLvlLbl val="0"/>
      </c:catAx>
      <c:valAx>
        <c:axId val="740397439"/>
        <c:scaling>
          <c:orientation val="minMax"/>
          <c:max val="2"/>
          <c:min val="0"/>
        </c:scaling>
        <c:delete val="0"/>
        <c:axPos val="b"/>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385241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USA</c:v>
                </c:pt>
              </c:strCache>
            </c:strRef>
          </c:tx>
          <c:spPr>
            <a:solidFill>
              <a:schemeClr val="accent1"/>
            </a:solidFill>
            <a:ln>
              <a:noFill/>
            </a:ln>
            <a:effectLst/>
          </c:spPr>
          <c:invertIfNegative val="0"/>
          <c:cat>
            <c:strRef>
              <c:f>Sheet1!$A$2:$A$3</c:f>
              <c:strCache>
                <c:ptCount val="2"/>
                <c:pt idx="0">
                  <c:v>No</c:v>
                </c:pt>
                <c:pt idx="1">
                  <c:v>Yes</c:v>
                </c:pt>
              </c:strCache>
            </c:strRef>
          </c:cat>
          <c:val>
            <c:numRef>
              <c:f>Sheet1!$B$2:$B$3</c:f>
              <c:numCache>
                <c:formatCode>"$"#,##0.00_);[Red]\("$"#,##0.00\)</c:formatCode>
                <c:ptCount val="2"/>
                <c:pt idx="0">
                  <c:v>3.14</c:v>
                </c:pt>
                <c:pt idx="1">
                  <c:v>2.8</c:v>
                </c:pt>
              </c:numCache>
            </c:numRef>
          </c:val>
          <c:extLst>
            <c:ext xmlns:c16="http://schemas.microsoft.com/office/drawing/2014/chart" uri="{C3380CC4-5D6E-409C-BE32-E72D297353CC}">
              <c16:uniqueId val="{00000000-5779-1947-9D55-91E04918D800}"/>
            </c:ext>
          </c:extLst>
        </c:ser>
        <c:dLbls>
          <c:showLegendKey val="0"/>
          <c:showVal val="0"/>
          <c:showCatName val="0"/>
          <c:showSerName val="0"/>
          <c:showPercent val="0"/>
          <c:showBubbleSize val="0"/>
        </c:dLbls>
        <c:gapWidth val="101"/>
        <c:axId val="1038524175"/>
        <c:axId val="740397439"/>
      </c:barChart>
      <c:catAx>
        <c:axId val="10385241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40397439"/>
        <c:crosses val="autoZero"/>
        <c:auto val="1"/>
        <c:lblAlgn val="ctr"/>
        <c:lblOffset val="100"/>
        <c:noMultiLvlLbl val="0"/>
      </c:catAx>
      <c:valAx>
        <c:axId val="740397439"/>
        <c:scaling>
          <c:orientation val="minMax"/>
        </c:scaling>
        <c:delete val="0"/>
        <c:axPos val="b"/>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385241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India</c:v>
                </c:pt>
              </c:strCache>
            </c:strRef>
          </c:tx>
          <c:spPr>
            <a:solidFill>
              <a:schemeClr val="accent1"/>
            </a:solidFill>
            <a:ln>
              <a:noFill/>
            </a:ln>
            <a:effectLst/>
          </c:spPr>
          <c:invertIfNegative val="0"/>
          <c:cat>
            <c:strRef>
              <c:f>Sheet1!$A$2:$A$3</c:f>
              <c:strCache>
                <c:ptCount val="2"/>
                <c:pt idx="0">
                  <c:v>No</c:v>
                </c:pt>
                <c:pt idx="1">
                  <c:v>Yes</c:v>
                </c:pt>
              </c:strCache>
            </c:strRef>
          </c:cat>
          <c:val>
            <c:numRef>
              <c:f>Sheet1!$B$2:$B$3</c:f>
              <c:numCache>
                <c:formatCode>"$"#,##0.00_);[Red]\("$"#,##0.00\)</c:formatCode>
                <c:ptCount val="2"/>
                <c:pt idx="0">
                  <c:v>1.43</c:v>
                </c:pt>
                <c:pt idx="1">
                  <c:v>1.26</c:v>
                </c:pt>
              </c:numCache>
            </c:numRef>
          </c:val>
          <c:extLst>
            <c:ext xmlns:c16="http://schemas.microsoft.com/office/drawing/2014/chart" uri="{C3380CC4-5D6E-409C-BE32-E72D297353CC}">
              <c16:uniqueId val="{00000000-72B3-E34D-B44E-384F624A9486}"/>
            </c:ext>
          </c:extLst>
        </c:ser>
        <c:dLbls>
          <c:showLegendKey val="0"/>
          <c:showVal val="0"/>
          <c:showCatName val="0"/>
          <c:showSerName val="0"/>
          <c:showPercent val="0"/>
          <c:showBubbleSize val="0"/>
        </c:dLbls>
        <c:gapWidth val="101"/>
        <c:axId val="1038524175"/>
        <c:axId val="740397439"/>
      </c:barChart>
      <c:catAx>
        <c:axId val="10385241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40397439"/>
        <c:crosses val="autoZero"/>
        <c:auto val="1"/>
        <c:lblAlgn val="ctr"/>
        <c:lblOffset val="100"/>
        <c:noMultiLvlLbl val="0"/>
      </c:catAx>
      <c:valAx>
        <c:axId val="740397439"/>
        <c:scaling>
          <c:orientation val="minMax"/>
        </c:scaling>
        <c:delete val="0"/>
        <c:axPos val="b"/>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385241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USA</c:v>
                </c:pt>
              </c:strCache>
            </c:strRef>
          </c:tx>
          <c:spPr>
            <a:solidFill>
              <a:schemeClr val="accent1"/>
            </a:solidFill>
            <a:ln>
              <a:noFill/>
            </a:ln>
            <a:effectLst/>
          </c:spPr>
          <c:invertIfNegative val="0"/>
          <c:cat>
            <c:strRef>
              <c:f>Sheet1!$A$2:$A$3</c:f>
              <c:strCache>
                <c:ptCount val="2"/>
                <c:pt idx="0">
                  <c:v>No</c:v>
                </c:pt>
                <c:pt idx="1">
                  <c:v>Yes</c:v>
                </c:pt>
              </c:strCache>
            </c:strRef>
          </c:cat>
          <c:val>
            <c:numRef>
              <c:f>Sheet1!$B$2:$B$3</c:f>
              <c:numCache>
                <c:formatCode>"$"#,##0.00_);[Red]\("$"#,##0.00\)</c:formatCode>
                <c:ptCount val="2"/>
                <c:pt idx="0">
                  <c:v>3.14</c:v>
                </c:pt>
                <c:pt idx="1">
                  <c:v>2.8</c:v>
                </c:pt>
              </c:numCache>
            </c:numRef>
          </c:val>
          <c:extLst>
            <c:ext xmlns:c16="http://schemas.microsoft.com/office/drawing/2014/chart" uri="{C3380CC4-5D6E-409C-BE32-E72D297353CC}">
              <c16:uniqueId val="{00000000-5779-1947-9D55-91E04918D800}"/>
            </c:ext>
          </c:extLst>
        </c:ser>
        <c:dLbls>
          <c:showLegendKey val="0"/>
          <c:showVal val="0"/>
          <c:showCatName val="0"/>
          <c:showSerName val="0"/>
          <c:showPercent val="0"/>
          <c:showBubbleSize val="0"/>
        </c:dLbls>
        <c:gapWidth val="101"/>
        <c:axId val="1038524175"/>
        <c:axId val="740397439"/>
      </c:barChart>
      <c:catAx>
        <c:axId val="10385241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40397439"/>
        <c:crosses val="autoZero"/>
        <c:auto val="1"/>
        <c:lblAlgn val="ctr"/>
        <c:lblOffset val="100"/>
        <c:noMultiLvlLbl val="0"/>
      </c:catAx>
      <c:valAx>
        <c:axId val="740397439"/>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0385241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A061E3-E025-B04E-B45E-9B565E1CE05B}" type="datetimeFigureOut">
              <a:rPr lang="en-US" smtClean="0"/>
              <a:t>2/4/21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B1D2-69E4-9642-894A-696CED9A89F7}" type="slidenum">
              <a:rPr lang="en-US" smtClean="0"/>
              <a:t>‹#›</a:t>
            </a:fld>
            <a:endParaRPr lang="en-US"/>
          </a:p>
        </p:txBody>
      </p:sp>
    </p:spTree>
    <p:extLst>
      <p:ext uri="{BB962C8B-B14F-4D97-AF65-F5344CB8AC3E}">
        <p14:creationId xmlns:p14="http://schemas.microsoft.com/office/powerpoint/2010/main" val="32433680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thenounproject.com/ochavisual" TargetMode="External"/><Relationship Id="rId2" Type="http://schemas.openxmlformats.org/officeDocument/2006/relationships/slide" Target="../slides/slide92.xml"/><Relationship Id="rId1" Type="http://schemas.openxmlformats.org/officeDocument/2006/relationships/notesMaster" Target="../notesMasters/notesMaster1.xml"/><Relationship Id="rId4" Type="http://schemas.openxmlformats.org/officeDocument/2006/relationships/hyperlink" Target="https://thenounproject.com/ochavisual/collection/ocha-humanitarian-icons-v02"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eb.stanford.edu/~diamondr/UberPayGap.pdf"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UI Light"/>
                <a:cs typeface="Segoe UI Light"/>
              </a:rPr>
              <a:t>A gig economy is transforming the way we work. </a:t>
            </a:r>
            <a:r>
              <a:rPr lang="en-US" baseline="0" dirty="0"/>
              <a:t>In 2015, 600k people worked online and this number is increasing.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 Note</a:t>
            </a:r>
          </a:p>
          <a:p>
            <a:r>
              <a:rPr lang="en-US" baseline="0" dirty="0" err="1"/>
              <a:t>WorldBank</a:t>
            </a:r>
            <a:r>
              <a:rPr lang="en-US" baseline="0" dirty="0"/>
              <a:t> estimates that about 4.8 million active workers contributed to online crowdsourcing</a:t>
            </a:r>
          </a:p>
          <a:p>
            <a:endParaRPr lang="en-US" baseline="0" dirty="0"/>
          </a:p>
          <a:p>
            <a:r>
              <a:rPr lang="en-US" baseline="0" dirty="0"/>
              <a:t>-- Figure</a:t>
            </a:r>
          </a:p>
          <a:p>
            <a:r>
              <a:rPr lang="en-US" dirty="0" err="1"/>
              <a:t>Saeful</a:t>
            </a:r>
            <a:r>
              <a:rPr lang="en-US" baseline="0" dirty="0"/>
              <a:t> Muslim, </a:t>
            </a:r>
            <a:r>
              <a:rPr lang="en-US" dirty="0"/>
              <a:t>https://thenounproject.com/search/?q=male%20female&amp;i=1258540</a:t>
            </a:r>
          </a:p>
        </p:txBody>
      </p:sp>
      <p:sp>
        <p:nvSpPr>
          <p:cNvPr id="4" name="Slide Number Placeholder 3"/>
          <p:cNvSpPr>
            <a:spLocks noGrp="1"/>
          </p:cNvSpPr>
          <p:nvPr>
            <p:ph type="sldNum" sz="quarter" idx="10"/>
          </p:nvPr>
        </p:nvSpPr>
        <p:spPr/>
        <p:txBody>
          <a:bodyPr/>
          <a:lstStyle/>
          <a:p>
            <a:fld id="{CA2DB1D2-69E4-9642-894A-696CED9A89F7}" type="slidenum">
              <a:rPr lang="en-US" smtClean="0"/>
              <a:t>2</a:t>
            </a:fld>
            <a:endParaRPr lang="en-US"/>
          </a:p>
        </p:txBody>
      </p:sp>
    </p:spTree>
    <p:extLst>
      <p:ext uri="{BB962C8B-B14F-4D97-AF65-F5344CB8AC3E}">
        <p14:creationId xmlns:p14="http://schemas.microsoft.com/office/powerpoint/2010/main" val="303267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that we collected includes task description like title, keywords, description, task IDs, requester IDs, and reward, as well as task status like submitted vs returned and timestamps of task start, task end, task return.</a:t>
            </a:r>
          </a:p>
        </p:txBody>
      </p:sp>
      <p:sp>
        <p:nvSpPr>
          <p:cNvPr id="4" name="Slide Number Placeholder 3"/>
          <p:cNvSpPr>
            <a:spLocks noGrp="1"/>
          </p:cNvSpPr>
          <p:nvPr>
            <p:ph type="sldNum" sz="quarter" idx="10"/>
          </p:nvPr>
        </p:nvSpPr>
        <p:spPr/>
        <p:txBody>
          <a:bodyPr/>
          <a:lstStyle/>
          <a:p>
            <a:fld id="{CA2DB1D2-69E4-9642-894A-696CED9A89F7}" type="slidenum">
              <a:rPr lang="en-US" smtClean="0"/>
              <a:t>11</a:t>
            </a:fld>
            <a:endParaRPr lang="en-US"/>
          </a:p>
        </p:txBody>
      </p:sp>
    </p:spTree>
    <p:extLst>
      <p:ext uri="{BB962C8B-B14F-4D97-AF65-F5344CB8AC3E}">
        <p14:creationId xmlns:p14="http://schemas.microsoft.com/office/powerpoint/2010/main" val="3389192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important pieces of information are reward and timestamps, which allow us to calculate hourly wage.</a:t>
            </a:r>
          </a:p>
        </p:txBody>
      </p:sp>
      <p:sp>
        <p:nvSpPr>
          <p:cNvPr id="4" name="Slide Number Placeholder 3"/>
          <p:cNvSpPr>
            <a:spLocks noGrp="1"/>
          </p:cNvSpPr>
          <p:nvPr>
            <p:ph type="sldNum" sz="quarter" idx="10"/>
          </p:nvPr>
        </p:nvSpPr>
        <p:spPr/>
        <p:txBody>
          <a:bodyPr/>
          <a:lstStyle/>
          <a:p>
            <a:fld id="{CA2DB1D2-69E4-9642-894A-696CED9A89F7}" type="slidenum">
              <a:rPr lang="en-US" smtClean="0"/>
              <a:t>12</a:t>
            </a:fld>
            <a:endParaRPr lang="en-US"/>
          </a:p>
        </p:txBody>
      </p:sp>
    </p:spTree>
    <p:extLst>
      <p:ext uri="{BB962C8B-B14F-4D97-AF65-F5344CB8AC3E}">
        <p14:creationId xmlns:p14="http://schemas.microsoft.com/office/powerpoint/2010/main" val="3873701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describe how we calculated hourly wage using these pieces of information. But we found that it is surprisingly hard to get accurate estimation of hourly wage even with our data.</a:t>
            </a:r>
          </a:p>
          <a:p>
            <a:endParaRPr lang="en-US" dirty="0"/>
          </a:p>
          <a:p>
            <a:r>
              <a:rPr lang="en-US" dirty="0"/>
              <a:t>-- Figures</a:t>
            </a:r>
          </a:p>
          <a:p>
            <a:r>
              <a:rPr lang="en-US" dirty="0" err="1"/>
              <a:t>Royyan</a:t>
            </a:r>
            <a:r>
              <a:rPr lang="en-US" dirty="0"/>
              <a:t> </a:t>
            </a:r>
            <a:r>
              <a:rPr lang="en-US" dirty="0" err="1"/>
              <a:t>Wijaya</a:t>
            </a:r>
            <a:endParaRPr lang="en-US" dirty="0"/>
          </a:p>
        </p:txBody>
      </p:sp>
      <p:sp>
        <p:nvSpPr>
          <p:cNvPr id="4" name="Slide Number Placeholder 3"/>
          <p:cNvSpPr>
            <a:spLocks noGrp="1"/>
          </p:cNvSpPr>
          <p:nvPr>
            <p:ph type="sldNum" sz="quarter" idx="10"/>
          </p:nvPr>
        </p:nvSpPr>
        <p:spPr/>
        <p:txBody>
          <a:bodyPr/>
          <a:lstStyle/>
          <a:p>
            <a:fld id="{CA2DB1D2-69E4-9642-894A-696CED9A89F7}" type="slidenum">
              <a:rPr lang="en-US" smtClean="0"/>
              <a:t>15</a:t>
            </a:fld>
            <a:endParaRPr lang="en-US"/>
          </a:p>
        </p:txBody>
      </p:sp>
    </p:spTree>
    <p:extLst>
      <p:ext uri="{BB962C8B-B14F-4D97-AF65-F5344CB8AC3E}">
        <p14:creationId xmlns:p14="http://schemas.microsoft.com/office/powerpoint/2010/main" val="1812652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the most naive way to calculate hourly wage is to measure the time it took to perform a task, and divide the reward by the task interval. This gives a per-task hourly wage.</a:t>
            </a:r>
          </a:p>
        </p:txBody>
      </p:sp>
      <p:sp>
        <p:nvSpPr>
          <p:cNvPr id="4" name="Slide Number Placeholder 3"/>
          <p:cNvSpPr>
            <a:spLocks noGrp="1"/>
          </p:cNvSpPr>
          <p:nvPr>
            <p:ph type="sldNum" sz="quarter" idx="10"/>
          </p:nvPr>
        </p:nvSpPr>
        <p:spPr/>
        <p:txBody>
          <a:bodyPr/>
          <a:lstStyle/>
          <a:p>
            <a:fld id="{CA2DB1D2-69E4-9642-894A-696CED9A89F7}" type="slidenum">
              <a:rPr lang="en-US" smtClean="0"/>
              <a:t>16</a:t>
            </a:fld>
            <a:endParaRPr lang="en-US"/>
          </a:p>
        </p:txBody>
      </p:sp>
    </p:spTree>
    <p:extLst>
      <p:ext uri="{BB962C8B-B14F-4D97-AF65-F5344CB8AC3E}">
        <p14:creationId xmlns:p14="http://schemas.microsoft.com/office/powerpoint/2010/main" val="1766036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are interested in per-worker hourly wage, we can divide the total reward that a worker earned by total task interval. We call these naïve methods of calculating hourly wage</a:t>
            </a:r>
          </a:p>
        </p:txBody>
      </p:sp>
      <p:sp>
        <p:nvSpPr>
          <p:cNvPr id="4" name="Slide Number Placeholder 3"/>
          <p:cNvSpPr>
            <a:spLocks noGrp="1"/>
          </p:cNvSpPr>
          <p:nvPr>
            <p:ph type="sldNum" sz="quarter" idx="10"/>
          </p:nvPr>
        </p:nvSpPr>
        <p:spPr/>
        <p:txBody>
          <a:bodyPr/>
          <a:lstStyle/>
          <a:p>
            <a:fld id="{CA2DB1D2-69E4-9642-894A-696CED9A89F7}" type="slidenum">
              <a:rPr lang="en-US" smtClean="0"/>
              <a:t>17</a:t>
            </a:fld>
            <a:endParaRPr lang="en-US"/>
          </a:p>
        </p:txBody>
      </p:sp>
    </p:spTree>
    <p:extLst>
      <p:ext uri="{BB962C8B-B14F-4D97-AF65-F5344CB8AC3E}">
        <p14:creationId xmlns:p14="http://schemas.microsoft.com/office/powerpoint/2010/main" val="1568525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using the naïve method may over- or under-estimate the hourly wage.</a:t>
            </a:r>
          </a:p>
        </p:txBody>
      </p:sp>
      <p:sp>
        <p:nvSpPr>
          <p:cNvPr id="4" name="Slide Number Placeholder 3"/>
          <p:cNvSpPr>
            <a:spLocks noGrp="1"/>
          </p:cNvSpPr>
          <p:nvPr>
            <p:ph type="sldNum" sz="quarter" idx="10"/>
          </p:nvPr>
        </p:nvSpPr>
        <p:spPr/>
        <p:txBody>
          <a:bodyPr/>
          <a:lstStyle/>
          <a:p>
            <a:fld id="{CA2DB1D2-69E4-9642-894A-696CED9A89F7}" type="slidenum">
              <a:rPr lang="en-US" smtClean="0"/>
              <a:t>18</a:t>
            </a:fld>
            <a:endParaRPr lang="en-US"/>
          </a:p>
        </p:txBody>
      </p:sp>
    </p:spTree>
    <p:extLst>
      <p:ext uri="{BB962C8B-B14F-4D97-AF65-F5344CB8AC3E}">
        <p14:creationId xmlns:p14="http://schemas.microsoft.com/office/powerpoint/2010/main" val="279553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case. A worker worked on a task, spending time interval 1. The worker worked on another task spending time interval 2. As illustrated here, people could, and indeed they do work on tasks concurrently.</a:t>
            </a:r>
          </a:p>
        </p:txBody>
      </p:sp>
      <p:sp>
        <p:nvSpPr>
          <p:cNvPr id="4" name="Slide Number Placeholder 3"/>
          <p:cNvSpPr>
            <a:spLocks noGrp="1"/>
          </p:cNvSpPr>
          <p:nvPr>
            <p:ph type="sldNum" sz="quarter" idx="10"/>
          </p:nvPr>
        </p:nvSpPr>
        <p:spPr/>
        <p:txBody>
          <a:bodyPr/>
          <a:lstStyle/>
          <a:p>
            <a:fld id="{CA2DB1D2-69E4-9642-894A-696CED9A89F7}" type="slidenum">
              <a:rPr lang="en-US" smtClean="0"/>
              <a:t>19</a:t>
            </a:fld>
            <a:endParaRPr lang="en-US"/>
          </a:p>
        </p:txBody>
      </p:sp>
    </p:spTree>
    <p:extLst>
      <p:ext uri="{BB962C8B-B14F-4D97-AF65-F5344CB8AC3E}">
        <p14:creationId xmlns:p14="http://schemas.microsoft.com/office/powerpoint/2010/main" val="4123473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makes the batched time interval smaller than the sum of interval 1 and interval 2. </a:t>
            </a:r>
          </a:p>
        </p:txBody>
      </p:sp>
      <p:sp>
        <p:nvSpPr>
          <p:cNvPr id="4" name="Slide Number Placeholder 3"/>
          <p:cNvSpPr>
            <a:spLocks noGrp="1"/>
          </p:cNvSpPr>
          <p:nvPr>
            <p:ph type="sldNum" sz="quarter" idx="10"/>
          </p:nvPr>
        </p:nvSpPr>
        <p:spPr/>
        <p:txBody>
          <a:bodyPr/>
          <a:lstStyle/>
          <a:p>
            <a:fld id="{CA2DB1D2-69E4-9642-894A-696CED9A89F7}" type="slidenum">
              <a:rPr lang="en-US" smtClean="0"/>
              <a:t>20</a:t>
            </a:fld>
            <a:endParaRPr lang="en-US"/>
          </a:p>
        </p:txBody>
      </p:sp>
    </p:spTree>
    <p:extLst>
      <p:ext uri="{BB962C8B-B14F-4D97-AF65-F5344CB8AC3E}">
        <p14:creationId xmlns:p14="http://schemas.microsoft.com/office/powerpoint/2010/main" val="2294813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may cause naïve method to over-estimate work durations and under-estimate the hourly wage.</a:t>
            </a:r>
          </a:p>
        </p:txBody>
      </p:sp>
      <p:sp>
        <p:nvSpPr>
          <p:cNvPr id="4" name="Slide Number Placeholder 3"/>
          <p:cNvSpPr>
            <a:spLocks noGrp="1"/>
          </p:cNvSpPr>
          <p:nvPr>
            <p:ph type="sldNum" sz="quarter" idx="10"/>
          </p:nvPr>
        </p:nvSpPr>
        <p:spPr/>
        <p:txBody>
          <a:bodyPr/>
          <a:lstStyle/>
          <a:p>
            <a:fld id="{CA2DB1D2-69E4-9642-894A-696CED9A89F7}" type="slidenum">
              <a:rPr lang="en-US" smtClean="0"/>
              <a:t>21</a:t>
            </a:fld>
            <a:endParaRPr lang="en-US"/>
          </a:p>
        </p:txBody>
      </p:sp>
    </p:spTree>
    <p:extLst>
      <p:ext uri="{BB962C8B-B14F-4D97-AF65-F5344CB8AC3E}">
        <p14:creationId xmlns:p14="http://schemas.microsoft.com/office/powerpoint/2010/main" val="4210085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another case. A worker works on a task and spend interval 1. After a short gap, he or she works on another task.</a:t>
            </a:r>
          </a:p>
        </p:txBody>
      </p:sp>
      <p:sp>
        <p:nvSpPr>
          <p:cNvPr id="4" name="Slide Number Placeholder 3"/>
          <p:cNvSpPr>
            <a:spLocks noGrp="1"/>
          </p:cNvSpPr>
          <p:nvPr>
            <p:ph type="sldNum" sz="quarter" idx="10"/>
          </p:nvPr>
        </p:nvSpPr>
        <p:spPr/>
        <p:txBody>
          <a:bodyPr/>
          <a:lstStyle/>
          <a:p>
            <a:fld id="{CA2DB1D2-69E4-9642-894A-696CED9A89F7}" type="slidenum">
              <a:rPr lang="en-US" smtClean="0"/>
              <a:t>22</a:t>
            </a:fld>
            <a:endParaRPr lang="en-US"/>
          </a:p>
        </p:txBody>
      </p:sp>
    </p:spTree>
    <p:extLst>
      <p:ext uri="{BB962C8B-B14F-4D97-AF65-F5344CB8AC3E}">
        <p14:creationId xmlns:p14="http://schemas.microsoft.com/office/powerpoint/2010/main" val="2053351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2013, online </a:t>
            </a:r>
            <a:r>
              <a:rPr lang="en-US" baseline="0" dirty="0"/>
              <a:t>gig-economy, or crowdsourcing,</a:t>
            </a:r>
            <a:r>
              <a:rPr lang="en-US" dirty="0"/>
              <a:t> generated two</a:t>
            </a:r>
            <a:r>
              <a:rPr lang="en-US" baseline="0" dirty="0"/>
              <a:t> billion dollars. The economic significance of crowdsourcing is rising.</a:t>
            </a:r>
          </a:p>
          <a:p>
            <a:endParaRPr lang="en-US" baseline="0" dirty="0"/>
          </a:p>
          <a:p>
            <a:r>
              <a:rPr lang="en-US" baseline="0" dirty="0"/>
              <a:t>-- Figures</a:t>
            </a:r>
          </a:p>
          <a:p>
            <a:r>
              <a:rPr lang="en-US" baseline="0" dirty="0"/>
              <a:t>Figure created by Kirby Wu from the Noun Project</a:t>
            </a:r>
            <a:endParaRPr lang="en-US" dirty="0"/>
          </a:p>
        </p:txBody>
      </p:sp>
      <p:sp>
        <p:nvSpPr>
          <p:cNvPr id="4" name="Slide Number Placeholder 3"/>
          <p:cNvSpPr>
            <a:spLocks noGrp="1"/>
          </p:cNvSpPr>
          <p:nvPr>
            <p:ph type="sldNum" sz="quarter" idx="10"/>
          </p:nvPr>
        </p:nvSpPr>
        <p:spPr/>
        <p:txBody>
          <a:bodyPr/>
          <a:lstStyle/>
          <a:p>
            <a:fld id="{CA2DB1D2-69E4-9642-894A-696CED9A89F7}" type="slidenum">
              <a:rPr lang="en-US" smtClean="0"/>
              <a:t>3</a:t>
            </a:fld>
            <a:endParaRPr lang="en-US"/>
          </a:p>
        </p:txBody>
      </p:sp>
    </p:spTree>
    <p:extLst>
      <p:ext uri="{BB962C8B-B14F-4D97-AF65-F5344CB8AC3E}">
        <p14:creationId xmlns:p14="http://schemas.microsoft.com/office/powerpoint/2010/main" val="1784855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the batched interval is larger than the sum of interval 1 and interval 2.</a:t>
            </a:r>
          </a:p>
        </p:txBody>
      </p:sp>
      <p:sp>
        <p:nvSpPr>
          <p:cNvPr id="4" name="Slide Number Placeholder 3"/>
          <p:cNvSpPr>
            <a:spLocks noGrp="1"/>
          </p:cNvSpPr>
          <p:nvPr>
            <p:ph type="sldNum" sz="quarter" idx="10"/>
          </p:nvPr>
        </p:nvSpPr>
        <p:spPr/>
        <p:txBody>
          <a:bodyPr/>
          <a:lstStyle/>
          <a:p>
            <a:fld id="{CA2DB1D2-69E4-9642-894A-696CED9A89F7}" type="slidenum">
              <a:rPr lang="en-US" smtClean="0"/>
              <a:t>23</a:t>
            </a:fld>
            <a:endParaRPr lang="en-US"/>
          </a:p>
        </p:txBody>
      </p:sp>
    </p:spTree>
    <p:extLst>
      <p:ext uri="{BB962C8B-B14F-4D97-AF65-F5344CB8AC3E}">
        <p14:creationId xmlns:p14="http://schemas.microsoft.com/office/powerpoint/2010/main" val="1352709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the naïve method may under-estimate a work interval due to time between task and over-estimate the hourly wage</a:t>
            </a:r>
          </a:p>
        </p:txBody>
      </p:sp>
      <p:sp>
        <p:nvSpPr>
          <p:cNvPr id="4" name="Slide Number Placeholder 3"/>
          <p:cNvSpPr>
            <a:spLocks noGrp="1"/>
          </p:cNvSpPr>
          <p:nvPr>
            <p:ph type="sldNum" sz="quarter" idx="10"/>
          </p:nvPr>
        </p:nvSpPr>
        <p:spPr/>
        <p:txBody>
          <a:bodyPr/>
          <a:lstStyle/>
          <a:p>
            <a:fld id="{CA2DB1D2-69E4-9642-894A-696CED9A89F7}" type="slidenum">
              <a:rPr lang="en-US" smtClean="0"/>
              <a:t>24</a:t>
            </a:fld>
            <a:endParaRPr lang="en-US"/>
          </a:p>
        </p:txBody>
      </p:sp>
    </p:spTree>
    <p:extLst>
      <p:ext uri="{BB962C8B-B14F-4D97-AF65-F5344CB8AC3E}">
        <p14:creationId xmlns:p14="http://schemas.microsoft.com/office/powerpoint/2010/main" val="1174497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Wage over- and under-estimation may affect the accuracy of hourly wage calculation. To reduce the effects of interval overlaps and time between tasks, we used a temporal clustering method</a:t>
            </a:r>
          </a:p>
        </p:txBody>
      </p:sp>
      <p:sp>
        <p:nvSpPr>
          <p:cNvPr id="4" name="Slide Number Placeholder 3"/>
          <p:cNvSpPr>
            <a:spLocks noGrp="1"/>
          </p:cNvSpPr>
          <p:nvPr>
            <p:ph type="sldNum" sz="quarter" idx="10"/>
          </p:nvPr>
        </p:nvSpPr>
        <p:spPr/>
        <p:txBody>
          <a:bodyPr/>
          <a:lstStyle/>
          <a:p>
            <a:fld id="{CA2DB1D2-69E4-9642-894A-696CED9A89F7}" type="slidenum">
              <a:rPr lang="en-US" smtClean="0"/>
              <a:t>25</a:t>
            </a:fld>
            <a:endParaRPr lang="en-US"/>
          </a:p>
        </p:txBody>
      </p:sp>
    </p:spTree>
    <p:extLst>
      <p:ext uri="{BB962C8B-B14F-4D97-AF65-F5344CB8AC3E}">
        <p14:creationId xmlns:p14="http://schemas.microsoft.com/office/powerpoint/2010/main" val="581143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explain this. Let’s look at an example. Say, a worker worked on Task 1, Task 2, Task 3, and Task 4.</a:t>
            </a:r>
          </a:p>
        </p:txBody>
      </p:sp>
      <p:sp>
        <p:nvSpPr>
          <p:cNvPr id="4" name="Slide Number Placeholder 3"/>
          <p:cNvSpPr>
            <a:spLocks noGrp="1"/>
          </p:cNvSpPr>
          <p:nvPr>
            <p:ph type="sldNum" sz="quarter" idx="10"/>
          </p:nvPr>
        </p:nvSpPr>
        <p:spPr/>
        <p:txBody>
          <a:bodyPr/>
          <a:lstStyle/>
          <a:p>
            <a:fld id="{CA2DB1D2-69E4-9642-894A-696CED9A89F7}" type="slidenum">
              <a:rPr lang="en-US" smtClean="0"/>
              <a:t>26</a:t>
            </a:fld>
            <a:endParaRPr lang="en-US"/>
          </a:p>
        </p:txBody>
      </p:sp>
    </p:spTree>
    <p:extLst>
      <p:ext uri="{BB962C8B-B14F-4D97-AF65-F5344CB8AC3E}">
        <p14:creationId xmlns:p14="http://schemas.microsoft.com/office/powerpoint/2010/main" val="2466545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cluster temporally close tasks together to ignore this small gap.</a:t>
            </a:r>
          </a:p>
        </p:txBody>
      </p:sp>
      <p:sp>
        <p:nvSpPr>
          <p:cNvPr id="4" name="Slide Number Placeholder 3"/>
          <p:cNvSpPr>
            <a:spLocks noGrp="1"/>
          </p:cNvSpPr>
          <p:nvPr>
            <p:ph type="sldNum" sz="quarter" idx="10"/>
          </p:nvPr>
        </p:nvSpPr>
        <p:spPr/>
        <p:txBody>
          <a:bodyPr/>
          <a:lstStyle/>
          <a:p>
            <a:fld id="{CA2DB1D2-69E4-9642-894A-696CED9A89F7}" type="slidenum">
              <a:rPr lang="en-US" smtClean="0"/>
              <a:t>27</a:t>
            </a:fld>
            <a:endParaRPr lang="en-US"/>
          </a:p>
        </p:txBody>
      </p:sp>
    </p:spTree>
    <p:extLst>
      <p:ext uri="{BB962C8B-B14F-4D97-AF65-F5344CB8AC3E}">
        <p14:creationId xmlns:p14="http://schemas.microsoft.com/office/powerpoint/2010/main" val="3732049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keeping this isolated task disjoint.</a:t>
            </a:r>
          </a:p>
        </p:txBody>
      </p:sp>
      <p:sp>
        <p:nvSpPr>
          <p:cNvPr id="4" name="Slide Number Placeholder 3"/>
          <p:cNvSpPr>
            <a:spLocks noGrp="1"/>
          </p:cNvSpPr>
          <p:nvPr>
            <p:ph type="sldNum" sz="quarter" idx="10"/>
          </p:nvPr>
        </p:nvSpPr>
        <p:spPr/>
        <p:txBody>
          <a:bodyPr/>
          <a:lstStyle/>
          <a:p>
            <a:fld id="{CA2DB1D2-69E4-9642-894A-696CED9A89F7}" type="slidenum">
              <a:rPr lang="en-US" smtClean="0"/>
              <a:t>28</a:t>
            </a:fld>
            <a:endParaRPr lang="en-US"/>
          </a:p>
        </p:txBody>
      </p:sp>
    </p:spTree>
    <p:extLst>
      <p:ext uri="{BB962C8B-B14F-4D97-AF65-F5344CB8AC3E}">
        <p14:creationId xmlns:p14="http://schemas.microsoft.com/office/powerpoint/2010/main" val="3565009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focus on distances between segments</a:t>
            </a:r>
          </a:p>
        </p:txBody>
      </p:sp>
      <p:sp>
        <p:nvSpPr>
          <p:cNvPr id="4" name="Slide Number Placeholder 3"/>
          <p:cNvSpPr>
            <a:spLocks noGrp="1"/>
          </p:cNvSpPr>
          <p:nvPr>
            <p:ph type="sldNum" sz="quarter" idx="10"/>
          </p:nvPr>
        </p:nvSpPr>
        <p:spPr/>
        <p:txBody>
          <a:bodyPr/>
          <a:lstStyle/>
          <a:p>
            <a:fld id="{CA2DB1D2-69E4-9642-894A-696CED9A89F7}" type="slidenum">
              <a:rPr lang="en-US" smtClean="0"/>
              <a:t>29</a:t>
            </a:fld>
            <a:endParaRPr lang="en-US"/>
          </a:p>
        </p:txBody>
      </p:sp>
    </p:spTree>
    <p:extLst>
      <p:ext uri="{BB962C8B-B14F-4D97-AF65-F5344CB8AC3E}">
        <p14:creationId xmlns:p14="http://schemas.microsoft.com/office/powerpoint/2010/main" val="457191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a constant capital D. If a distance is smaller than this constant capital D, then…</a:t>
            </a:r>
          </a:p>
        </p:txBody>
      </p:sp>
      <p:sp>
        <p:nvSpPr>
          <p:cNvPr id="4" name="Slide Number Placeholder 3"/>
          <p:cNvSpPr>
            <a:spLocks noGrp="1"/>
          </p:cNvSpPr>
          <p:nvPr>
            <p:ph type="sldNum" sz="quarter" idx="10"/>
          </p:nvPr>
        </p:nvSpPr>
        <p:spPr/>
        <p:txBody>
          <a:bodyPr/>
          <a:lstStyle/>
          <a:p>
            <a:fld id="{CA2DB1D2-69E4-9642-894A-696CED9A89F7}" type="slidenum">
              <a:rPr lang="en-US" smtClean="0"/>
              <a:t>30</a:t>
            </a:fld>
            <a:endParaRPr lang="en-US"/>
          </a:p>
        </p:txBody>
      </p:sp>
    </p:spTree>
    <p:extLst>
      <p:ext uri="{BB962C8B-B14F-4D97-AF65-F5344CB8AC3E}">
        <p14:creationId xmlns:p14="http://schemas.microsoft.com/office/powerpoint/2010/main" val="21315193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group the time intervals together</a:t>
            </a:r>
          </a:p>
        </p:txBody>
      </p:sp>
      <p:sp>
        <p:nvSpPr>
          <p:cNvPr id="4" name="Slide Number Placeholder 3"/>
          <p:cNvSpPr>
            <a:spLocks noGrp="1"/>
          </p:cNvSpPr>
          <p:nvPr>
            <p:ph type="sldNum" sz="quarter" idx="10"/>
          </p:nvPr>
        </p:nvSpPr>
        <p:spPr/>
        <p:txBody>
          <a:bodyPr/>
          <a:lstStyle/>
          <a:p>
            <a:fld id="{CA2DB1D2-69E4-9642-894A-696CED9A89F7}" type="slidenum">
              <a:rPr lang="en-US" smtClean="0"/>
              <a:t>31</a:t>
            </a:fld>
            <a:endParaRPr lang="en-US"/>
          </a:p>
        </p:txBody>
      </p:sp>
    </p:spTree>
    <p:extLst>
      <p:ext uri="{BB962C8B-B14F-4D97-AF65-F5344CB8AC3E}">
        <p14:creationId xmlns:p14="http://schemas.microsoft.com/office/powerpoint/2010/main" val="1190637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Otherwise, keep them disjoint</a:t>
            </a:r>
          </a:p>
        </p:txBody>
      </p:sp>
      <p:sp>
        <p:nvSpPr>
          <p:cNvPr id="4" name="Slide Number Placeholder 3"/>
          <p:cNvSpPr>
            <a:spLocks noGrp="1"/>
          </p:cNvSpPr>
          <p:nvPr>
            <p:ph type="sldNum" sz="quarter" idx="10"/>
          </p:nvPr>
        </p:nvSpPr>
        <p:spPr/>
        <p:txBody>
          <a:bodyPr/>
          <a:lstStyle/>
          <a:p>
            <a:fld id="{CA2DB1D2-69E4-9642-894A-696CED9A89F7}" type="slidenum">
              <a:rPr lang="en-US" smtClean="0"/>
              <a:t>32</a:t>
            </a:fld>
            <a:endParaRPr lang="en-US"/>
          </a:p>
        </p:txBody>
      </p:sp>
    </p:spTree>
    <p:extLst>
      <p:ext uri="{BB962C8B-B14F-4D97-AF65-F5344CB8AC3E}">
        <p14:creationId xmlns:p14="http://schemas.microsoft.com/office/powerpoint/2010/main" val="948834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at the same time, a number of researchers raised concerns about whether workers are treated fairly. </a:t>
            </a:r>
          </a:p>
        </p:txBody>
      </p:sp>
      <p:sp>
        <p:nvSpPr>
          <p:cNvPr id="4" name="Slide Number Placeholder 3"/>
          <p:cNvSpPr>
            <a:spLocks noGrp="1"/>
          </p:cNvSpPr>
          <p:nvPr>
            <p:ph type="sldNum" sz="quarter" idx="10"/>
          </p:nvPr>
        </p:nvSpPr>
        <p:spPr/>
        <p:txBody>
          <a:bodyPr/>
          <a:lstStyle/>
          <a:p>
            <a:fld id="{CA2DB1D2-69E4-9642-894A-696CED9A89F7}" type="slidenum">
              <a:rPr lang="en-US" smtClean="0"/>
              <a:t>4</a:t>
            </a:fld>
            <a:endParaRPr lang="en-US"/>
          </a:p>
        </p:txBody>
      </p:sp>
    </p:spTree>
    <p:extLst>
      <p:ext uri="{BB962C8B-B14F-4D97-AF65-F5344CB8AC3E}">
        <p14:creationId xmlns:p14="http://schemas.microsoft.com/office/powerpoint/2010/main" val="2858611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use the cluster interval…</a:t>
            </a:r>
          </a:p>
        </p:txBody>
      </p:sp>
      <p:sp>
        <p:nvSpPr>
          <p:cNvPr id="4" name="Slide Number Placeholder 3"/>
          <p:cNvSpPr>
            <a:spLocks noGrp="1"/>
          </p:cNvSpPr>
          <p:nvPr>
            <p:ph type="sldNum" sz="quarter" idx="10"/>
          </p:nvPr>
        </p:nvSpPr>
        <p:spPr/>
        <p:txBody>
          <a:bodyPr/>
          <a:lstStyle/>
          <a:p>
            <a:fld id="{CA2DB1D2-69E4-9642-894A-696CED9A89F7}" type="slidenum">
              <a:rPr lang="en-US" smtClean="0"/>
              <a:t>33</a:t>
            </a:fld>
            <a:endParaRPr lang="en-US"/>
          </a:p>
        </p:txBody>
      </p:sp>
    </p:spTree>
    <p:extLst>
      <p:ext uri="{BB962C8B-B14F-4D97-AF65-F5344CB8AC3E}">
        <p14:creationId xmlns:p14="http://schemas.microsoft.com/office/powerpoint/2010/main" val="3716896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cluster reward, which is a sum of all the rewards from the tasks in the cluster</a:t>
            </a:r>
          </a:p>
        </p:txBody>
      </p:sp>
      <p:sp>
        <p:nvSpPr>
          <p:cNvPr id="4" name="Slide Number Placeholder 3"/>
          <p:cNvSpPr>
            <a:spLocks noGrp="1"/>
          </p:cNvSpPr>
          <p:nvPr>
            <p:ph type="sldNum" sz="quarter" idx="10"/>
          </p:nvPr>
        </p:nvSpPr>
        <p:spPr/>
        <p:txBody>
          <a:bodyPr/>
          <a:lstStyle/>
          <a:p>
            <a:fld id="{CA2DB1D2-69E4-9642-894A-696CED9A89F7}" type="slidenum">
              <a:rPr lang="en-US" smtClean="0"/>
              <a:t>34</a:t>
            </a:fld>
            <a:endParaRPr lang="en-US"/>
          </a:p>
        </p:txBody>
      </p:sp>
    </p:spTree>
    <p:extLst>
      <p:ext uri="{BB962C8B-B14F-4D97-AF65-F5344CB8AC3E}">
        <p14:creationId xmlns:p14="http://schemas.microsoft.com/office/powerpoint/2010/main" val="4159017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cluster reward, which is a sum of all the rewards from the tasks in the cluster</a:t>
            </a:r>
          </a:p>
        </p:txBody>
      </p:sp>
      <p:sp>
        <p:nvSpPr>
          <p:cNvPr id="4" name="Slide Number Placeholder 3"/>
          <p:cNvSpPr>
            <a:spLocks noGrp="1"/>
          </p:cNvSpPr>
          <p:nvPr>
            <p:ph type="sldNum" sz="quarter" idx="10"/>
          </p:nvPr>
        </p:nvSpPr>
        <p:spPr/>
        <p:txBody>
          <a:bodyPr/>
          <a:lstStyle/>
          <a:p>
            <a:fld id="{CA2DB1D2-69E4-9642-894A-696CED9A89F7}" type="slidenum">
              <a:rPr lang="en-US" smtClean="0"/>
              <a:t>35</a:t>
            </a:fld>
            <a:endParaRPr lang="en-US"/>
          </a:p>
        </p:txBody>
      </p:sp>
    </p:spTree>
    <p:extLst>
      <p:ext uri="{BB962C8B-B14F-4D97-AF65-F5344CB8AC3E}">
        <p14:creationId xmlns:p14="http://schemas.microsoft.com/office/powerpoint/2010/main" val="152883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per-cluster hourly wage</a:t>
            </a:r>
          </a:p>
        </p:txBody>
      </p:sp>
      <p:sp>
        <p:nvSpPr>
          <p:cNvPr id="4" name="Slide Number Placeholder 3"/>
          <p:cNvSpPr>
            <a:spLocks noGrp="1"/>
          </p:cNvSpPr>
          <p:nvPr>
            <p:ph type="sldNum" sz="quarter" idx="10"/>
          </p:nvPr>
        </p:nvSpPr>
        <p:spPr/>
        <p:txBody>
          <a:bodyPr/>
          <a:lstStyle/>
          <a:p>
            <a:fld id="{CA2DB1D2-69E4-9642-894A-696CED9A89F7}" type="slidenum">
              <a:rPr lang="en-US" smtClean="0"/>
              <a:t>36</a:t>
            </a:fld>
            <a:endParaRPr lang="en-US"/>
          </a:p>
        </p:txBody>
      </p:sp>
    </p:spTree>
    <p:extLst>
      <p:ext uri="{BB962C8B-B14F-4D97-AF65-F5344CB8AC3E}">
        <p14:creationId xmlns:p14="http://schemas.microsoft.com/office/powerpoint/2010/main" val="3975714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we are interested in per-worker hourly wage based on the clustering method, we can sum up cluster rewards and divide it by total cluster interval. Because different choice of the capital D yield different sets of clusters, we used D=0 and D=1</a:t>
            </a:r>
          </a:p>
        </p:txBody>
      </p:sp>
      <p:sp>
        <p:nvSpPr>
          <p:cNvPr id="4" name="Slide Number Placeholder 3"/>
          <p:cNvSpPr>
            <a:spLocks noGrp="1"/>
          </p:cNvSpPr>
          <p:nvPr>
            <p:ph type="sldNum" sz="quarter" idx="10"/>
          </p:nvPr>
        </p:nvSpPr>
        <p:spPr/>
        <p:txBody>
          <a:bodyPr/>
          <a:lstStyle/>
          <a:p>
            <a:fld id="{CA2DB1D2-69E4-9642-894A-696CED9A89F7}" type="slidenum">
              <a:rPr lang="en-US" smtClean="0"/>
              <a:t>37</a:t>
            </a:fld>
            <a:endParaRPr lang="en-US"/>
          </a:p>
        </p:txBody>
      </p:sp>
    </p:spTree>
    <p:extLst>
      <p:ext uri="{BB962C8B-B14F-4D97-AF65-F5344CB8AC3E}">
        <p14:creationId xmlns:p14="http://schemas.microsoft.com/office/powerpoint/2010/main" val="4231594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show you the hourly wage distribution, calculated by using both naïve method and cluster-based method. Here, x-axis is per-worker hourly wage and y-axis is a density.</a:t>
            </a:r>
          </a:p>
        </p:txBody>
      </p:sp>
      <p:sp>
        <p:nvSpPr>
          <p:cNvPr id="4" name="Slide Number Placeholder 3"/>
          <p:cNvSpPr>
            <a:spLocks noGrp="1"/>
          </p:cNvSpPr>
          <p:nvPr>
            <p:ph type="sldNum" sz="quarter" idx="10"/>
          </p:nvPr>
        </p:nvSpPr>
        <p:spPr/>
        <p:txBody>
          <a:bodyPr/>
          <a:lstStyle/>
          <a:p>
            <a:fld id="{CA2DB1D2-69E4-9642-894A-696CED9A89F7}" type="slidenum">
              <a:rPr lang="en-US" smtClean="0"/>
              <a:t>38</a:t>
            </a:fld>
            <a:endParaRPr lang="en-US"/>
          </a:p>
        </p:txBody>
      </p:sp>
    </p:spTree>
    <p:extLst>
      <p:ext uri="{BB962C8B-B14F-4D97-AF65-F5344CB8AC3E}">
        <p14:creationId xmlns:p14="http://schemas.microsoft.com/office/powerpoint/2010/main" val="19905630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distribution of hourly wage calculated by the naive method</a:t>
            </a:r>
          </a:p>
        </p:txBody>
      </p:sp>
      <p:sp>
        <p:nvSpPr>
          <p:cNvPr id="4" name="Slide Number Placeholder 3"/>
          <p:cNvSpPr>
            <a:spLocks noGrp="1"/>
          </p:cNvSpPr>
          <p:nvPr>
            <p:ph type="sldNum" sz="quarter" idx="10"/>
          </p:nvPr>
        </p:nvSpPr>
        <p:spPr/>
        <p:txBody>
          <a:bodyPr/>
          <a:lstStyle/>
          <a:p>
            <a:fld id="{CA2DB1D2-69E4-9642-894A-696CED9A89F7}" type="slidenum">
              <a:rPr lang="en-US" smtClean="0"/>
              <a:t>39</a:t>
            </a:fld>
            <a:endParaRPr lang="en-US"/>
          </a:p>
        </p:txBody>
      </p:sp>
    </p:spTree>
    <p:extLst>
      <p:ext uri="{BB962C8B-B14F-4D97-AF65-F5344CB8AC3E}">
        <p14:creationId xmlns:p14="http://schemas.microsoft.com/office/powerpoint/2010/main" val="38027367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median hourly wage is $1.77/h</a:t>
            </a:r>
          </a:p>
        </p:txBody>
      </p:sp>
      <p:sp>
        <p:nvSpPr>
          <p:cNvPr id="4" name="Slide Number Placeholder 3"/>
          <p:cNvSpPr>
            <a:spLocks noGrp="1"/>
          </p:cNvSpPr>
          <p:nvPr>
            <p:ph type="sldNum" sz="quarter" idx="10"/>
          </p:nvPr>
        </p:nvSpPr>
        <p:spPr/>
        <p:txBody>
          <a:bodyPr/>
          <a:lstStyle/>
          <a:p>
            <a:fld id="{CA2DB1D2-69E4-9642-894A-696CED9A89F7}" type="slidenum">
              <a:rPr lang="en-US" smtClean="0"/>
              <a:t>40</a:t>
            </a:fld>
            <a:endParaRPr lang="en-US"/>
          </a:p>
        </p:txBody>
      </p:sp>
    </p:spTree>
    <p:extLst>
      <p:ext uri="{BB962C8B-B14F-4D97-AF65-F5344CB8AC3E}">
        <p14:creationId xmlns:p14="http://schemas.microsoft.com/office/powerpoint/2010/main" val="15857531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compare this to the distribution of the hourly wage with the D0 clustering. As you can see, the distribution becomes slightly more flat as a result of reducing the effect of interval overlap. The median hourly wage is pushed up to $2.11.</a:t>
            </a:r>
          </a:p>
        </p:txBody>
      </p:sp>
      <p:sp>
        <p:nvSpPr>
          <p:cNvPr id="4" name="Slide Number Placeholder 3"/>
          <p:cNvSpPr>
            <a:spLocks noGrp="1"/>
          </p:cNvSpPr>
          <p:nvPr>
            <p:ph type="sldNum" sz="quarter" idx="10"/>
          </p:nvPr>
        </p:nvSpPr>
        <p:spPr/>
        <p:txBody>
          <a:bodyPr/>
          <a:lstStyle/>
          <a:p>
            <a:fld id="{CA2DB1D2-69E4-9642-894A-696CED9A89F7}" type="slidenum">
              <a:rPr lang="en-US" smtClean="0"/>
              <a:t>41</a:t>
            </a:fld>
            <a:endParaRPr lang="en-US"/>
          </a:p>
        </p:txBody>
      </p:sp>
    </p:spTree>
    <p:extLst>
      <p:ext uri="{BB962C8B-B14F-4D97-AF65-F5344CB8AC3E}">
        <p14:creationId xmlns:p14="http://schemas.microsoft.com/office/powerpoint/2010/main" val="20195131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hourly wage distribution calculated by cluster-based method with D=1 minute is more flat compared to the naïve distribution but peakier compared to the D=0 distribution. This is because we take into account of gaps between tasks. Median hourly wage is 1.99.</a:t>
            </a:r>
          </a:p>
        </p:txBody>
      </p:sp>
      <p:sp>
        <p:nvSpPr>
          <p:cNvPr id="4" name="Slide Number Placeholder 3"/>
          <p:cNvSpPr>
            <a:spLocks noGrp="1"/>
          </p:cNvSpPr>
          <p:nvPr>
            <p:ph type="sldNum" sz="quarter" idx="10"/>
          </p:nvPr>
        </p:nvSpPr>
        <p:spPr/>
        <p:txBody>
          <a:bodyPr/>
          <a:lstStyle/>
          <a:p>
            <a:fld id="{CA2DB1D2-69E4-9642-894A-696CED9A89F7}" type="slidenum">
              <a:rPr lang="en-US" smtClean="0"/>
              <a:t>42</a:t>
            </a:fld>
            <a:endParaRPr lang="en-US"/>
          </a:p>
        </p:txBody>
      </p:sp>
    </p:spTree>
    <p:extLst>
      <p:ext uri="{BB962C8B-B14F-4D97-AF65-F5344CB8AC3E}">
        <p14:creationId xmlns:p14="http://schemas.microsoft.com/office/powerpoint/2010/main" val="354611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has been discussed in CHI as well as else where. </a:t>
            </a:r>
          </a:p>
        </p:txBody>
      </p:sp>
      <p:sp>
        <p:nvSpPr>
          <p:cNvPr id="4" name="Slide Number Placeholder 3"/>
          <p:cNvSpPr>
            <a:spLocks noGrp="1"/>
          </p:cNvSpPr>
          <p:nvPr>
            <p:ph type="sldNum" sz="quarter" idx="10"/>
          </p:nvPr>
        </p:nvSpPr>
        <p:spPr/>
        <p:txBody>
          <a:bodyPr/>
          <a:lstStyle/>
          <a:p>
            <a:fld id="{CA2DB1D2-69E4-9642-894A-696CED9A89F7}" type="slidenum">
              <a:rPr lang="en-US" smtClean="0"/>
              <a:t>5</a:t>
            </a:fld>
            <a:endParaRPr lang="en-US"/>
          </a:p>
        </p:txBody>
      </p:sp>
    </p:spTree>
    <p:extLst>
      <p:ext uri="{BB962C8B-B14F-4D97-AF65-F5344CB8AC3E}">
        <p14:creationId xmlns:p14="http://schemas.microsoft.com/office/powerpoint/2010/main" val="3512562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 can take from this analysis is that the median worker hourly wage is around $2/h regardless of the method. Although the naïve estimation method under-estimates the hourly wage by 12%, it is not too off.</a:t>
            </a:r>
          </a:p>
        </p:txBody>
      </p:sp>
      <p:sp>
        <p:nvSpPr>
          <p:cNvPr id="4" name="Slide Number Placeholder 3"/>
          <p:cNvSpPr>
            <a:spLocks noGrp="1"/>
          </p:cNvSpPr>
          <p:nvPr>
            <p:ph type="sldNum" sz="quarter" idx="10"/>
          </p:nvPr>
        </p:nvSpPr>
        <p:spPr/>
        <p:txBody>
          <a:bodyPr/>
          <a:lstStyle/>
          <a:p>
            <a:fld id="{CA2DB1D2-69E4-9642-894A-696CED9A89F7}" type="slidenum">
              <a:rPr lang="en-US" smtClean="0"/>
              <a:t>43</a:t>
            </a:fld>
            <a:endParaRPr lang="en-US"/>
          </a:p>
        </p:txBody>
      </p:sp>
    </p:spTree>
    <p:extLst>
      <p:ext uri="{BB962C8B-B14F-4D97-AF65-F5344CB8AC3E}">
        <p14:creationId xmlns:p14="http://schemas.microsoft.com/office/powerpoint/2010/main" val="1749669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Figures</a:t>
            </a:r>
          </a:p>
          <a:p>
            <a:r>
              <a:rPr lang="en-US" baseline="0" dirty="0"/>
              <a:t>Figure created by Kirby Wu from the Noun Project</a:t>
            </a:r>
            <a:endParaRPr lang="en-US" dirty="0"/>
          </a:p>
          <a:p>
            <a:endParaRPr lang="en-US" dirty="0"/>
          </a:p>
        </p:txBody>
      </p:sp>
      <p:sp>
        <p:nvSpPr>
          <p:cNvPr id="4" name="Slide Number Placeholder 3"/>
          <p:cNvSpPr>
            <a:spLocks noGrp="1"/>
          </p:cNvSpPr>
          <p:nvPr>
            <p:ph type="sldNum" sz="quarter" idx="10"/>
          </p:nvPr>
        </p:nvSpPr>
        <p:spPr/>
        <p:txBody>
          <a:bodyPr/>
          <a:lstStyle/>
          <a:p>
            <a:fld id="{CA2DB1D2-69E4-9642-894A-696CED9A89F7}" type="slidenum">
              <a:rPr lang="en-US" smtClean="0"/>
              <a:t>45</a:t>
            </a:fld>
            <a:endParaRPr lang="en-US"/>
          </a:p>
        </p:txBody>
      </p:sp>
    </p:spTree>
    <p:extLst>
      <p:ext uri="{BB962C8B-B14F-4D97-AF65-F5344CB8AC3E}">
        <p14:creationId xmlns:p14="http://schemas.microsoft.com/office/powerpoint/2010/main" val="2738737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we know that the workers are under-paid, let me explain why they are earning so little.</a:t>
            </a:r>
          </a:p>
          <a:p>
            <a:endParaRPr lang="en-US" baseline="0" dirty="0"/>
          </a:p>
          <a:p>
            <a:r>
              <a:rPr lang="en-US" baseline="0" dirty="0"/>
              <a:t>-- Figures</a:t>
            </a:r>
          </a:p>
          <a:p>
            <a:r>
              <a:rPr lang="en-US" baseline="0" dirty="0"/>
              <a:t>Figure created by Kirby Wu from the Noun Project</a:t>
            </a:r>
            <a:endParaRPr lang="en-US" dirty="0"/>
          </a:p>
          <a:p>
            <a:endParaRPr lang="en-US" dirty="0"/>
          </a:p>
        </p:txBody>
      </p:sp>
      <p:sp>
        <p:nvSpPr>
          <p:cNvPr id="4" name="Slide Number Placeholder 3"/>
          <p:cNvSpPr>
            <a:spLocks noGrp="1"/>
          </p:cNvSpPr>
          <p:nvPr>
            <p:ph type="sldNum" sz="quarter" idx="10"/>
          </p:nvPr>
        </p:nvSpPr>
        <p:spPr/>
        <p:txBody>
          <a:bodyPr/>
          <a:lstStyle/>
          <a:p>
            <a:fld id="{CA2DB1D2-69E4-9642-894A-696CED9A89F7}" type="slidenum">
              <a:rPr lang="en-US" smtClean="0"/>
              <a:t>46</a:t>
            </a:fld>
            <a:endParaRPr lang="en-US"/>
          </a:p>
        </p:txBody>
      </p:sp>
    </p:spTree>
    <p:extLst>
      <p:ext uri="{BB962C8B-B14F-4D97-AF65-F5344CB8AC3E}">
        <p14:creationId xmlns:p14="http://schemas.microsoft.com/office/powerpoint/2010/main" val="33371940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we explored a variety of factors that may affect the hourly wage, including the effects of unpaid work, low task reward, presence of unfair requesters, qualifications, and work types.</a:t>
            </a:r>
          </a:p>
          <a:p>
            <a:endParaRPr lang="en-US" dirty="0"/>
          </a:p>
          <a:p>
            <a:r>
              <a:rPr lang="en-US" dirty="0"/>
              <a:t>-- Image</a:t>
            </a:r>
          </a:p>
          <a:p>
            <a:r>
              <a:rPr lang="en-US" dirty="0"/>
              <a:t>Creative Stall from Noun Project</a:t>
            </a:r>
          </a:p>
        </p:txBody>
      </p:sp>
      <p:sp>
        <p:nvSpPr>
          <p:cNvPr id="4" name="Slide Number Placeholder 3"/>
          <p:cNvSpPr>
            <a:spLocks noGrp="1"/>
          </p:cNvSpPr>
          <p:nvPr>
            <p:ph type="sldNum" sz="quarter" idx="10"/>
          </p:nvPr>
        </p:nvSpPr>
        <p:spPr/>
        <p:txBody>
          <a:bodyPr/>
          <a:lstStyle/>
          <a:p>
            <a:fld id="{CA2DB1D2-69E4-9642-894A-696CED9A89F7}" type="slidenum">
              <a:rPr lang="en-US" smtClean="0"/>
              <a:t>47</a:t>
            </a:fld>
            <a:endParaRPr lang="en-US"/>
          </a:p>
        </p:txBody>
      </p:sp>
    </p:spTree>
    <p:extLst>
      <p:ext uri="{BB962C8B-B14F-4D97-AF65-F5344CB8AC3E}">
        <p14:creationId xmlns:p14="http://schemas.microsoft.com/office/powerpoint/2010/main" val="751023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in this presentation, I will only discuss about the effects of unpaid work and requesters.</a:t>
            </a:r>
          </a:p>
          <a:p>
            <a:endParaRPr lang="en-US" dirty="0"/>
          </a:p>
          <a:p>
            <a:r>
              <a:rPr lang="en-US" dirty="0"/>
              <a:t>-- Image</a:t>
            </a:r>
          </a:p>
          <a:p>
            <a:r>
              <a:rPr lang="en-US" dirty="0"/>
              <a:t>Creative Stall from Noun Project</a:t>
            </a:r>
          </a:p>
        </p:txBody>
      </p:sp>
      <p:sp>
        <p:nvSpPr>
          <p:cNvPr id="4" name="Slide Number Placeholder 3"/>
          <p:cNvSpPr>
            <a:spLocks noGrp="1"/>
          </p:cNvSpPr>
          <p:nvPr>
            <p:ph type="sldNum" sz="quarter" idx="10"/>
          </p:nvPr>
        </p:nvSpPr>
        <p:spPr/>
        <p:txBody>
          <a:bodyPr/>
          <a:lstStyle/>
          <a:p>
            <a:fld id="{CA2DB1D2-69E4-9642-894A-696CED9A89F7}" type="slidenum">
              <a:rPr lang="en-US" smtClean="0"/>
              <a:t>48</a:t>
            </a:fld>
            <a:endParaRPr lang="en-US"/>
          </a:p>
        </p:txBody>
      </p:sp>
    </p:spTree>
    <p:extLst>
      <p:ext uri="{BB962C8B-B14F-4D97-AF65-F5344CB8AC3E}">
        <p14:creationId xmlns:p14="http://schemas.microsoft.com/office/powerpoint/2010/main" val="2761869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with the unpaid work.</a:t>
            </a:r>
          </a:p>
          <a:p>
            <a:endParaRPr lang="en-US" dirty="0"/>
          </a:p>
          <a:p>
            <a:r>
              <a:rPr lang="en-US" dirty="0"/>
              <a:t>-- Image</a:t>
            </a:r>
          </a:p>
          <a:p>
            <a:r>
              <a:rPr lang="en-US" dirty="0"/>
              <a:t>Creative Stall from Noun Project</a:t>
            </a:r>
          </a:p>
        </p:txBody>
      </p:sp>
      <p:sp>
        <p:nvSpPr>
          <p:cNvPr id="4" name="Slide Number Placeholder 3"/>
          <p:cNvSpPr>
            <a:spLocks noGrp="1"/>
          </p:cNvSpPr>
          <p:nvPr>
            <p:ph type="sldNum" sz="quarter" idx="10"/>
          </p:nvPr>
        </p:nvSpPr>
        <p:spPr/>
        <p:txBody>
          <a:bodyPr/>
          <a:lstStyle/>
          <a:p>
            <a:fld id="{CA2DB1D2-69E4-9642-894A-696CED9A89F7}" type="slidenum">
              <a:rPr lang="en-US" smtClean="0"/>
              <a:t>49</a:t>
            </a:fld>
            <a:endParaRPr lang="en-US"/>
          </a:p>
        </p:txBody>
      </p:sp>
    </p:spTree>
    <p:extLst>
      <p:ext uri="{BB962C8B-B14F-4D97-AF65-F5344CB8AC3E}">
        <p14:creationId xmlns:p14="http://schemas.microsoft.com/office/powerpoint/2010/main" val="9820661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quote the prior work to explain what I mean by unpaid work.</a:t>
            </a:r>
          </a:p>
        </p:txBody>
      </p:sp>
      <p:sp>
        <p:nvSpPr>
          <p:cNvPr id="4" name="Slide Number Placeholder 3"/>
          <p:cNvSpPr>
            <a:spLocks noGrp="1"/>
          </p:cNvSpPr>
          <p:nvPr>
            <p:ph type="sldNum" sz="quarter" idx="10"/>
          </p:nvPr>
        </p:nvSpPr>
        <p:spPr/>
        <p:txBody>
          <a:bodyPr/>
          <a:lstStyle/>
          <a:p>
            <a:fld id="{CA2DB1D2-69E4-9642-894A-696CED9A89F7}" type="slidenum">
              <a:rPr lang="en-US" smtClean="0"/>
              <a:t>50</a:t>
            </a:fld>
            <a:endParaRPr lang="en-US"/>
          </a:p>
        </p:txBody>
      </p:sp>
    </p:spTree>
    <p:extLst>
      <p:ext uri="{BB962C8B-B14F-4D97-AF65-F5344CB8AC3E}">
        <p14:creationId xmlns:p14="http://schemas.microsoft.com/office/powerpoint/2010/main" val="13135930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of unpaid work was previously pointed out, but its effects are not quantified.</a:t>
            </a:r>
          </a:p>
        </p:txBody>
      </p:sp>
      <p:sp>
        <p:nvSpPr>
          <p:cNvPr id="4" name="Slide Number Placeholder 3"/>
          <p:cNvSpPr>
            <a:spLocks noGrp="1"/>
          </p:cNvSpPr>
          <p:nvPr>
            <p:ph type="sldNum" sz="quarter" idx="10"/>
          </p:nvPr>
        </p:nvSpPr>
        <p:spPr/>
        <p:txBody>
          <a:bodyPr/>
          <a:lstStyle/>
          <a:p>
            <a:fld id="{CA2DB1D2-69E4-9642-894A-696CED9A89F7}" type="slidenum">
              <a:rPr lang="en-US" smtClean="0"/>
              <a:t>51</a:t>
            </a:fld>
            <a:endParaRPr lang="en-US"/>
          </a:p>
        </p:txBody>
      </p:sp>
    </p:spTree>
    <p:extLst>
      <p:ext uri="{BB962C8B-B14F-4D97-AF65-F5344CB8AC3E}">
        <p14:creationId xmlns:p14="http://schemas.microsoft.com/office/powerpoint/2010/main" val="26097080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we quantified three types of unpaid work: time spent on returned tasks, time spent on rejected tasks, and time between tasks</a:t>
            </a:r>
          </a:p>
        </p:txBody>
      </p:sp>
      <p:sp>
        <p:nvSpPr>
          <p:cNvPr id="4" name="Slide Number Placeholder 3"/>
          <p:cNvSpPr>
            <a:spLocks noGrp="1"/>
          </p:cNvSpPr>
          <p:nvPr>
            <p:ph type="sldNum" sz="quarter" idx="10"/>
          </p:nvPr>
        </p:nvSpPr>
        <p:spPr/>
        <p:txBody>
          <a:bodyPr/>
          <a:lstStyle/>
          <a:p>
            <a:fld id="{CA2DB1D2-69E4-9642-894A-696CED9A89F7}" type="slidenum">
              <a:rPr lang="en-US" smtClean="0"/>
              <a:t>52</a:t>
            </a:fld>
            <a:endParaRPr lang="en-US"/>
          </a:p>
        </p:txBody>
      </p:sp>
    </p:spTree>
    <p:extLst>
      <p:ext uri="{BB962C8B-B14F-4D97-AF65-F5344CB8AC3E}">
        <p14:creationId xmlns:p14="http://schemas.microsoft.com/office/powerpoint/2010/main" val="7795207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start with the returned tasks.</a:t>
            </a:r>
          </a:p>
        </p:txBody>
      </p:sp>
      <p:sp>
        <p:nvSpPr>
          <p:cNvPr id="4" name="Slide Number Placeholder 3"/>
          <p:cNvSpPr>
            <a:spLocks noGrp="1"/>
          </p:cNvSpPr>
          <p:nvPr>
            <p:ph type="sldNum" sz="quarter" idx="10"/>
          </p:nvPr>
        </p:nvSpPr>
        <p:spPr/>
        <p:txBody>
          <a:bodyPr/>
          <a:lstStyle/>
          <a:p>
            <a:fld id="{CA2DB1D2-69E4-9642-894A-696CED9A89F7}" type="slidenum">
              <a:rPr lang="en-US" smtClean="0"/>
              <a:t>53</a:t>
            </a:fld>
            <a:endParaRPr lang="en-US"/>
          </a:p>
        </p:txBody>
      </p:sp>
    </p:spTree>
    <p:extLst>
      <p:ext uri="{BB962C8B-B14F-4D97-AF65-F5344CB8AC3E}">
        <p14:creationId xmlns:p14="http://schemas.microsoft.com/office/powerpoint/2010/main" val="3573498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Particularly, they repeatedly point out that workers only earn a fraction of the U.S. minimum wage, which is $7.25/h. This is problematic given that 75% Mechanical Turk workers live in the U.S. and income generation is their primary goal</a:t>
            </a:r>
          </a:p>
        </p:txBody>
      </p:sp>
      <p:sp>
        <p:nvSpPr>
          <p:cNvPr id="4" name="Slide Number Placeholder 3"/>
          <p:cNvSpPr>
            <a:spLocks noGrp="1"/>
          </p:cNvSpPr>
          <p:nvPr>
            <p:ph type="sldNum" sz="quarter" idx="10"/>
          </p:nvPr>
        </p:nvSpPr>
        <p:spPr/>
        <p:txBody>
          <a:bodyPr/>
          <a:lstStyle/>
          <a:p>
            <a:fld id="{CA2DB1D2-69E4-9642-894A-696CED9A89F7}" type="slidenum">
              <a:rPr lang="en-US" smtClean="0"/>
              <a:t>6</a:t>
            </a:fld>
            <a:endParaRPr lang="en-US"/>
          </a:p>
        </p:txBody>
      </p:sp>
    </p:spTree>
    <p:extLst>
      <p:ext uri="{BB962C8B-B14F-4D97-AF65-F5344CB8AC3E}">
        <p14:creationId xmlns:p14="http://schemas.microsoft.com/office/powerpoint/2010/main" val="10607801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worker works on a task, two things could happen. He or she could complete the task and submit it.</a:t>
            </a:r>
          </a:p>
        </p:txBody>
      </p:sp>
      <p:sp>
        <p:nvSpPr>
          <p:cNvPr id="4" name="Slide Number Placeholder 3"/>
          <p:cNvSpPr>
            <a:spLocks noGrp="1"/>
          </p:cNvSpPr>
          <p:nvPr>
            <p:ph type="sldNum" sz="quarter" idx="10"/>
          </p:nvPr>
        </p:nvSpPr>
        <p:spPr/>
        <p:txBody>
          <a:bodyPr/>
          <a:lstStyle/>
          <a:p>
            <a:fld id="{CA2DB1D2-69E4-9642-894A-696CED9A89F7}" type="slidenum">
              <a:rPr lang="en-US" smtClean="0"/>
              <a:t>54</a:t>
            </a:fld>
            <a:endParaRPr lang="en-US"/>
          </a:p>
        </p:txBody>
      </p:sp>
    </p:spTree>
    <p:extLst>
      <p:ext uri="{BB962C8B-B14F-4D97-AF65-F5344CB8AC3E}">
        <p14:creationId xmlns:p14="http://schemas.microsoft.com/office/powerpoint/2010/main" val="9826901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for some reason they cannot finish it, they will return the task. In this case, reward will not be paid.</a:t>
            </a:r>
          </a:p>
        </p:txBody>
      </p:sp>
      <p:sp>
        <p:nvSpPr>
          <p:cNvPr id="4" name="Slide Number Placeholder 3"/>
          <p:cNvSpPr>
            <a:spLocks noGrp="1"/>
          </p:cNvSpPr>
          <p:nvPr>
            <p:ph type="sldNum" sz="quarter" idx="10"/>
          </p:nvPr>
        </p:nvSpPr>
        <p:spPr/>
        <p:txBody>
          <a:bodyPr/>
          <a:lstStyle/>
          <a:p>
            <a:fld id="{CA2DB1D2-69E4-9642-894A-696CED9A89F7}" type="slidenum">
              <a:rPr lang="en-US" smtClean="0"/>
              <a:t>55</a:t>
            </a:fld>
            <a:endParaRPr lang="en-US"/>
          </a:p>
        </p:txBody>
      </p:sp>
    </p:spTree>
    <p:extLst>
      <p:ext uri="{BB962C8B-B14F-4D97-AF65-F5344CB8AC3E}">
        <p14:creationId xmlns:p14="http://schemas.microsoft.com/office/powerpoint/2010/main" val="15792644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impact of returned tasks, we calculated the total time spent on submitted tasks and returned tasks.</a:t>
            </a:r>
          </a:p>
        </p:txBody>
      </p:sp>
      <p:sp>
        <p:nvSpPr>
          <p:cNvPr id="4" name="Slide Number Placeholder 3"/>
          <p:cNvSpPr>
            <a:spLocks noGrp="1"/>
          </p:cNvSpPr>
          <p:nvPr>
            <p:ph type="sldNum" sz="quarter" idx="10"/>
          </p:nvPr>
        </p:nvSpPr>
        <p:spPr/>
        <p:txBody>
          <a:bodyPr/>
          <a:lstStyle/>
          <a:p>
            <a:fld id="{CA2DB1D2-69E4-9642-894A-696CED9A89F7}" type="slidenum">
              <a:rPr lang="en-US" smtClean="0"/>
              <a:t>56</a:t>
            </a:fld>
            <a:endParaRPr lang="en-US"/>
          </a:p>
        </p:txBody>
      </p:sp>
    </p:spTree>
    <p:extLst>
      <p:ext uri="{BB962C8B-B14F-4D97-AF65-F5344CB8AC3E}">
        <p14:creationId xmlns:p14="http://schemas.microsoft.com/office/powerpoint/2010/main" val="6563855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observed that about 98k hours were spent on the submitted tasks and 46k hours were spent on returned tasks. This means that 31.8% of time is wasted due to task return.</a:t>
            </a:r>
          </a:p>
        </p:txBody>
      </p:sp>
      <p:sp>
        <p:nvSpPr>
          <p:cNvPr id="4" name="Slide Number Placeholder 3"/>
          <p:cNvSpPr>
            <a:spLocks noGrp="1"/>
          </p:cNvSpPr>
          <p:nvPr>
            <p:ph type="sldNum" sz="quarter" idx="10"/>
          </p:nvPr>
        </p:nvSpPr>
        <p:spPr/>
        <p:txBody>
          <a:bodyPr/>
          <a:lstStyle/>
          <a:p>
            <a:fld id="{CA2DB1D2-69E4-9642-894A-696CED9A89F7}" type="slidenum">
              <a:rPr lang="en-US" smtClean="0"/>
              <a:t>57</a:t>
            </a:fld>
            <a:endParaRPr lang="en-US"/>
          </a:p>
        </p:txBody>
      </p:sp>
    </p:spTree>
    <p:extLst>
      <p:ext uri="{BB962C8B-B14F-4D97-AF65-F5344CB8AC3E}">
        <p14:creationId xmlns:p14="http://schemas.microsoft.com/office/powerpoint/2010/main" val="40787660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rejected tasks.</a:t>
            </a:r>
          </a:p>
        </p:txBody>
      </p:sp>
      <p:sp>
        <p:nvSpPr>
          <p:cNvPr id="4" name="Slide Number Placeholder 3"/>
          <p:cNvSpPr>
            <a:spLocks noGrp="1"/>
          </p:cNvSpPr>
          <p:nvPr>
            <p:ph type="sldNum" sz="quarter" idx="10"/>
          </p:nvPr>
        </p:nvSpPr>
        <p:spPr/>
        <p:txBody>
          <a:bodyPr/>
          <a:lstStyle/>
          <a:p>
            <a:fld id="{CA2DB1D2-69E4-9642-894A-696CED9A89F7}" type="slidenum">
              <a:rPr lang="en-US" smtClean="0"/>
              <a:t>58</a:t>
            </a:fld>
            <a:endParaRPr lang="en-US"/>
          </a:p>
        </p:txBody>
      </p:sp>
    </p:spTree>
    <p:extLst>
      <p:ext uri="{BB962C8B-B14F-4D97-AF65-F5344CB8AC3E}">
        <p14:creationId xmlns:p14="http://schemas.microsoft.com/office/powerpoint/2010/main" val="1012738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worker submits a task, two things can happen. First, a requester agrees to pay the reward.</a:t>
            </a:r>
          </a:p>
        </p:txBody>
      </p:sp>
      <p:sp>
        <p:nvSpPr>
          <p:cNvPr id="4" name="Slide Number Placeholder 3"/>
          <p:cNvSpPr>
            <a:spLocks noGrp="1"/>
          </p:cNvSpPr>
          <p:nvPr>
            <p:ph type="sldNum" sz="quarter" idx="10"/>
          </p:nvPr>
        </p:nvSpPr>
        <p:spPr/>
        <p:txBody>
          <a:bodyPr/>
          <a:lstStyle/>
          <a:p>
            <a:fld id="{CA2DB1D2-69E4-9642-894A-696CED9A89F7}" type="slidenum">
              <a:rPr lang="en-US" smtClean="0"/>
              <a:t>59</a:t>
            </a:fld>
            <a:endParaRPr lang="en-US"/>
          </a:p>
        </p:txBody>
      </p:sp>
    </p:spTree>
    <p:extLst>
      <p:ext uri="{BB962C8B-B14F-4D97-AF65-F5344CB8AC3E}">
        <p14:creationId xmlns:p14="http://schemas.microsoft.com/office/powerpoint/2010/main" val="10918958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the requester reject the task and refuses to pay the reward.</a:t>
            </a:r>
          </a:p>
        </p:txBody>
      </p:sp>
      <p:sp>
        <p:nvSpPr>
          <p:cNvPr id="4" name="Slide Number Placeholder 3"/>
          <p:cNvSpPr>
            <a:spLocks noGrp="1"/>
          </p:cNvSpPr>
          <p:nvPr>
            <p:ph type="sldNum" sz="quarter" idx="10"/>
          </p:nvPr>
        </p:nvSpPr>
        <p:spPr/>
        <p:txBody>
          <a:bodyPr/>
          <a:lstStyle/>
          <a:p>
            <a:fld id="{CA2DB1D2-69E4-9642-894A-696CED9A89F7}" type="slidenum">
              <a:rPr lang="en-US" smtClean="0"/>
              <a:t>60</a:t>
            </a:fld>
            <a:endParaRPr lang="en-US"/>
          </a:p>
        </p:txBody>
      </p:sp>
    </p:spTree>
    <p:extLst>
      <p:ext uri="{BB962C8B-B14F-4D97-AF65-F5344CB8AC3E}">
        <p14:creationId xmlns:p14="http://schemas.microsoft.com/office/powerpoint/2010/main" val="42923155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data on task accept vs. reject for 29.6% of the submitted task records. Using this data, we again calculated the time spent on the accepted tasks and rejected tasks.</a:t>
            </a:r>
          </a:p>
        </p:txBody>
      </p:sp>
      <p:sp>
        <p:nvSpPr>
          <p:cNvPr id="4" name="Slide Number Placeholder 3"/>
          <p:cNvSpPr>
            <a:spLocks noGrp="1"/>
          </p:cNvSpPr>
          <p:nvPr>
            <p:ph type="sldNum" sz="quarter" idx="10"/>
          </p:nvPr>
        </p:nvSpPr>
        <p:spPr/>
        <p:txBody>
          <a:bodyPr/>
          <a:lstStyle/>
          <a:p>
            <a:fld id="{CA2DB1D2-69E4-9642-894A-696CED9A89F7}" type="slidenum">
              <a:rPr lang="en-US" smtClean="0"/>
              <a:t>61</a:t>
            </a:fld>
            <a:endParaRPr lang="en-US"/>
          </a:p>
        </p:txBody>
      </p:sp>
    </p:spTree>
    <p:extLst>
      <p:ext uri="{BB962C8B-B14F-4D97-AF65-F5344CB8AC3E}">
        <p14:creationId xmlns:p14="http://schemas.microsoft.com/office/powerpoint/2010/main" val="29147265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observed that 33k hours were spent on the accepted tasks, and 240 hours were spent on the rejected tasks.</a:t>
            </a:r>
          </a:p>
        </p:txBody>
      </p:sp>
      <p:sp>
        <p:nvSpPr>
          <p:cNvPr id="4" name="Slide Number Placeholder 3"/>
          <p:cNvSpPr>
            <a:spLocks noGrp="1"/>
          </p:cNvSpPr>
          <p:nvPr>
            <p:ph type="sldNum" sz="quarter" idx="10"/>
          </p:nvPr>
        </p:nvSpPr>
        <p:spPr/>
        <p:txBody>
          <a:bodyPr/>
          <a:lstStyle/>
          <a:p>
            <a:fld id="{CA2DB1D2-69E4-9642-894A-696CED9A89F7}" type="slidenum">
              <a:rPr lang="en-US" smtClean="0"/>
              <a:t>62</a:t>
            </a:fld>
            <a:endParaRPr lang="en-US"/>
          </a:p>
        </p:txBody>
      </p:sp>
    </p:spTree>
    <p:extLst>
      <p:ext uri="{BB962C8B-B14F-4D97-AF65-F5344CB8AC3E}">
        <p14:creationId xmlns:p14="http://schemas.microsoft.com/office/powerpoint/2010/main" val="25078502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look at time between the tasks.</a:t>
            </a:r>
          </a:p>
        </p:txBody>
      </p:sp>
      <p:sp>
        <p:nvSpPr>
          <p:cNvPr id="4" name="Slide Number Placeholder 3"/>
          <p:cNvSpPr>
            <a:spLocks noGrp="1"/>
          </p:cNvSpPr>
          <p:nvPr>
            <p:ph type="sldNum" sz="quarter" idx="10"/>
          </p:nvPr>
        </p:nvSpPr>
        <p:spPr/>
        <p:txBody>
          <a:bodyPr/>
          <a:lstStyle/>
          <a:p>
            <a:fld id="{CA2DB1D2-69E4-9642-894A-696CED9A89F7}" type="slidenum">
              <a:rPr lang="en-US" smtClean="0"/>
              <a:t>63</a:t>
            </a:fld>
            <a:endParaRPr lang="en-US"/>
          </a:p>
        </p:txBody>
      </p:sp>
    </p:spTree>
    <p:extLst>
      <p:ext uri="{BB962C8B-B14F-4D97-AF65-F5344CB8AC3E}">
        <p14:creationId xmlns:p14="http://schemas.microsoft.com/office/powerpoint/2010/main" val="2857321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these figures from previous work have been calculated based on subjective data, which could be biased. The problem is that the lack of a large dataset of reward and task duration has prevented us from objectively analyzing workers’ hourly wage.</a:t>
            </a:r>
          </a:p>
        </p:txBody>
      </p:sp>
      <p:sp>
        <p:nvSpPr>
          <p:cNvPr id="4" name="Slide Number Placeholder 3"/>
          <p:cNvSpPr>
            <a:spLocks noGrp="1"/>
          </p:cNvSpPr>
          <p:nvPr>
            <p:ph type="sldNum" sz="quarter" idx="10"/>
          </p:nvPr>
        </p:nvSpPr>
        <p:spPr/>
        <p:txBody>
          <a:bodyPr/>
          <a:lstStyle/>
          <a:p>
            <a:fld id="{CA2DB1D2-69E4-9642-894A-696CED9A89F7}" type="slidenum">
              <a:rPr lang="en-US" smtClean="0"/>
              <a:t>7</a:t>
            </a:fld>
            <a:endParaRPr lang="en-US"/>
          </a:p>
        </p:txBody>
      </p:sp>
    </p:spTree>
    <p:extLst>
      <p:ext uri="{BB962C8B-B14F-4D97-AF65-F5344CB8AC3E}">
        <p14:creationId xmlns:p14="http://schemas.microsoft.com/office/powerpoint/2010/main" val="5363986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know how much time was wasted because of this gap between tasks.</a:t>
            </a:r>
          </a:p>
        </p:txBody>
      </p:sp>
      <p:sp>
        <p:nvSpPr>
          <p:cNvPr id="4" name="Slide Number Placeholder 3"/>
          <p:cNvSpPr>
            <a:spLocks noGrp="1"/>
          </p:cNvSpPr>
          <p:nvPr>
            <p:ph type="sldNum" sz="quarter" idx="10"/>
          </p:nvPr>
        </p:nvSpPr>
        <p:spPr/>
        <p:txBody>
          <a:bodyPr/>
          <a:lstStyle/>
          <a:p>
            <a:fld id="{CA2DB1D2-69E4-9642-894A-696CED9A89F7}" type="slidenum">
              <a:rPr lang="en-US" smtClean="0"/>
              <a:t>64</a:t>
            </a:fld>
            <a:endParaRPr lang="en-US"/>
          </a:p>
        </p:txBody>
      </p:sp>
    </p:spTree>
    <p:extLst>
      <p:ext uri="{BB962C8B-B14F-4D97-AF65-F5344CB8AC3E}">
        <p14:creationId xmlns:p14="http://schemas.microsoft.com/office/powerpoint/2010/main" val="8774007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compare the difference in clustered task intervals. We cluster tasks using D=1 min and D=0. By subtracting the time, we get the difference in the interval, delta. We sum up all the delta to see the total time between the tasks.</a:t>
            </a:r>
          </a:p>
        </p:txBody>
      </p:sp>
      <p:sp>
        <p:nvSpPr>
          <p:cNvPr id="4" name="Slide Number Placeholder 3"/>
          <p:cNvSpPr>
            <a:spLocks noGrp="1"/>
          </p:cNvSpPr>
          <p:nvPr>
            <p:ph type="sldNum" sz="quarter" idx="10"/>
          </p:nvPr>
        </p:nvSpPr>
        <p:spPr/>
        <p:txBody>
          <a:bodyPr/>
          <a:lstStyle/>
          <a:p>
            <a:fld id="{CA2DB1D2-69E4-9642-894A-696CED9A89F7}" type="slidenum">
              <a:rPr lang="en-US" smtClean="0"/>
              <a:t>65</a:t>
            </a:fld>
            <a:endParaRPr lang="en-US"/>
          </a:p>
        </p:txBody>
      </p:sp>
    </p:spTree>
    <p:extLst>
      <p:ext uri="{BB962C8B-B14F-4D97-AF65-F5344CB8AC3E}">
        <p14:creationId xmlns:p14="http://schemas.microsoft.com/office/powerpoint/2010/main" val="25677812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overall result.</a:t>
            </a:r>
          </a:p>
        </p:txBody>
      </p:sp>
      <p:sp>
        <p:nvSpPr>
          <p:cNvPr id="4" name="Slide Number Placeholder 3"/>
          <p:cNvSpPr>
            <a:spLocks noGrp="1"/>
          </p:cNvSpPr>
          <p:nvPr>
            <p:ph type="sldNum" sz="quarter" idx="10"/>
          </p:nvPr>
        </p:nvSpPr>
        <p:spPr/>
        <p:txBody>
          <a:bodyPr/>
          <a:lstStyle/>
          <a:p>
            <a:fld id="{CA2DB1D2-69E4-9642-894A-696CED9A89F7}" type="slidenum">
              <a:rPr lang="en-US" smtClean="0"/>
              <a:t>67</a:t>
            </a:fld>
            <a:endParaRPr lang="en-US"/>
          </a:p>
        </p:txBody>
      </p:sp>
    </p:spTree>
    <p:extLst>
      <p:ext uri="{BB962C8B-B14F-4D97-AF65-F5344CB8AC3E}">
        <p14:creationId xmlns:p14="http://schemas.microsoft.com/office/powerpoint/2010/main" val="1550336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B1D2-69E4-9642-894A-696CED9A89F7}" type="slidenum">
              <a:rPr lang="en-US" smtClean="0"/>
              <a:t>68</a:t>
            </a:fld>
            <a:endParaRPr lang="en-US"/>
          </a:p>
        </p:txBody>
      </p:sp>
    </p:spTree>
    <p:extLst>
      <p:ext uri="{BB962C8B-B14F-4D97-AF65-F5344CB8AC3E}">
        <p14:creationId xmlns:p14="http://schemas.microsoft.com/office/powerpoint/2010/main" val="13812304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investigate the requesters payment behaviors.</a:t>
            </a:r>
          </a:p>
          <a:p>
            <a:endParaRPr lang="en-US" dirty="0"/>
          </a:p>
          <a:p>
            <a:r>
              <a:rPr lang="en-US" dirty="0"/>
              <a:t>-- Image</a:t>
            </a:r>
          </a:p>
          <a:p>
            <a:r>
              <a:rPr lang="en-US" dirty="0"/>
              <a:t>Creative Stall from Noun Project</a:t>
            </a:r>
          </a:p>
        </p:txBody>
      </p:sp>
      <p:sp>
        <p:nvSpPr>
          <p:cNvPr id="4" name="Slide Number Placeholder 3"/>
          <p:cNvSpPr>
            <a:spLocks noGrp="1"/>
          </p:cNvSpPr>
          <p:nvPr>
            <p:ph type="sldNum" sz="quarter" idx="10"/>
          </p:nvPr>
        </p:nvSpPr>
        <p:spPr/>
        <p:txBody>
          <a:bodyPr/>
          <a:lstStyle/>
          <a:p>
            <a:fld id="{CA2DB1D2-69E4-9642-894A-696CED9A89F7}" type="slidenum">
              <a:rPr lang="en-US" smtClean="0"/>
              <a:t>69</a:t>
            </a:fld>
            <a:endParaRPr lang="en-US"/>
          </a:p>
        </p:txBody>
      </p:sp>
    </p:spTree>
    <p:extLst>
      <p:ext uri="{BB962C8B-B14F-4D97-AF65-F5344CB8AC3E}">
        <p14:creationId xmlns:p14="http://schemas.microsoft.com/office/powerpoint/2010/main" val="32168155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investigate the requesters payment behaviors.</a:t>
            </a:r>
          </a:p>
          <a:p>
            <a:endParaRPr lang="en-US" dirty="0"/>
          </a:p>
          <a:p>
            <a:r>
              <a:rPr lang="en-US" dirty="0"/>
              <a:t>-- Image</a:t>
            </a:r>
          </a:p>
          <a:p>
            <a:r>
              <a:rPr lang="en-US" dirty="0"/>
              <a:t>Creative Stall from Noun Project</a:t>
            </a:r>
          </a:p>
        </p:txBody>
      </p:sp>
      <p:sp>
        <p:nvSpPr>
          <p:cNvPr id="4" name="Slide Number Placeholder 3"/>
          <p:cNvSpPr>
            <a:spLocks noGrp="1"/>
          </p:cNvSpPr>
          <p:nvPr>
            <p:ph type="sldNum" sz="quarter" idx="10"/>
          </p:nvPr>
        </p:nvSpPr>
        <p:spPr/>
        <p:txBody>
          <a:bodyPr/>
          <a:lstStyle/>
          <a:p>
            <a:fld id="{CA2DB1D2-69E4-9642-894A-696CED9A89F7}" type="slidenum">
              <a:rPr lang="en-US" smtClean="0"/>
              <a:t>70</a:t>
            </a:fld>
            <a:endParaRPr lang="en-US"/>
          </a:p>
        </p:txBody>
      </p:sp>
    </p:spTree>
    <p:extLst>
      <p:ext uri="{BB962C8B-B14F-4D97-AF65-F5344CB8AC3E}">
        <p14:creationId xmlns:p14="http://schemas.microsoft.com/office/powerpoint/2010/main" val="21360927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that the majority of workers are underpaid. It is not clear if this is because a few people are underpaying or all the requesters are underpaying. </a:t>
            </a:r>
          </a:p>
        </p:txBody>
      </p:sp>
      <p:sp>
        <p:nvSpPr>
          <p:cNvPr id="4" name="Slide Number Placeholder 3"/>
          <p:cNvSpPr>
            <a:spLocks noGrp="1"/>
          </p:cNvSpPr>
          <p:nvPr>
            <p:ph type="sldNum" sz="quarter" idx="10"/>
          </p:nvPr>
        </p:nvSpPr>
        <p:spPr/>
        <p:txBody>
          <a:bodyPr/>
          <a:lstStyle/>
          <a:p>
            <a:fld id="{CA2DB1D2-69E4-9642-894A-696CED9A89F7}" type="slidenum">
              <a:rPr lang="en-US" smtClean="0"/>
              <a:t>71</a:t>
            </a:fld>
            <a:endParaRPr lang="en-US"/>
          </a:p>
        </p:txBody>
      </p:sp>
    </p:spTree>
    <p:extLst>
      <p:ext uri="{BB962C8B-B14F-4D97-AF65-F5344CB8AC3E}">
        <p14:creationId xmlns:p14="http://schemas.microsoft.com/office/powerpoint/2010/main" val="23185123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saw that the majority of workers are underpaid. It is not clear if this is because a few people are underpaying or all the requesters are underpaying. </a:t>
            </a:r>
          </a:p>
        </p:txBody>
      </p:sp>
      <p:sp>
        <p:nvSpPr>
          <p:cNvPr id="4" name="Slide Number Placeholder 3"/>
          <p:cNvSpPr>
            <a:spLocks noGrp="1"/>
          </p:cNvSpPr>
          <p:nvPr>
            <p:ph type="sldNum" sz="quarter" idx="10"/>
          </p:nvPr>
        </p:nvSpPr>
        <p:spPr/>
        <p:txBody>
          <a:bodyPr/>
          <a:lstStyle/>
          <a:p>
            <a:fld id="{CA2DB1D2-69E4-9642-894A-696CED9A89F7}" type="slidenum">
              <a:rPr lang="en-US" smtClean="0"/>
              <a:t>72</a:t>
            </a:fld>
            <a:endParaRPr lang="en-US"/>
          </a:p>
        </p:txBody>
      </p:sp>
    </p:spTree>
    <p:extLst>
      <p:ext uri="{BB962C8B-B14F-4D97-AF65-F5344CB8AC3E}">
        <p14:creationId xmlns:p14="http://schemas.microsoft.com/office/powerpoint/2010/main" val="6978833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saw that the majority of workers are underpaid. It is not clear if this is because a few people are underpaying or all the requesters are underpaying. </a:t>
            </a:r>
          </a:p>
        </p:txBody>
      </p:sp>
      <p:sp>
        <p:nvSpPr>
          <p:cNvPr id="4" name="Slide Number Placeholder 3"/>
          <p:cNvSpPr>
            <a:spLocks noGrp="1"/>
          </p:cNvSpPr>
          <p:nvPr>
            <p:ph type="sldNum" sz="quarter" idx="10"/>
          </p:nvPr>
        </p:nvSpPr>
        <p:spPr/>
        <p:txBody>
          <a:bodyPr/>
          <a:lstStyle/>
          <a:p>
            <a:fld id="{CA2DB1D2-69E4-9642-894A-696CED9A89F7}" type="slidenum">
              <a:rPr lang="en-US" smtClean="0"/>
              <a:t>73</a:t>
            </a:fld>
            <a:endParaRPr lang="en-US"/>
          </a:p>
        </p:txBody>
      </p:sp>
    </p:spTree>
    <p:extLst>
      <p:ext uri="{BB962C8B-B14F-4D97-AF65-F5344CB8AC3E}">
        <p14:creationId xmlns:p14="http://schemas.microsoft.com/office/powerpoint/2010/main" val="10902004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investigate the distribution of per-requester hourly payment.</a:t>
            </a:r>
          </a:p>
        </p:txBody>
      </p:sp>
      <p:sp>
        <p:nvSpPr>
          <p:cNvPr id="4" name="Slide Number Placeholder 3"/>
          <p:cNvSpPr>
            <a:spLocks noGrp="1"/>
          </p:cNvSpPr>
          <p:nvPr>
            <p:ph type="sldNum" sz="quarter" idx="10"/>
          </p:nvPr>
        </p:nvSpPr>
        <p:spPr/>
        <p:txBody>
          <a:bodyPr/>
          <a:lstStyle/>
          <a:p>
            <a:fld id="{CA2DB1D2-69E4-9642-894A-696CED9A89F7}" type="slidenum">
              <a:rPr lang="en-US" smtClean="0"/>
              <a:t>74</a:t>
            </a:fld>
            <a:endParaRPr lang="en-US"/>
          </a:p>
        </p:txBody>
      </p:sp>
    </p:spTree>
    <p:extLst>
      <p:ext uri="{BB962C8B-B14F-4D97-AF65-F5344CB8AC3E}">
        <p14:creationId xmlns:p14="http://schemas.microsoft.com/office/powerpoint/2010/main" val="3126647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we used the data collected through a Chrome plug-in called Crowd Workers. We collected 3.8 million task records from people who had this plug-in installed.</a:t>
            </a:r>
          </a:p>
        </p:txBody>
      </p:sp>
      <p:sp>
        <p:nvSpPr>
          <p:cNvPr id="4" name="Slide Number Placeholder 3"/>
          <p:cNvSpPr>
            <a:spLocks noGrp="1"/>
          </p:cNvSpPr>
          <p:nvPr>
            <p:ph type="sldNum" sz="quarter" idx="10"/>
          </p:nvPr>
        </p:nvSpPr>
        <p:spPr/>
        <p:txBody>
          <a:bodyPr/>
          <a:lstStyle/>
          <a:p>
            <a:fld id="{CA2DB1D2-69E4-9642-894A-696CED9A89F7}" type="slidenum">
              <a:rPr lang="en-US" smtClean="0"/>
              <a:t>8</a:t>
            </a:fld>
            <a:endParaRPr lang="en-US"/>
          </a:p>
        </p:txBody>
      </p:sp>
    </p:spTree>
    <p:extLst>
      <p:ext uri="{BB962C8B-B14F-4D97-AF65-F5344CB8AC3E}">
        <p14:creationId xmlns:p14="http://schemas.microsoft.com/office/powerpoint/2010/main" val="32707974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we calculated the per-requester hourly payment. A requester requests tasks to be completed multiple workers. These workers work on multiple tasks. </a:t>
            </a:r>
          </a:p>
          <a:p>
            <a:endParaRPr lang="en-US" dirty="0"/>
          </a:p>
          <a:p>
            <a:r>
              <a:rPr lang="en-US" dirty="0"/>
              <a:t>--Image</a:t>
            </a:r>
          </a:p>
          <a:p>
            <a:r>
              <a:rPr lang="en-US" dirty="0" err="1"/>
              <a:t>Saeful</a:t>
            </a:r>
            <a:r>
              <a:rPr lang="en-US" dirty="0"/>
              <a:t> Muslim</a:t>
            </a:r>
          </a:p>
        </p:txBody>
      </p:sp>
      <p:sp>
        <p:nvSpPr>
          <p:cNvPr id="4" name="Slide Number Placeholder 3"/>
          <p:cNvSpPr>
            <a:spLocks noGrp="1"/>
          </p:cNvSpPr>
          <p:nvPr>
            <p:ph type="sldNum" sz="quarter" idx="10"/>
          </p:nvPr>
        </p:nvSpPr>
        <p:spPr/>
        <p:txBody>
          <a:bodyPr/>
          <a:lstStyle/>
          <a:p>
            <a:fld id="{CA2DB1D2-69E4-9642-894A-696CED9A89F7}" type="slidenum">
              <a:rPr lang="en-US" smtClean="0"/>
              <a:t>75</a:t>
            </a:fld>
            <a:endParaRPr lang="en-US"/>
          </a:p>
        </p:txBody>
      </p:sp>
    </p:spTree>
    <p:extLst>
      <p:ext uri="{BB962C8B-B14F-4D97-AF65-F5344CB8AC3E}">
        <p14:creationId xmlns:p14="http://schemas.microsoft.com/office/powerpoint/2010/main" val="16103938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per-requester hourly payment, we sum up task intervals and rewards.</a:t>
            </a:r>
          </a:p>
          <a:p>
            <a:endParaRPr lang="en-US" dirty="0"/>
          </a:p>
          <a:p>
            <a:r>
              <a:rPr lang="en-US" dirty="0"/>
              <a:t>--Image</a:t>
            </a:r>
          </a:p>
          <a:p>
            <a:r>
              <a:rPr lang="en-US" dirty="0" err="1"/>
              <a:t>Saeful</a:t>
            </a:r>
            <a:r>
              <a:rPr lang="en-US" dirty="0"/>
              <a:t> Muslim</a:t>
            </a:r>
          </a:p>
        </p:txBody>
      </p:sp>
      <p:sp>
        <p:nvSpPr>
          <p:cNvPr id="4" name="Slide Number Placeholder 3"/>
          <p:cNvSpPr>
            <a:spLocks noGrp="1"/>
          </p:cNvSpPr>
          <p:nvPr>
            <p:ph type="sldNum" sz="quarter" idx="10"/>
          </p:nvPr>
        </p:nvSpPr>
        <p:spPr/>
        <p:txBody>
          <a:bodyPr/>
          <a:lstStyle/>
          <a:p>
            <a:fld id="{CA2DB1D2-69E4-9642-894A-696CED9A89F7}" type="slidenum">
              <a:rPr lang="en-US" smtClean="0"/>
              <a:t>76</a:t>
            </a:fld>
            <a:endParaRPr lang="en-US"/>
          </a:p>
        </p:txBody>
      </p:sp>
    </p:spTree>
    <p:extLst>
      <p:ext uri="{BB962C8B-B14F-4D97-AF65-F5344CB8AC3E}">
        <p14:creationId xmlns:p14="http://schemas.microsoft.com/office/powerpoint/2010/main" val="20391664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 calculate the per-requester hourly payment, we sum up task intervals and rewards. Then, we divide the total task payment by the total task interval to get per-requester hourly payment for this requester.</a:t>
            </a:r>
          </a:p>
          <a:p>
            <a:endParaRPr lang="en-US" dirty="0"/>
          </a:p>
          <a:p>
            <a:r>
              <a:rPr lang="en-US" dirty="0"/>
              <a:t>--Image</a:t>
            </a:r>
          </a:p>
          <a:p>
            <a:r>
              <a:rPr lang="en-US" dirty="0" err="1"/>
              <a:t>Saeful</a:t>
            </a:r>
            <a:r>
              <a:rPr lang="en-US" dirty="0"/>
              <a:t> Muslim</a:t>
            </a:r>
          </a:p>
        </p:txBody>
      </p:sp>
      <p:sp>
        <p:nvSpPr>
          <p:cNvPr id="4" name="Slide Number Placeholder 3"/>
          <p:cNvSpPr>
            <a:spLocks noGrp="1"/>
          </p:cNvSpPr>
          <p:nvPr>
            <p:ph type="sldNum" sz="quarter" idx="10"/>
          </p:nvPr>
        </p:nvSpPr>
        <p:spPr/>
        <p:txBody>
          <a:bodyPr/>
          <a:lstStyle/>
          <a:p>
            <a:fld id="{CA2DB1D2-69E4-9642-894A-696CED9A89F7}" type="slidenum">
              <a:rPr lang="en-US" smtClean="0"/>
              <a:t>77</a:t>
            </a:fld>
            <a:endParaRPr lang="en-US"/>
          </a:p>
        </p:txBody>
      </p:sp>
    </p:spTree>
    <p:extLst>
      <p:ext uri="{BB962C8B-B14F-4D97-AF65-F5344CB8AC3E}">
        <p14:creationId xmlns:p14="http://schemas.microsoft.com/office/powerpoint/2010/main" val="29412362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distribution of the hourly payment. X-axis is per-requester hourly payment, and y-axis is density.</a:t>
            </a:r>
          </a:p>
        </p:txBody>
      </p:sp>
      <p:sp>
        <p:nvSpPr>
          <p:cNvPr id="4" name="Slide Number Placeholder 3"/>
          <p:cNvSpPr>
            <a:spLocks noGrp="1"/>
          </p:cNvSpPr>
          <p:nvPr>
            <p:ph type="sldNum" sz="quarter" idx="10"/>
          </p:nvPr>
        </p:nvSpPr>
        <p:spPr/>
        <p:txBody>
          <a:bodyPr/>
          <a:lstStyle/>
          <a:p>
            <a:fld id="{CA2DB1D2-69E4-9642-894A-696CED9A89F7}" type="slidenum">
              <a:rPr lang="en-US" smtClean="0"/>
              <a:t>78</a:t>
            </a:fld>
            <a:endParaRPr lang="en-US"/>
          </a:p>
        </p:txBody>
      </p:sp>
    </p:spTree>
    <p:extLst>
      <p:ext uri="{BB962C8B-B14F-4D97-AF65-F5344CB8AC3E}">
        <p14:creationId xmlns:p14="http://schemas.microsoft.com/office/powerpoint/2010/main" val="30426577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distribution of the per-requester hourly payment. The median payment is $4.57/h.</a:t>
            </a:r>
          </a:p>
        </p:txBody>
      </p:sp>
      <p:sp>
        <p:nvSpPr>
          <p:cNvPr id="4" name="Slide Number Placeholder 3"/>
          <p:cNvSpPr>
            <a:spLocks noGrp="1"/>
          </p:cNvSpPr>
          <p:nvPr>
            <p:ph type="sldNum" sz="quarter" idx="10"/>
          </p:nvPr>
        </p:nvSpPr>
        <p:spPr/>
        <p:txBody>
          <a:bodyPr/>
          <a:lstStyle/>
          <a:p>
            <a:fld id="{CA2DB1D2-69E4-9642-894A-696CED9A89F7}" type="slidenum">
              <a:rPr lang="en-US" smtClean="0"/>
              <a:t>79</a:t>
            </a:fld>
            <a:endParaRPr lang="en-US"/>
          </a:p>
        </p:txBody>
      </p:sp>
    </p:spTree>
    <p:extLst>
      <p:ext uri="{BB962C8B-B14F-4D97-AF65-F5344CB8AC3E}">
        <p14:creationId xmlns:p14="http://schemas.microsoft.com/office/powerpoint/2010/main" val="9077382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about half of the requesters pay below $5/h, which is below the U.S. federal minimum wage.</a:t>
            </a:r>
          </a:p>
        </p:txBody>
      </p:sp>
      <p:sp>
        <p:nvSpPr>
          <p:cNvPr id="4" name="Slide Number Placeholder 3"/>
          <p:cNvSpPr>
            <a:spLocks noGrp="1"/>
          </p:cNvSpPr>
          <p:nvPr>
            <p:ph type="sldNum" sz="quarter" idx="10"/>
          </p:nvPr>
        </p:nvSpPr>
        <p:spPr/>
        <p:txBody>
          <a:bodyPr/>
          <a:lstStyle/>
          <a:p>
            <a:fld id="{CA2DB1D2-69E4-9642-894A-696CED9A89F7}" type="slidenum">
              <a:rPr lang="en-US" smtClean="0"/>
              <a:t>80</a:t>
            </a:fld>
            <a:endParaRPr lang="en-US"/>
          </a:p>
        </p:txBody>
      </p:sp>
    </p:spTree>
    <p:extLst>
      <p:ext uri="{BB962C8B-B14F-4D97-AF65-F5344CB8AC3E}">
        <p14:creationId xmlns:p14="http://schemas.microsoft.com/office/powerpoint/2010/main" val="35958493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we know that the workers are under-paid, let me explain why they are earning so little.</a:t>
            </a:r>
          </a:p>
          <a:p>
            <a:endParaRPr lang="en-US" baseline="0" dirty="0"/>
          </a:p>
          <a:p>
            <a:r>
              <a:rPr lang="en-US" baseline="0" dirty="0"/>
              <a:t>-- Figures</a:t>
            </a:r>
          </a:p>
          <a:p>
            <a:r>
              <a:rPr lang="en-US" baseline="0" dirty="0"/>
              <a:t>Figure created by Kirby Wu from the Noun Project</a:t>
            </a:r>
            <a:endParaRPr lang="en-US" dirty="0"/>
          </a:p>
          <a:p>
            <a:endParaRPr lang="en-US" dirty="0"/>
          </a:p>
        </p:txBody>
      </p:sp>
      <p:sp>
        <p:nvSpPr>
          <p:cNvPr id="4" name="Slide Number Placeholder 3"/>
          <p:cNvSpPr>
            <a:spLocks noGrp="1"/>
          </p:cNvSpPr>
          <p:nvPr>
            <p:ph type="sldNum" sz="quarter" idx="10"/>
          </p:nvPr>
        </p:nvSpPr>
        <p:spPr/>
        <p:txBody>
          <a:bodyPr/>
          <a:lstStyle/>
          <a:p>
            <a:fld id="{CA2DB1D2-69E4-9642-894A-696CED9A89F7}" type="slidenum">
              <a:rPr lang="en-US" smtClean="0"/>
              <a:t>81</a:t>
            </a:fld>
            <a:endParaRPr lang="en-US"/>
          </a:p>
        </p:txBody>
      </p:sp>
    </p:spTree>
    <p:extLst>
      <p:ext uri="{BB962C8B-B14F-4D97-AF65-F5344CB8AC3E}">
        <p14:creationId xmlns:p14="http://schemas.microsoft.com/office/powerpoint/2010/main" val="41308120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we know that the workers are under-paid, let me explain why they are earning so little.</a:t>
            </a:r>
          </a:p>
          <a:p>
            <a:endParaRPr lang="en-US" baseline="0" dirty="0"/>
          </a:p>
          <a:p>
            <a:r>
              <a:rPr lang="en-US" baseline="0" dirty="0"/>
              <a:t>-- Figures</a:t>
            </a:r>
          </a:p>
          <a:p>
            <a:r>
              <a:rPr lang="en-US" baseline="0" dirty="0"/>
              <a:t>Figure created by Kirby Wu from the Noun Project</a:t>
            </a:r>
            <a:endParaRPr lang="en-US" dirty="0"/>
          </a:p>
          <a:p>
            <a:endParaRPr lang="en-US" dirty="0"/>
          </a:p>
        </p:txBody>
      </p:sp>
      <p:sp>
        <p:nvSpPr>
          <p:cNvPr id="4" name="Slide Number Placeholder 3"/>
          <p:cNvSpPr>
            <a:spLocks noGrp="1"/>
          </p:cNvSpPr>
          <p:nvPr>
            <p:ph type="sldNum" sz="quarter" idx="10"/>
          </p:nvPr>
        </p:nvSpPr>
        <p:spPr/>
        <p:txBody>
          <a:bodyPr/>
          <a:lstStyle/>
          <a:p>
            <a:fld id="{CA2DB1D2-69E4-9642-894A-696CED9A89F7}" type="slidenum">
              <a:rPr lang="en-US" smtClean="0"/>
              <a:t>82</a:t>
            </a:fld>
            <a:endParaRPr lang="en-US"/>
          </a:p>
        </p:txBody>
      </p:sp>
    </p:spTree>
    <p:extLst>
      <p:ext uri="{BB962C8B-B14F-4D97-AF65-F5344CB8AC3E}">
        <p14:creationId xmlns:p14="http://schemas.microsoft.com/office/powerpoint/2010/main" val="38752190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Because 90% of workers who responded to our survey are from the U.S. (N=815) or India (N=298), we focus on and contrast the hourly wages of workers from these two countries. The median hourly wages of the workers from the U.S. and India were $3.01/h and $1.41/h, respectively. The data shows that the U.S. workers earn significantly more than those in India. This result aligns with prior work by Martin et al., in which the authors suggested that the workers in the U.S. earn more than those in India [8]. Nevertheless, even the U.S. workers who earn more are underpaid compared to the federal minimum wage ($7.25/h). </a:t>
            </a:r>
            <a:endParaRPr lang="en-US" dirty="0"/>
          </a:p>
          <a:p>
            <a:endParaRPr lang="en-US" dirty="0"/>
          </a:p>
          <a:p>
            <a:endParaRPr lang="en-US" dirty="0"/>
          </a:p>
          <a:p>
            <a:endParaRPr lang="en-US" dirty="0"/>
          </a:p>
          <a:p>
            <a:r>
              <a:rPr lang="en-US" dirty="0"/>
              <a:t>India Flag by </a:t>
            </a:r>
            <a:r>
              <a:rPr lang="en-US" dirty="0" err="1"/>
              <a:t>Xinh</a:t>
            </a:r>
            <a:r>
              <a:rPr lang="en-US" dirty="0"/>
              <a:t> Studio from the Noun Project</a:t>
            </a:r>
          </a:p>
          <a:p>
            <a:r>
              <a:rPr lang="en-US" dirty="0" err="1"/>
              <a:t>usa</a:t>
            </a:r>
            <a:r>
              <a:rPr lang="en-US" dirty="0"/>
              <a:t> flag by corpus delicti from the Noun Project</a:t>
            </a:r>
          </a:p>
        </p:txBody>
      </p:sp>
      <p:sp>
        <p:nvSpPr>
          <p:cNvPr id="4" name="Slide Number Placeholder 3"/>
          <p:cNvSpPr>
            <a:spLocks noGrp="1"/>
          </p:cNvSpPr>
          <p:nvPr>
            <p:ph type="sldNum" sz="quarter" idx="5"/>
          </p:nvPr>
        </p:nvSpPr>
        <p:spPr/>
        <p:txBody>
          <a:bodyPr/>
          <a:lstStyle/>
          <a:p>
            <a:fld id="{CA2DB1D2-69E4-9642-894A-696CED9A89F7}" type="slidenum">
              <a:rPr lang="en-US" smtClean="0"/>
              <a:t>86</a:t>
            </a:fld>
            <a:endParaRPr lang="en-US"/>
          </a:p>
        </p:txBody>
      </p:sp>
    </p:spTree>
    <p:extLst>
      <p:ext uri="{BB962C8B-B14F-4D97-AF65-F5344CB8AC3E}">
        <p14:creationId xmlns:p14="http://schemas.microsoft.com/office/powerpoint/2010/main" val="33714895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Because 90% of workers who responded to our survey are from the U.S. (N=815) or India (N=298), we focus on and contrast the hourly wages of workers from these two countries. The median hourly wages of the workers from the U.S. and India were $3.01/h and $1.41/h, respectively. The data shows that the U.S. workers earn significantly more than those in India. This result aligns with prior work by Martin et al., in which the authors suggested that the workers in the U.S. earn more than those in India [8]. Nevertheless, even the U.S. workers who earn more are underpaid compared to the federal minimum wage ($7.25/h). </a:t>
            </a:r>
            <a:endParaRPr lang="en-US" dirty="0"/>
          </a:p>
          <a:p>
            <a:endParaRPr lang="en-US" dirty="0"/>
          </a:p>
        </p:txBody>
      </p:sp>
      <p:sp>
        <p:nvSpPr>
          <p:cNvPr id="4" name="Slide Number Placeholder 3"/>
          <p:cNvSpPr>
            <a:spLocks noGrp="1"/>
          </p:cNvSpPr>
          <p:nvPr>
            <p:ph type="sldNum" sz="quarter" idx="5"/>
          </p:nvPr>
        </p:nvSpPr>
        <p:spPr/>
        <p:txBody>
          <a:bodyPr/>
          <a:lstStyle/>
          <a:p>
            <a:fld id="{CA2DB1D2-69E4-9642-894A-696CED9A89F7}" type="slidenum">
              <a:rPr lang="en-US" smtClean="0"/>
              <a:t>87</a:t>
            </a:fld>
            <a:endParaRPr lang="en-US"/>
          </a:p>
        </p:txBody>
      </p:sp>
    </p:spTree>
    <p:extLst>
      <p:ext uri="{BB962C8B-B14F-4D97-AF65-F5344CB8AC3E}">
        <p14:creationId xmlns:p14="http://schemas.microsoft.com/office/powerpoint/2010/main" val="1349980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data allows us to ask and quantitatively analyze two important questions “How much are workers earning on Amazon Mechanical Turk” and “What contributes to the low hourly wage.”</a:t>
            </a:r>
          </a:p>
          <a:p>
            <a:endParaRPr lang="en-US" baseline="0" dirty="0"/>
          </a:p>
          <a:p>
            <a:r>
              <a:rPr lang="en-US" baseline="0" dirty="0"/>
              <a:t>-- Figures</a:t>
            </a:r>
          </a:p>
          <a:p>
            <a:r>
              <a:rPr lang="en-US" baseline="0" dirty="0"/>
              <a:t>Figure created by Kirby Wu from the Noun Project</a:t>
            </a:r>
            <a:endParaRPr lang="en-US" dirty="0"/>
          </a:p>
          <a:p>
            <a:endParaRPr lang="en-US" dirty="0"/>
          </a:p>
        </p:txBody>
      </p:sp>
      <p:sp>
        <p:nvSpPr>
          <p:cNvPr id="4" name="Slide Number Placeholder 3"/>
          <p:cNvSpPr>
            <a:spLocks noGrp="1"/>
          </p:cNvSpPr>
          <p:nvPr>
            <p:ph type="sldNum" sz="quarter" idx="10"/>
          </p:nvPr>
        </p:nvSpPr>
        <p:spPr/>
        <p:txBody>
          <a:bodyPr/>
          <a:lstStyle/>
          <a:p>
            <a:fld id="{CA2DB1D2-69E4-9642-894A-696CED9A89F7}" type="slidenum">
              <a:rPr lang="en-US" smtClean="0"/>
              <a:t>9</a:t>
            </a:fld>
            <a:endParaRPr lang="en-US"/>
          </a:p>
        </p:txBody>
      </p:sp>
    </p:spTree>
    <p:extLst>
      <p:ext uri="{BB962C8B-B14F-4D97-AF65-F5344CB8AC3E}">
        <p14:creationId xmlns:p14="http://schemas.microsoft.com/office/powerpoint/2010/main" val="10189761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Prior work suggested that gender affects income on crowdsourcing marketplaces [1]. We investigated the wage gap between female and male workers to reinforce this finding. In addition to splitting the wage data only by gender (i.e., female vs. male), we also stratified the data with two layers: country of residence and gender. When the data was split solely based on gender, the median wage of female workers and male workers were $2.58/h and $2.30/h respectively, showing that the difference is marginal. </a:t>
            </a:r>
            <a:endParaRPr lang="en-US" dirty="0"/>
          </a:p>
          <a:p>
            <a:r>
              <a:rPr lang="en-US" sz="1200" kern="1200" dirty="0">
                <a:solidFill>
                  <a:schemeClr val="tx1"/>
                </a:solidFill>
                <a:effectLst/>
                <a:latin typeface="+mn-lt"/>
                <a:ea typeface="+mn-ea"/>
                <a:cs typeface="+mn-cs"/>
              </a:rPr>
              <a:t>When the data was stratified using workers’ country of residence and gender, however, we observed that male workers earn more than female workers (Table 2). The median wage of the female workers in the U.S. is $2.79/h and the median wage of the male workers in the U.S. is $3.68/h. The median wage of the female workers in India is $1.37/h and the median wage of the male workers in the India is $1.43/h. The results suggest that both male and female workers in the U.S. earn more than the workers in India, but the wage gap is larger in the U.S. </a:t>
            </a:r>
            <a:endParaRPr lang="en-US" dirty="0"/>
          </a:p>
          <a:p>
            <a:endParaRPr lang="en-US" dirty="0"/>
          </a:p>
          <a:p>
            <a:endParaRPr lang="en-US" dirty="0"/>
          </a:p>
          <a:p>
            <a:r>
              <a:rPr lang="en-US" dirty="0"/>
              <a:t>Male and Female by </a:t>
            </a:r>
            <a:r>
              <a:rPr lang="en-US" dirty="0" err="1"/>
              <a:t>Milinda</a:t>
            </a:r>
            <a:r>
              <a:rPr lang="en-US" dirty="0"/>
              <a:t> </a:t>
            </a:r>
            <a:r>
              <a:rPr lang="en-US" dirty="0" err="1"/>
              <a:t>Courey</a:t>
            </a:r>
            <a:r>
              <a:rPr lang="en-US" dirty="0"/>
              <a:t> from the Noun Project</a:t>
            </a:r>
          </a:p>
        </p:txBody>
      </p:sp>
      <p:sp>
        <p:nvSpPr>
          <p:cNvPr id="4" name="Slide Number Placeholder 3"/>
          <p:cNvSpPr>
            <a:spLocks noGrp="1"/>
          </p:cNvSpPr>
          <p:nvPr>
            <p:ph type="sldNum" sz="quarter" idx="5"/>
          </p:nvPr>
        </p:nvSpPr>
        <p:spPr/>
        <p:txBody>
          <a:bodyPr/>
          <a:lstStyle/>
          <a:p>
            <a:fld id="{CA2DB1D2-69E4-9642-894A-696CED9A89F7}" type="slidenum">
              <a:rPr lang="en-US" smtClean="0"/>
              <a:t>88</a:t>
            </a:fld>
            <a:endParaRPr lang="en-US"/>
          </a:p>
        </p:txBody>
      </p:sp>
    </p:spTree>
    <p:extLst>
      <p:ext uri="{BB962C8B-B14F-4D97-AF65-F5344CB8AC3E}">
        <p14:creationId xmlns:p14="http://schemas.microsoft.com/office/powerpoint/2010/main" val="4917298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US female: </a:t>
            </a:r>
            <a:r>
              <a:rPr lang="en-US" sz="1200" b="1" kern="1200" dirty="0">
                <a:solidFill>
                  <a:schemeClr val="tx1"/>
                </a:solidFill>
                <a:effectLst/>
                <a:latin typeface="+mn-lt"/>
                <a:ea typeface="+mn-ea"/>
                <a:cs typeface="+mn-cs"/>
              </a:rPr>
              <a:t>2.79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US male: 3.68</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India female: 1.37</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India male: 1.43</a:t>
            </a:r>
          </a:p>
          <a:p>
            <a:endParaRPr lang="en-US" dirty="0"/>
          </a:p>
        </p:txBody>
      </p:sp>
      <p:sp>
        <p:nvSpPr>
          <p:cNvPr id="4" name="Slide Number Placeholder 3"/>
          <p:cNvSpPr>
            <a:spLocks noGrp="1"/>
          </p:cNvSpPr>
          <p:nvPr>
            <p:ph type="sldNum" sz="quarter" idx="5"/>
          </p:nvPr>
        </p:nvSpPr>
        <p:spPr/>
        <p:txBody>
          <a:bodyPr/>
          <a:lstStyle/>
          <a:p>
            <a:fld id="{CA2DB1D2-69E4-9642-894A-696CED9A89F7}" type="slidenum">
              <a:rPr lang="en-US" smtClean="0"/>
              <a:t>89</a:t>
            </a:fld>
            <a:endParaRPr lang="en-US"/>
          </a:p>
        </p:txBody>
      </p:sp>
    </p:spTree>
    <p:extLst>
      <p:ext uri="{BB962C8B-B14F-4D97-AF65-F5344CB8AC3E}">
        <p14:creationId xmlns:p14="http://schemas.microsoft.com/office/powerpoint/2010/main" val="20338474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US female: </a:t>
            </a:r>
            <a:r>
              <a:rPr lang="en-US" sz="1200" b="1" kern="1200" dirty="0">
                <a:solidFill>
                  <a:schemeClr val="tx1"/>
                </a:solidFill>
                <a:effectLst/>
                <a:latin typeface="+mn-lt"/>
                <a:ea typeface="+mn-ea"/>
                <a:cs typeface="+mn-cs"/>
              </a:rPr>
              <a:t>2.79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US male: 3.68</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India female: 1.37</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India male: 1.43</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Prior work suggested that gender affects income on crowdsourcing marketplaces [1]. We investigated the wage gap between female and male workers to reinforce this finding. In addition to splitting the wage data only by gender (i.e., female vs. male), we also stratified the data with two layers: country of residence and gender. When the data was split solely based on gender, the median wage of female workers and male workers were $2.58/h and $2.30/h respectively, showing that the difference is marginal. </a:t>
            </a:r>
            <a:endParaRPr lang="en-US" dirty="0"/>
          </a:p>
          <a:p>
            <a:r>
              <a:rPr lang="en-US" sz="1200" kern="1200" dirty="0">
                <a:solidFill>
                  <a:schemeClr val="tx1"/>
                </a:solidFill>
                <a:effectLst/>
                <a:latin typeface="+mn-lt"/>
                <a:ea typeface="+mn-ea"/>
                <a:cs typeface="+mn-cs"/>
              </a:rPr>
              <a:t>When the data was stratified using workers’ country of residence and gender, however, we observed that male workers earn more than female workers (Table 2). The median wage of the female workers in the U.S. is $2.79/h and the median wage of the male workers in the U.S. is $3.68/h. The median wage of the female workers in India is $1.37/h and the median wage of the male workers in the India is $1.43/h. The results suggest that both male and female workers in the U.S. earn more than the workers in India, but the wage gap is larger in the U.S.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A2DB1D2-69E4-9642-894A-696CED9A89F7}" type="slidenum">
              <a:rPr lang="en-US" smtClean="0"/>
              <a:t>90</a:t>
            </a:fld>
            <a:endParaRPr lang="en-US"/>
          </a:p>
        </p:txBody>
      </p:sp>
    </p:spTree>
    <p:extLst>
      <p:ext uri="{BB962C8B-B14F-4D97-AF65-F5344CB8AC3E}">
        <p14:creationId xmlns:p14="http://schemas.microsoft.com/office/powerpoint/2010/main" val="23639038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US female: </a:t>
            </a:r>
            <a:r>
              <a:rPr lang="en-US" sz="1200" b="1" kern="1200" dirty="0">
                <a:solidFill>
                  <a:schemeClr val="tx1"/>
                </a:solidFill>
                <a:effectLst/>
                <a:latin typeface="+mn-lt"/>
                <a:ea typeface="+mn-ea"/>
                <a:cs typeface="+mn-cs"/>
              </a:rPr>
              <a:t>2.79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US male: 3.68</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India female: 1.37</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India male: 1.43</a:t>
            </a:r>
          </a:p>
          <a:p>
            <a:endParaRPr lang="en-US" dirty="0"/>
          </a:p>
          <a:p>
            <a:r>
              <a:rPr lang="en-US" sz="1200" kern="1200" dirty="0">
                <a:solidFill>
                  <a:schemeClr val="tx1"/>
                </a:solidFill>
                <a:effectLst/>
                <a:latin typeface="+mn-lt"/>
                <a:ea typeface="+mn-ea"/>
                <a:cs typeface="+mn-cs"/>
              </a:rPr>
              <a:t>Prior work suggested that gender affects income on crowdsourcing marketplaces [1]. We investigated the wage gap between female and male workers to reinforce this finding. In addition to splitting the wage data only by gender (i.e., female vs. male), we also stratified the data with two layers: country of residence and gender. When the data was split solely based on gender, the median wage of female workers and male workers were $2.58/h and $2.30/h respectively, showing that the difference is marginal. </a:t>
            </a:r>
            <a:endParaRPr lang="en-US" dirty="0"/>
          </a:p>
          <a:p>
            <a:r>
              <a:rPr lang="en-US" sz="1200" kern="1200" dirty="0">
                <a:solidFill>
                  <a:schemeClr val="tx1"/>
                </a:solidFill>
                <a:effectLst/>
                <a:latin typeface="+mn-lt"/>
                <a:ea typeface="+mn-ea"/>
                <a:cs typeface="+mn-cs"/>
              </a:rPr>
              <a:t>When the data was stratified using workers’ country of residence and gender, however, we observed that male workers earn more than female workers (Table 2). The median wage of the female workers in the U.S. is $2.79/h and the median wage of the male workers in the U.S. is $3.68/h. The median wage of the female workers in India is $1.37/h and the median wage of the male workers in the India is $1.43/h. The results suggest that both male and female workers in the U.S. earn more than the workers in India, but the wage gap is larger in the U.S. </a:t>
            </a:r>
            <a:endParaRPr lang="en-US" dirty="0"/>
          </a:p>
          <a:p>
            <a:endParaRPr lang="en-US" dirty="0"/>
          </a:p>
        </p:txBody>
      </p:sp>
      <p:sp>
        <p:nvSpPr>
          <p:cNvPr id="4" name="Slide Number Placeholder 3"/>
          <p:cNvSpPr>
            <a:spLocks noGrp="1"/>
          </p:cNvSpPr>
          <p:nvPr>
            <p:ph type="sldNum" sz="quarter" idx="5"/>
          </p:nvPr>
        </p:nvSpPr>
        <p:spPr/>
        <p:txBody>
          <a:bodyPr/>
          <a:lstStyle/>
          <a:p>
            <a:fld id="{CA2DB1D2-69E4-9642-894A-696CED9A89F7}" type="slidenum">
              <a:rPr lang="en-US" smtClean="0"/>
              <a:t>91</a:t>
            </a:fld>
            <a:endParaRPr lang="en-US"/>
          </a:p>
        </p:txBody>
      </p:sp>
    </p:spTree>
    <p:extLst>
      <p:ext uri="{BB962C8B-B14F-4D97-AF65-F5344CB8AC3E}">
        <p14:creationId xmlns:p14="http://schemas.microsoft.com/office/powerpoint/2010/main" val="35109882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Disability and Health Condition </a:t>
            </a:r>
            <a:endParaRPr lang="en-US" dirty="0"/>
          </a:p>
          <a:p>
            <a:r>
              <a:rPr lang="en-US" sz="1200" kern="1200" dirty="0">
                <a:solidFill>
                  <a:schemeClr val="tx1"/>
                </a:solidFill>
                <a:effectLst/>
                <a:latin typeface="+mn-lt"/>
                <a:ea typeface="+mn-ea"/>
                <a:cs typeface="+mn-cs"/>
              </a:rPr>
              <a:t>Researchers claimed that online work environment could be a good alternative to contemporary office work environment [4,9]. For example, people who have challenges in commuting to distant office space could benefit from at-home work. We investigate the wage of people with and without disabilities to study if there is wage gap due to disabilities. The median hourly wage of people without disability and with disability or health problem are $2.50/h and $2.47/h respectively, showing only marginal difference in hourly wage. </a:t>
            </a:r>
            <a:endParaRPr lang="en-US" dirty="0"/>
          </a:p>
          <a:p>
            <a:r>
              <a:rPr lang="en-US" sz="1200" kern="1200" dirty="0">
                <a:solidFill>
                  <a:schemeClr val="tx1"/>
                </a:solidFill>
                <a:effectLst/>
                <a:latin typeface="+mn-lt"/>
                <a:ea typeface="+mn-ea"/>
                <a:cs typeface="+mn-cs"/>
              </a:rPr>
              <a:t>When we stratify the data using both country of residence and disability and health problem, we observed that people without disabilities or health problems earned slightly more than the other group. In the U.S., median wage of people with and without disability or health problem were $2.80/h and $3.14/h, respectively. Likewise, the wage were $1.26/h and $1.43/h in India. This shows that people without disabilities or health conditions earn slightly more on AMT in terms of hourly wage. However, the gap seems to be smaller compared to the wage gap due to gender difference, particularly in the U.S. </a:t>
            </a:r>
            <a:endParaRPr lang="en-US" dirty="0"/>
          </a:p>
          <a:p>
            <a:endParaRPr lang="en-US" dirty="0"/>
          </a:p>
          <a:p>
            <a:endParaRPr lang="en-US" dirty="0"/>
          </a:p>
          <a:p>
            <a:endParaRPr lang="en-US" dirty="0"/>
          </a:p>
          <a:p>
            <a:r>
              <a:rPr lang="en-US" dirty="0"/>
              <a:t>Blind by corpus delicti from the Noun Project</a:t>
            </a:r>
          </a:p>
          <a:p>
            <a:r>
              <a:rPr lang="en-US" sz="1200" kern="1200" dirty="0">
                <a:solidFill>
                  <a:schemeClr val="tx1"/>
                </a:solidFill>
                <a:effectLst/>
                <a:latin typeface="+mn-lt"/>
                <a:ea typeface="+mn-ea"/>
                <a:cs typeface="+mn-cs"/>
              </a:rPr>
              <a:t>By </a:t>
            </a:r>
            <a:r>
              <a:rPr lang="en-US" sz="1200" u="none" strike="noStrike" kern="1200" dirty="0">
                <a:solidFill>
                  <a:schemeClr val="tx1"/>
                </a:solidFill>
                <a:effectLst/>
                <a:latin typeface="+mn-lt"/>
                <a:ea typeface="+mn-ea"/>
                <a:cs typeface="+mn-cs"/>
                <a:hlinkClick r:id="rId3"/>
              </a:rPr>
              <a:t>OCHA Visual</a:t>
            </a:r>
            <a:r>
              <a:rPr lang="en-US" sz="1200" kern="1200" dirty="0">
                <a:solidFill>
                  <a:schemeClr val="tx1"/>
                </a:solidFill>
                <a:effectLst/>
                <a:latin typeface="+mn-lt"/>
                <a:ea typeface="+mn-ea"/>
                <a:cs typeface="+mn-cs"/>
              </a:rPr>
              <a:t>, US </a:t>
            </a:r>
          </a:p>
          <a:p>
            <a:r>
              <a:rPr lang="en-US" sz="1200" b="0" i="0" u="none" strike="noStrike" kern="1200" dirty="0">
                <a:solidFill>
                  <a:schemeClr val="tx1"/>
                </a:solidFill>
                <a:effectLst/>
                <a:latin typeface="+mn-lt"/>
                <a:ea typeface="+mn-ea"/>
                <a:cs typeface="+mn-cs"/>
              </a:rPr>
              <a:t>In the </a:t>
            </a:r>
            <a:r>
              <a:rPr lang="en-US" sz="1200" b="0" i="0" u="sng" strike="noStrike" kern="1200" dirty="0">
                <a:solidFill>
                  <a:schemeClr val="tx1"/>
                </a:solidFill>
                <a:effectLst/>
                <a:latin typeface="+mn-lt"/>
                <a:ea typeface="+mn-ea"/>
                <a:cs typeface="+mn-cs"/>
                <a:hlinkClick r:id="rId4" tooltip="View the OCHA Humanitarian Icons v.02 collection"/>
              </a:rPr>
              <a:t>OCHA Humanitarian Icons v.02 Collection</a:t>
            </a:r>
            <a:endParaRPr lang="en-US" sz="1200" b="0" i="0" u="none" strike="noStrike"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CA2DB1D2-69E4-9642-894A-696CED9A89F7}" type="slidenum">
              <a:rPr lang="en-US" smtClean="0"/>
              <a:t>92</a:t>
            </a:fld>
            <a:endParaRPr lang="en-US"/>
          </a:p>
        </p:txBody>
      </p:sp>
    </p:spTree>
    <p:extLst>
      <p:ext uri="{BB962C8B-B14F-4D97-AF65-F5344CB8AC3E}">
        <p14:creationId xmlns:p14="http://schemas.microsoft.com/office/powerpoint/2010/main" val="38143413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 health problem: 2.80</a:t>
            </a:r>
          </a:p>
          <a:p>
            <a:r>
              <a:rPr lang="en-US" dirty="0"/>
              <a:t>US no health problem: 3.14</a:t>
            </a:r>
          </a:p>
          <a:p>
            <a:r>
              <a:rPr lang="en-US" dirty="0"/>
              <a:t>India health problem: 1.26</a:t>
            </a:r>
          </a:p>
          <a:p>
            <a:r>
              <a:rPr lang="en-US" dirty="0"/>
              <a:t>India no health problem: 1.43 </a:t>
            </a:r>
          </a:p>
          <a:p>
            <a:endParaRPr lang="en-US" dirty="0"/>
          </a:p>
          <a:p>
            <a:r>
              <a:rPr lang="en-US" sz="1200" kern="1200" dirty="0">
                <a:solidFill>
                  <a:schemeClr val="tx1"/>
                </a:solidFill>
                <a:effectLst/>
                <a:latin typeface="+mn-lt"/>
                <a:ea typeface="+mn-ea"/>
                <a:cs typeface="+mn-cs"/>
              </a:rPr>
              <a:t>Researchers claimed that online work environment could be a good alternative to contemporary office work environment [4,9]. For example, people who have challenges in commuting to distant office space could benefit from at-home work. We investigate the wage of people with and without disabilities to study if there is wage gap due to disabilities. The median hourly wage of people without disability and with disability or health problem are $2.50/h and $2.47/h respectively, showing only marginal difference in hourly wage. </a:t>
            </a:r>
            <a:endParaRPr lang="en-US" dirty="0"/>
          </a:p>
          <a:p>
            <a:r>
              <a:rPr lang="en-US" sz="1200" kern="1200" dirty="0">
                <a:solidFill>
                  <a:schemeClr val="tx1"/>
                </a:solidFill>
                <a:effectLst/>
                <a:latin typeface="+mn-lt"/>
                <a:ea typeface="+mn-ea"/>
                <a:cs typeface="+mn-cs"/>
              </a:rPr>
              <a:t>When we stratify the data using both country of residence and disability and health problem, we observed that people without disabilities or health problems earned slightly more than the other group. In the U.S., median wage of people with and without disability or health problem were $2.80/h and $3.14/h, respectively. Likewise, the wage were $1.26/h and $1.43/h in India. This shows that people without disabilities or health conditions earn slightly more on AMT in terms of hourly wage. However, the gap seems to be smaller compared to the wage gap due to gender difference, particularly in the U.S. </a:t>
            </a:r>
            <a:endParaRPr lang="en-US" dirty="0"/>
          </a:p>
          <a:p>
            <a:endParaRPr lang="en-US" dirty="0"/>
          </a:p>
        </p:txBody>
      </p:sp>
      <p:sp>
        <p:nvSpPr>
          <p:cNvPr id="4" name="Slide Number Placeholder 3"/>
          <p:cNvSpPr>
            <a:spLocks noGrp="1"/>
          </p:cNvSpPr>
          <p:nvPr>
            <p:ph type="sldNum" sz="quarter" idx="5"/>
          </p:nvPr>
        </p:nvSpPr>
        <p:spPr/>
        <p:txBody>
          <a:bodyPr/>
          <a:lstStyle/>
          <a:p>
            <a:fld id="{CA2DB1D2-69E4-9642-894A-696CED9A89F7}" type="slidenum">
              <a:rPr lang="en-US" smtClean="0"/>
              <a:t>93</a:t>
            </a:fld>
            <a:endParaRPr lang="en-US"/>
          </a:p>
        </p:txBody>
      </p:sp>
    </p:spTree>
    <p:extLst>
      <p:ext uri="{BB962C8B-B14F-4D97-AF65-F5344CB8AC3E}">
        <p14:creationId xmlns:p14="http://schemas.microsoft.com/office/powerpoint/2010/main" val="3322744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 health problem: 2.80</a:t>
            </a:r>
          </a:p>
          <a:p>
            <a:r>
              <a:rPr lang="en-US" dirty="0"/>
              <a:t>US no health problem: 3.14</a:t>
            </a:r>
          </a:p>
          <a:p>
            <a:r>
              <a:rPr lang="en-US" dirty="0"/>
              <a:t>India health problem: 1.26</a:t>
            </a:r>
          </a:p>
          <a:p>
            <a:r>
              <a:rPr lang="en-US" dirty="0"/>
              <a:t>India no health problem: 1.43 </a:t>
            </a:r>
          </a:p>
          <a:p>
            <a:endParaRPr lang="en-US" dirty="0"/>
          </a:p>
          <a:p>
            <a:r>
              <a:rPr lang="en-US" sz="1200" kern="1200" dirty="0">
                <a:solidFill>
                  <a:schemeClr val="tx1"/>
                </a:solidFill>
                <a:effectLst/>
                <a:latin typeface="+mn-lt"/>
                <a:ea typeface="+mn-ea"/>
                <a:cs typeface="+mn-cs"/>
              </a:rPr>
              <a:t>Researchers claimed that online work environment could be a good alternative to contemporary office work environment [4,9]. For example, people who have challenges in commuting to distant office space could benefit from at-home work. We investigate the wage of people with and without disabilities to study if there is wage gap due to disabilities. The median hourly wage of people without disability and with disability or health problem are $2.50/h and $2.47/h respectively, showing only marginal difference in hourly wage. </a:t>
            </a:r>
            <a:endParaRPr lang="en-US" dirty="0"/>
          </a:p>
          <a:p>
            <a:r>
              <a:rPr lang="en-US" sz="1200" kern="1200" dirty="0">
                <a:solidFill>
                  <a:schemeClr val="tx1"/>
                </a:solidFill>
                <a:effectLst/>
                <a:latin typeface="+mn-lt"/>
                <a:ea typeface="+mn-ea"/>
                <a:cs typeface="+mn-cs"/>
              </a:rPr>
              <a:t>When we stratify the data using both country of residence and disability and health problem, we observed that people without disabilities or health problems earned slightly more than the other group. In the U.S., median wage of people with and without disability or health problem were $2.80/h and $3.14/h, respectively. Likewise, the wage were $1.26/h and $1.43/h in India. This shows that people without disabilities or health conditions earn slightly more on AMT in terms of hourly wage. However, the gap seems to be smaller compared to the wage gap due to gender difference, particularly in the U.S. </a:t>
            </a:r>
            <a:endParaRPr lang="en-US" dirty="0"/>
          </a:p>
          <a:p>
            <a:endParaRPr lang="en-US" dirty="0"/>
          </a:p>
        </p:txBody>
      </p:sp>
      <p:sp>
        <p:nvSpPr>
          <p:cNvPr id="4" name="Slide Number Placeholder 3"/>
          <p:cNvSpPr>
            <a:spLocks noGrp="1"/>
          </p:cNvSpPr>
          <p:nvPr>
            <p:ph type="sldNum" sz="quarter" idx="5"/>
          </p:nvPr>
        </p:nvSpPr>
        <p:spPr/>
        <p:txBody>
          <a:bodyPr/>
          <a:lstStyle/>
          <a:p>
            <a:fld id="{CA2DB1D2-69E4-9642-894A-696CED9A89F7}" type="slidenum">
              <a:rPr lang="en-US" smtClean="0"/>
              <a:t>94</a:t>
            </a:fld>
            <a:endParaRPr lang="en-US"/>
          </a:p>
        </p:txBody>
      </p:sp>
    </p:spTree>
    <p:extLst>
      <p:ext uri="{BB962C8B-B14F-4D97-AF65-F5344CB8AC3E}">
        <p14:creationId xmlns:p14="http://schemas.microsoft.com/office/powerpoint/2010/main" val="27018107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 health problem: 2.80</a:t>
            </a:r>
          </a:p>
          <a:p>
            <a:r>
              <a:rPr lang="en-US" dirty="0"/>
              <a:t>US no health problem: 3.14</a:t>
            </a:r>
          </a:p>
          <a:p>
            <a:r>
              <a:rPr lang="en-US" dirty="0"/>
              <a:t>India health problem: 1.26</a:t>
            </a:r>
          </a:p>
          <a:p>
            <a:r>
              <a:rPr lang="en-US" dirty="0"/>
              <a:t>India no health problem: 1.43 </a:t>
            </a:r>
          </a:p>
          <a:p>
            <a:endParaRPr lang="en-US" dirty="0"/>
          </a:p>
          <a:p>
            <a:r>
              <a:rPr lang="en-US" sz="1200" kern="1200" dirty="0">
                <a:solidFill>
                  <a:schemeClr val="tx1"/>
                </a:solidFill>
                <a:effectLst/>
                <a:latin typeface="+mn-lt"/>
                <a:ea typeface="+mn-ea"/>
                <a:cs typeface="+mn-cs"/>
              </a:rPr>
              <a:t>Researchers claimed that online work environment could be a good alternative to contemporary office work environment [4,9]. For example, people who have challenges in commuting to distant office space could benefit from at-home work. We investigate the wage of people with and without disabilities to study if there is wage gap due to disabilities. The median hourly wage of people without disability and with disability or health problem are $2.50/h and $2.47/h respectively, showing only marginal difference in hourly wage. </a:t>
            </a:r>
            <a:endParaRPr lang="en-US" dirty="0"/>
          </a:p>
          <a:p>
            <a:r>
              <a:rPr lang="en-US" sz="1200" kern="1200" dirty="0">
                <a:solidFill>
                  <a:schemeClr val="tx1"/>
                </a:solidFill>
                <a:effectLst/>
                <a:latin typeface="+mn-lt"/>
                <a:ea typeface="+mn-ea"/>
                <a:cs typeface="+mn-cs"/>
              </a:rPr>
              <a:t>When we stratify the data using both country of residence and disability and health problem, we observed that people without disabilities or health problems earned slightly more than the other group. In the U.S., median wage of people with and without disability or health problem were $2.80/h and $3.14/h, respectively. Likewise, the wage were $1.26/h and $1.43/h in India. This shows that people without disabilities or health conditions earn slightly more on AMT in terms of hourly wage. However, the gap seems to be smaller compared to the wage gap due to gender difference, particularly in the U.S. </a:t>
            </a:r>
            <a:endParaRPr lang="en-US" dirty="0"/>
          </a:p>
          <a:p>
            <a:endParaRPr lang="en-US" dirty="0"/>
          </a:p>
        </p:txBody>
      </p:sp>
      <p:sp>
        <p:nvSpPr>
          <p:cNvPr id="4" name="Slide Number Placeholder 3"/>
          <p:cNvSpPr>
            <a:spLocks noGrp="1"/>
          </p:cNvSpPr>
          <p:nvPr>
            <p:ph type="sldNum" sz="quarter" idx="5"/>
          </p:nvPr>
        </p:nvSpPr>
        <p:spPr/>
        <p:txBody>
          <a:bodyPr/>
          <a:lstStyle/>
          <a:p>
            <a:fld id="{CA2DB1D2-69E4-9642-894A-696CED9A89F7}" type="slidenum">
              <a:rPr lang="en-US" smtClean="0"/>
              <a:t>95</a:t>
            </a:fld>
            <a:endParaRPr lang="en-US"/>
          </a:p>
        </p:txBody>
      </p:sp>
    </p:spTree>
    <p:extLst>
      <p:ext uri="{BB962C8B-B14F-4D97-AF65-F5344CB8AC3E}">
        <p14:creationId xmlns:p14="http://schemas.microsoft.com/office/powerpoint/2010/main" val="23391740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about half of the requesters pay below $5/h, which is below the U.S. federal minimum wage.</a:t>
            </a:r>
          </a:p>
        </p:txBody>
      </p:sp>
      <p:sp>
        <p:nvSpPr>
          <p:cNvPr id="4" name="Slide Number Placeholder 3"/>
          <p:cNvSpPr>
            <a:spLocks noGrp="1"/>
          </p:cNvSpPr>
          <p:nvPr>
            <p:ph type="sldNum" sz="quarter" idx="10"/>
          </p:nvPr>
        </p:nvSpPr>
        <p:spPr/>
        <p:txBody>
          <a:bodyPr/>
          <a:lstStyle/>
          <a:p>
            <a:fld id="{CA2DB1D2-69E4-9642-894A-696CED9A89F7}" type="slidenum">
              <a:rPr lang="en-US" smtClean="0"/>
              <a:t>96</a:t>
            </a:fld>
            <a:endParaRPr lang="en-US"/>
          </a:p>
        </p:txBody>
      </p:sp>
    </p:spTree>
    <p:extLst>
      <p:ext uri="{BB962C8B-B14F-4D97-AF65-F5344CB8AC3E}">
        <p14:creationId xmlns:p14="http://schemas.microsoft.com/office/powerpoint/2010/main" val="7563189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paper analyses gender differences in working patterns and wages on Amazon Mechanical Turk. Using information on 2 million tasks, we find no gender difference in task selection nor experience on the platform. Nonetheless, women earn 20% less per hour on average. Half of this gap is explained by differences in the scheduling of work; women have more fragmented work patterns with consequences for their task completion speed. A follow up survey shows that the wage gap is concentrated amongst women with young children, who also report that domestic responsibilities affect their ability to plan and complete work online. </a:t>
            </a:r>
            <a:endParaRPr lang="en-US" dirty="0"/>
          </a:p>
          <a:p>
            <a:endParaRPr lang="en-US" dirty="0"/>
          </a:p>
        </p:txBody>
      </p:sp>
      <p:sp>
        <p:nvSpPr>
          <p:cNvPr id="4" name="Slide Number Placeholder 3"/>
          <p:cNvSpPr>
            <a:spLocks noGrp="1"/>
          </p:cNvSpPr>
          <p:nvPr>
            <p:ph type="sldNum" sz="quarter" idx="5"/>
          </p:nvPr>
        </p:nvSpPr>
        <p:spPr/>
        <p:txBody>
          <a:bodyPr/>
          <a:lstStyle/>
          <a:p>
            <a:fld id="{CA2DB1D2-69E4-9642-894A-696CED9A89F7}" type="slidenum">
              <a:rPr lang="en-US" smtClean="0"/>
              <a:t>97</a:t>
            </a:fld>
            <a:endParaRPr lang="en-US"/>
          </a:p>
        </p:txBody>
      </p:sp>
    </p:spTree>
    <p:extLst>
      <p:ext uri="{BB962C8B-B14F-4D97-AF65-F5344CB8AC3E}">
        <p14:creationId xmlns:p14="http://schemas.microsoft.com/office/powerpoint/2010/main" val="3415847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 me start with the first research question.</a:t>
            </a:r>
          </a:p>
          <a:p>
            <a:endParaRPr lang="en-US" baseline="0" dirty="0"/>
          </a:p>
          <a:p>
            <a:r>
              <a:rPr lang="en-US" baseline="0" dirty="0"/>
              <a:t>-- Figures</a:t>
            </a:r>
          </a:p>
          <a:p>
            <a:r>
              <a:rPr lang="en-US" baseline="0" dirty="0"/>
              <a:t>Figure created by Kirby Wu from the Noun Project</a:t>
            </a:r>
            <a:endParaRPr lang="en-US" dirty="0"/>
          </a:p>
          <a:p>
            <a:endParaRPr lang="en-US" dirty="0"/>
          </a:p>
        </p:txBody>
      </p:sp>
      <p:sp>
        <p:nvSpPr>
          <p:cNvPr id="4" name="Slide Number Placeholder 3"/>
          <p:cNvSpPr>
            <a:spLocks noGrp="1"/>
          </p:cNvSpPr>
          <p:nvPr>
            <p:ph type="sldNum" sz="quarter" idx="10"/>
          </p:nvPr>
        </p:nvSpPr>
        <p:spPr/>
        <p:txBody>
          <a:bodyPr/>
          <a:lstStyle/>
          <a:p>
            <a:fld id="{CA2DB1D2-69E4-9642-894A-696CED9A89F7}" type="slidenum">
              <a:rPr lang="en-US" smtClean="0"/>
              <a:t>10</a:t>
            </a:fld>
            <a:endParaRPr lang="en-US"/>
          </a:p>
        </p:txBody>
      </p:sp>
    </p:spTree>
    <p:extLst>
      <p:ext uri="{BB962C8B-B14F-4D97-AF65-F5344CB8AC3E}">
        <p14:creationId xmlns:p14="http://schemas.microsoft.com/office/powerpoint/2010/main" val="34781062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r>
              <a:rPr lang="en-US" sz="1200" b="0" i="0" u="none" strike="noStrike" kern="1200" dirty="0">
                <a:solidFill>
                  <a:schemeClr val="tx1"/>
                </a:solidFill>
                <a:effectLst/>
                <a:latin typeface="+mn-lt"/>
                <a:ea typeface="+mn-ea"/>
                <a:cs typeface="+mn-cs"/>
              </a:rPr>
              <a:t>Men who drive for Uber earn roughly 7 percent more per hour than women, according to </a:t>
            </a:r>
            <a:r>
              <a:rPr lang="en-US" sz="1200" b="0" i="0" u="none" strike="noStrike" kern="1200" dirty="0">
                <a:solidFill>
                  <a:schemeClr val="tx1"/>
                </a:solidFill>
                <a:effectLst/>
                <a:latin typeface="+mn-lt"/>
                <a:ea typeface="+mn-ea"/>
                <a:cs typeface="+mn-cs"/>
                <a:hlinkClick r:id="rId3"/>
              </a:rPr>
              <a:t>a new study</a:t>
            </a:r>
            <a:r>
              <a:rPr lang="en-US" sz="1200" b="0" i="0" u="none" strike="noStrike" kern="1200" dirty="0">
                <a:solidFill>
                  <a:schemeClr val="tx1"/>
                </a:solidFill>
                <a:effectLst/>
                <a:latin typeface="+mn-lt"/>
                <a:ea typeface="+mn-ea"/>
                <a:cs typeface="+mn-cs"/>
              </a:rPr>
              <a:t> that examined over a million Uber drivers. Women were found to earn $1.24 per hour less than men, and also $130 less per week on average, in part because they tend to drive fewer hours.</a:t>
            </a:r>
          </a:p>
          <a:p>
            <a:endParaRPr lang="en-US" dirty="0"/>
          </a:p>
          <a:p>
            <a:pPr fontAlgn="auto"/>
            <a:r>
              <a:rPr lang="en-US" sz="1200" kern="1200" dirty="0">
                <a:solidFill>
                  <a:schemeClr val="tx1"/>
                </a:solidFill>
                <a:effectLst/>
                <a:latin typeface="+mn-lt"/>
                <a:ea typeface="+mn-ea"/>
                <a:cs typeface="+mn-cs"/>
              </a:rPr>
              <a:t>“Overall, our results suggest that, even in the gender-blind, transactional, flexible environment of the gig economy, gender-based preferences (especially the value of time not spent at paid work and, for drivers, preferences for driving speed) can open gender earnings gaps,” the study concludes. </a:t>
            </a:r>
          </a:p>
          <a:p>
            <a:pPr fontAlgn="auto"/>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a:p>
            <a:br>
              <a:rPr lang="en-US" dirty="0"/>
            </a:br>
            <a:r>
              <a:rPr lang="en-US" dirty="0"/>
              <a:t>https://</a:t>
            </a:r>
            <a:r>
              <a:rPr lang="en-US" dirty="0" err="1"/>
              <a:t>www.theverge.com</a:t>
            </a:r>
            <a:r>
              <a:rPr lang="en-US" dirty="0"/>
              <a:t>/2018/2/6/16980072/uber-driver-gender-earnings-gap-study</a:t>
            </a:r>
          </a:p>
        </p:txBody>
      </p:sp>
      <p:sp>
        <p:nvSpPr>
          <p:cNvPr id="4" name="Slide Number Placeholder 3"/>
          <p:cNvSpPr>
            <a:spLocks noGrp="1"/>
          </p:cNvSpPr>
          <p:nvPr>
            <p:ph type="sldNum" sz="quarter" idx="5"/>
          </p:nvPr>
        </p:nvSpPr>
        <p:spPr/>
        <p:txBody>
          <a:bodyPr/>
          <a:lstStyle/>
          <a:p>
            <a:fld id="{CA2DB1D2-69E4-9642-894A-696CED9A89F7}" type="slidenum">
              <a:rPr lang="en-US" smtClean="0"/>
              <a:t>98</a:t>
            </a:fld>
            <a:endParaRPr lang="en-US"/>
          </a:p>
        </p:txBody>
      </p:sp>
    </p:spTree>
    <p:extLst>
      <p:ext uri="{BB962C8B-B14F-4D97-AF65-F5344CB8AC3E}">
        <p14:creationId xmlns:p14="http://schemas.microsoft.com/office/powerpoint/2010/main" val="22128671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US female: </a:t>
            </a:r>
            <a:r>
              <a:rPr lang="en-US" sz="1200" b="1" kern="1200" dirty="0">
                <a:solidFill>
                  <a:schemeClr val="tx1"/>
                </a:solidFill>
                <a:effectLst/>
                <a:latin typeface="+mn-lt"/>
                <a:ea typeface="+mn-ea"/>
                <a:cs typeface="+mn-cs"/>
              </a:rPr>
              <a:t>2.79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US male: 3.68</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India female: 1.37</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India male: 1.43</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Prior work suggested that gender affects income on crowdsourcing marketplaces [1]. We investigated the wage gap between female and male workers to reinforce this finding. In addition to splitting the wage data only by gender (i.e., female vs. male), we also stratified the data with two layers: country of residence and gender. When the data was split solely based on gender, the median wage of female workers and male workers were $2.58/h and $2.30/h respectively, showing that the difference is marginal. </a:t>
            </a:r>
            <a:endParaRPr lang="en-US" dirty="0"/>
          </a:p>
          <a:p>
            <a:r>
              <a:rPr lang="en-US" sz="1200" kern="1200" dirty="0">
                <a:solidFill>
                  <a:schemeClr val="tx1"/>
                </a:solidFill>
                <a:effectLst/>
                <a:latin typeface="+mn-lt"/>
                <a:ea typeface="+mn-ea"/>
                <a:cs typeface="+mn-cs"/>
              </a:rPr>
              <a:t>When the data was stratified using workers’ country of residence and gender, however, we observed that male workers earn more than female workers (Table 2). The median wage of the female workers in the U.S. is $2.79/h and the median wage of the male workers in the U.S. is $3.68/h. The median wage of the female workers in India is $1.37/h and the median wage of the male workers in the India is $1.43/h. The results suggest that both male and female workers in the U.S. earn more than the workers in India, but the wage gap is larger in the U.S.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A2DB1D2-69E4-9642-894A-696CED9A89F7}" type="slidenum">
              <a:rPr lang="en-US" smtClean="0"/>
              <a:t>99</a:t>
            </a:fld>
            <a:endParaRPr lang="en-US"/>
          </a:p>
        </p:txBody>
      </p:sp>
    </p:spTree>
    <p:extLst>
      <p:ext uri="{BB962C8B-B14F-4D97-AF65-F5344CB8AC3E}">
        <p14:creationId xmlns:p14="http://schemas.microsoft.com/office/powerpoint/2010/main" val="273409243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women earn 20% less per hour on average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is a growing body of literature documenting gender differences in pay and work in “gender blind” </a:t>
            </a:r>
            <a:endParaRPr lang="en-US" dirty="0"/>
          </a:p>
          <a:p>
            <a:r>
              <a:rPr lang="en-US" sz="1200" kern="1200" dirty="0">
                <a:solidFill>
                  <a:schemeClr val="tx1"/>
                </a:solidFill>
                <a:effectLst/>
                <a:latin typeface="+mn-lt"/>
                <a:ea typeface="+mn-ea"/>
                <a:cs typeface="+mn-cs"/>
              </a:rPr>
              <a:t>workplaces. Even in the face of identical remuneration and promotion structures, men and women make </a:t>
            </a:r>
            <a:endParaRPr lang="en-US" dirty="0"/>
          </a:p>
          <a:p>
            <a:r>
              <a:rPr lang="en-US" sz="1200" kern="1200" dirty="0">
                <a:solidFill>
                  <a:schemeClr val="tx1"/>
                </a:solidFill>
                <a:effectLst/>
                <a:latin typeface="+mn-lt"/>
                <a:ea typeface="+mn-ea"/>
                <a:cs typeface="+mn-cs"/>
              </a:rPr>
              <a:t>different choices over when, where, and how much to work away from home. </a:t>
            </a:r>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when offered the same </a:t>
            </a:r>
            <a:r>
              <a:rPr lang="en-US" sz="1200" kern="1200" dirty="0" err="1">
                <a:solidFill>
                  <a:schemeClr val="tx1"/>
                </a:solidFill>
                <a:effectLst/>
                <a:latin typeface="+mn-lt"/>
                <a:ea typeface="+mn-ea"/>
                <a:cs typeface="+mn-cs"/>
              </a:rPr>
              <a:t>rota</a:t>
            </a:r>
            <a:r>
              <a:rPr lang="en-US" sz="1200" kern="1200" dirty="0">
                <a:solidFill>
                  <a:schemeClr val="tx1"/>
                </a:solidFill>
                <a:effectLst/>
                <a:latin typeface="+mn-lt"/>
                <a:ea typeface="+mn-ea"/>
                <a:cs typeface="+mn-cs"/>
              </a:rPr>
              <a:t> and remuneration </a:t>
            </a:r>
            <a:r>
              <a:rPr lang="en-US" sz="1200" kern="1200" dirty="0" err="1">
                <a:solidFill>
                  <a:schemeClr val="tx1"/>
                </a:solidFill>
                <a:effectLst/>
                <a:latin typeface="+mn-lt"/>
                <a:ea typeface="+mn-ea"/>
                <a:cs typeface="+mn-cs"/>
              </a:rPr>
              <a:t>opportuni</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irst</a:t>
            </a:r>
            <a:r>
              <a:rPr lang="en-US" sz="1200" kern="1200" dirty="0">
                <a:solidFill>
                  <a:schemeClr val="tx1"/>
                </a:solidFill>
                <a:effectLst/>
                <a:latin typeface="+mn-lt"/>
                <a:ea typeface="+mn-ea"/>
                <a:cs typeface="+mn-cs"/>
              </a:rPr>
              <a:t>, the need to take time out to “fire fight”12 urgent domestic tasks might result in longer intervals between completed tasks and, potentially, a more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ties, </a:t>
            </a:r>
            <a:r>
              <a:rPr lang="en-US" sz="1200" kern="1200" dirty="0" err="1">
                <a:solidFill>
                  <a:schemeClr val="tx1"/>
                </a:solidFill>
                <a:effectLst/>
                <a:latin typeface="+mn-lt"/>
                <a:ea typeface="+mn-ea"/>
                <a:cs typeface="+mn-cs"/>
              </a:rPr>
              <a:t>Bolotnyy</a:t>
            </a:r>
            <a:r>
              <a:rPr lang="en-US" sz="1200" kern="1200" dirty="0">
                <a:solidFill>
                  <a:schemeClr val="tx1"/>
                </a:solidFill>
                <a:effectLst/>
                <a:latin typeface="+mn-lt"/>
                <a:ea typeface="+mn-ea"/>
                <a:cs typeface="+mn-cs"/>
              </a:rPr>
              <a:t> and Emanuel (2018) find that women select lower paying work schedules to avoid work times when children are more likely to be at home and they are less likely to accept better remunerated overtime when it is offered at last minute.</a:t>
            </a:r>
            <a:endParaRPr lang="en-US" dirty="0"/>
          </a:p>
        </p:txBody>
      </p:sp>
      <p:sp>
        <p:nvSpPr>
          <p:cNvPr id="4" name="Slide Number Placeholder 3"/>
          <p:cNvSpPr>
            <a:spLocks noGrp="1"/>
          </p:cNvSpPr>
          <p:nvPr>
            <p:ph type="sldNum" sz="quarter" idx="5"/>
          </p:nvPr>
        </p:nvSpPr>
        <p:spPr/>
        <p:txBody>
          <a:bodyPr/>
          <a:lstStyle/>
          <a:p>
            <a:fld id="{CA2DB1D2-69E4-9642-894A-696CED9A89F7}" type="slidenum">
              <a:rPr lang="en-US" smtClean="0"/>
              <a:t>100</a:t>
            </a:fld>
            <a:endParaRPr lang="en-US"/>
          </a:p>
        </p:txBody>
      </p:sp>
    </p:spTree>
    <p:extLst>
      <p:ext uri="{BB962C8B-B14F-4D97-AF65-F5344CB8AC3E}">
        <p14:creationId xmlns:p14="http://schemas.microsoft.com/office/powerpoint/2010/main" val="36230532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 growing body of literature documenting gender differences in pay and work in “gender blind” </a:t>
            </a:r>
            <a:endParaRPr lang="en-US" dirty="0"/>
          </a:p>
          <a:p>
            <a:r>
              <a:rPr lang="en-US" sz="1200" kern="1200" dirty="0">
                <a:solidFill>
                  <a:schemeClr val="tx1"/>
                </a:solidFill>
                <a:effectLst/>
                <a:latin typeface="+mn-lt"/>
                <a:ea typeface="+mn-ea"/>
                <a:cs typeface="+mn-cs"/>
              </a:rPr>
              <a:t>workplaces. Even in the face of identical remuneration and promotion structures, men and women make </a:t>
            </a:r>
            <a:endParaRPr lang="en-US" dirty="0"/>
          </a:p>
          <a:p>
            <a:r>
              <a:rPr lang="en-US" sz="1200" kern="1200" dirty="0">
                <a:solidFill>
                  <a:schemeClr val="tx1"/>
                </a:solidFill>
                <a:effectLst/>
                <a:latin typeface="+mn-lt"/>
                <a:ea typeface="+mn-ea"/>
                <a:cs typeface="+mn-cs"/>
              </a:rPr>
              <a:t>different choices over when, where, and how much to work away from home. </a:t>
            </a:r>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when offered the same </a:t>
            </a:r>
            <a:r>
              <a:rPr lang="en-US" sz="1200" kern="1200" dirty="0" err="1">
                <a:solidFill>
                  <a:schemeClr val="tx1"/>
                </a:solidFill>
                <a:effectLst/>
                <a:latin typeface="+mn-lt"/>
                <a:ea typeface="+mn-ea"/>
                <a:cs typeface="+mn-cs"/>
              </a:rPr>
              <a:t>rota</a:t>
            </a:r>
            <a:r>
              <a:rPr lang="en-US" sz="1200" kern="1200" dirty="0">
                <a:solidFill>
                  <a:schemeClr val="tx1"/>
                </a:solidFill>
                <a:effectLst/>
                <a:latin typeface="+mn-lt"/>
                <a:ea typeface="+mn-ea"/>
                <a:cs typeface="+mn-cs"/>
              </a:rPr>
              <a:t> and remuneration </a:t>
            </a:r>
            <a:r>
              <a:rPr lang="en-US" sz="1200" kern="1200" dirty="0" err="1">
                <a:solidFill>
                  <a:schemeClr val="tx1"/>
                </a:solidFill>
                <a:effectLst/>
                <a:latin typeface="+mn-lt"/>
                <a:ea typeface="+mn-ea"/>
                <a:cs typeface="+mn-cs"/>
              </a:rPr>
              <a:t>opportuni</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irst</a:t>
            </a:r>
            <a:r>
              <a:rPr lang="en-US" sz="1200" kern="1200" dirty="0">
                <a:solidFill>
                  <a:schemeClr val="tx1"/>
                </a:solidFill>
                <a:effectLst/>
                <a:latin typeface="+mn-lt"/>
                <a:ea typeface="+mn-ea"/>
                <a:cs typeface="+mn-cs"/>
              </a:rPr>
              <a:t>, the need to take time out to “fire fight”12 urgent domestic tasks might result in longer intervals between completed tasks and, potentially, a more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ties, </a:t>
            </a:r>
            <a:r>
              <a:rPr lang="en-US" sz="1200" kern="1200" dirty="0" err="1">
                <a:solidFill>
                  <a:schemeClr val="tx1"/>
                </a:solidFill>
                <a:effectLst/>
                <a:latin typeface="+mn-lt"/>
                <a:ea typeface="+mn-ea"/>
                <a:cs typeface="+mn-cs"/>
              </a:rPr>
              <a:t>Bolotnyy</a:t>
            </a:r>
            <a:r>
              <a:rPr lang="en-US" sz="1200" kern="1200" dirty="0">
                <a:solidFill>
                  <a:schemeClr val="tx1"/>
                </a:solidFill>
                <a:effectLst/>
                <a:latin typeface="+mn-lt"/>
                <a:ea typeface="+mn-ea"/>
                <a:cs typeface="+mn-cs"/>
              </a:rPr>
              <a:t> and Emanuel (2018) find that women select lower paying work schedules to avoid work times when children are more likely to be at home and they are less likely to accept better remunerated overtime when it is offered at last minute.</a:t>
            </a:r>
            <a:endParaRPr lang="en-US" dirty="0"/>
          </a:p>
        </p:txBody>
      </p:sp>
      <p:sp>
        <p:nvSpPr>
          <p:cNvPr id="4" name="Slide Number Placeholder 3"/>
          <p:cNvSpPr>
            <a:spLocks noGrp="1"/>
          </p:cNvSpPr>
          <p:nvPr>
            <p:ph type="sldNum" sz="quarter" idx="5"/>
          </p:nvPr>
        </p:nvSpPr>
        <p:spPr/>
        <p:txBody>
          <a:bodyPr/>
          <a:lstStyle/>
          <a:p>
            <a:fld id="{CA2DB1D2-69E4-9642-894A-696CED9A89F7}" type="slidenum">
              <a:rPr lang="en-US" smtClean="0"/>
              <a:t>101</a:t>
            </a:fld>
            <a:endParaRPr lang="en-US"/>
          </a:p>
        </p:txBody>
      </p:sp>
    </p:spTree>
    <p:extLst>
      <p:ext uri="{BB962C8B-B14F-4D97-AF65-F5344CB8AC3E}">
        <p14:creationId xmlns:p14="http://schemas.microsoft.com/office/powerpoint/2010/main" val="30870900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 growing body of literature documenting gender differences in pay and work in “gender blind” </a:t>
            </a:r>
            <a:endParaRPr lang="en-US" dirty="0"/>
          </a:p>
          <a:p>
            <a:r>
              <a:rPr lang="en-US" sz="1200" kern="1200" dirty="0">
                <a:solidFill>
                  <a:schemeClr val="tx1"/>
                </a:solidFill>
                <a:effectLst/>
                <a:latin typeface="+mn-lt"/>
                <a:ea typeface="+mn-ea"/>
                <a:cs typeface="+mn-cs"/>
              </a:rPr>
              <a:t>workplaces. Even in the face of identical remuneration and promotion structures, men and women make </a:t>
            </a:r>
            <a:endParaRPr lang="en-US" dirty="0"/>
          </a:p>
          <a:p>
            <a:r>
              <a:rPr lang="en-US" sz="1200" kern="1200" dirty="0">
                <a:solidFill>
                  <a:schemeClr val="tx1"/>
                </a:solidFill>
                <a:effectLst/>
                <a:latin typeface="+mn-lt"/>
                <a:ea typeface="+mn-ea"/>
                <a:cs typeface="+mn-cs"/>
              </a:rPr>
              <a:t>different choices over when, where, and how much to work away from home. </a:t>
            </a:r>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when offered the same </a:t>
            </a:r>
            <a:r>
              <a:rPr lang="en-US" sz="1200" kern="1200" dirty="0" err="1">
                <a:solidFill>
                  <a:schemeClr val="tx1"/>
                </a:solidFill>
                <a:effectLst/>
                <a:latin typeface="+mn-lt"/>
                <a:ea typeface="+mn-ea"/>
                <a:cs typeface="+mn-cs"/>
              </a:rPr>
              <a:t>rota</a:t>
            </a:r>
            <a:r>
              <a:rPr lang="en-US" sz="1200" kern="1200" dirty="0">
                <a:solidFill>
                  <a:schemeClr val="tx1"/>
                </a:solidFill>
                <a:effectLst/>
                <a:latin typeface="+mn-lt"/>
                <a:ea typeface="+mn-ea"/>
                <a:cs typeface="+mn-cs"/>
              </a:rPr>
              <a:t> and remuneration </a:t>
            </a:r>
            <a:r>
              <a:rPr lang="en-US" sz="1200" kern="1200" dirty="0" err="1">
                <a:solidFill>
                  <a:schemeClr val="tx1"/>
                </a:solidFill>
                <a:effectLst/>
                <a:latin typeface="+mn-lt"/>
                <a:ea typeface="+mn-ea"/>
                <a:cs typeface="+mn-cs"/>
              </a:rPr>
              <a:t>opportuni</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the need to take time out to “fire fight”12 urgent domestic tasks might result in longer intervals between completed tasks and, potentially, a more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ties, </a:t>
            </a:r>
            <a:r>
              <a:rPr lang="en-US" sz="1200" kern="1200" dirty="0" err="1">
                <a:solidFill>
                  <a:schemeClr val="tx1"/>
                </a:solidFill>
                <a:effectLst/>
                <a:latin typeface="+mn-lt"/>
                <a:ea typeface="+mn-ea"/>
                <a:cs typeface="+mn-cs"/>
              </a:rPr>
              <a:t>Bolotnyy</a:t>
            </a:r>
            <a:r>
              <a:rPr lang="en-US" sz="1200" kern="1200" dirty="0">
                <a:solidFill>
                  <a:schemeClr val="tx1"/>
                </a:solidFill>
                <a:effectLst/>
                <a:latin typeface="+mn-lt"/>
                <a:ea typeface="+mn-ea"/>
                <a:cs typeface="+mn-cs"/>
              </a:rPr>
              <a:t> and Emanuel (2018) find that women select lower paying work schedules to avoid work times when children are more likely to be at home and they are less likely to accept better remunerated overtime when it is offered at last minute.</a:t>
            </a:r>
            <a:endParaRPr lang="en-US" dirty="0"/>
          </a:p>
        </p:txBody>
      </p:sp>
      <p:sp>
        <p:nvSpPr>
          <p:cNvPr id="4" name="Slide Number Placeholder 3"/>
          <p:cNvSpPr>
            <a:spLocks noGrp="1"/>
          </p:cNvSpPr>
          <p:nvPr>
            <p:ph type="sldNum" sz="quarter" idx="5"/>
          </p:nvPr>
        </p:nvSpPr>
        <p:spPr/>
        <p:txBody>
          <a:bodyPr/>
          <a:lstStyle/>
          <a:p>
            <a:fld id="{CA2DB1D2-69E4-9642-894A-696CED9A89F7}" type="slidenum">
              <a:rPr lang="en-US" smtClean="0"/>
              <a:t>102</a:t>
            </a:fld>
            <a:endParaRPr lang="en-US"/>
          </a:p>
        </p:txBody>
      </p:sp>
    </p:spTree>
    <p:extLst>
      <p:ext uri="{BB962C8B-B14F-4D97-AF65-F5344CB8AC3E}">
        <p14:creationId xmlns:p14="http://schemas.microsoft.com/office/powerpoint/2010/main" val="1731521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BB5E08-3F13-E84D-85E5-1C9F6F9AFD3F}" type="datetimeFigureOut">
              <a:rPr lang="en-US" smtClean="0"/>
              <a:t>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59127-1139-904B-9CBB-5A260DC0424E}" type="slidenum">
              <a:rPr lang="en-US" smtClean="0"/>
              <a:t>‹#›</a:t>
            </a:fld>
            <a:endParaRPr lang="en-US"/>
          </a:p>
        </p:txBody>
      </p:sp>
    </p:spTree>
    <p:extLst>
      <p:ext uri="{BB962C8B-B14F-4D97-AF65-F5344CB8AC3E}">
        <p14:creationId xmlns:p14="http://schemas.microsoft.com/office/powerpoint/2010/main" val="2571094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B5E08-3F13-E84D-85E5-1C9F6F9AFD3F}" type="datetimeFigureOut">
              <a:rPr lang="en-US" smtClean="0"/>
              <a:t>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59127-1139-904B-9CBB-5A260DC0424E}" type="slidenum">
              <a:rPr lang="en-US" smtClean="0"/>
              <a:t>‹#›</a:t>
            </a:fld>
            <a:endParaRPr lang="en-US"/>
          </a:p>
        </p:txBody>
      </p:sp>
    </p:spTree>
    <p:extLst>
      <p:ext uri="{BB962C8B-B14F-4D97-AF65-F5344CB8AC3E}">
        <p14:creationId xmlns:p14="http://schemas.microsoft.com/office/powerpoint/2010/main" val="282357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B5E08-3F13-E84D-85E5-1C9F6F9AFD3F}" type="datetimeFigureOut">
              <a:rPr lang="en-US" smtClean="0"/>
              <a:t>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59127-1139-904B-9CBB-5A260DC0424E}" type="slidenum">
              <a:rPr lang="en-US" smtClean="0"/>
              <a:t>‹#›</a:t>
            </a:fld>
            <a:endParaRPr lang="en-US"/>
          </a:p>
        </p:txBody>
      </p:sp>
    </p:spTree>
    <p:extLst>
      <p:ext uri="{BB962C8B-B14F-4D97-AF65-F5344CB8AC3E}">
        <p14:creationId xmlns:p14="http://schemas.microsoft.com/office/powerpoint/2010/main" val="2260001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B5E08-3F13-E84D-85E5-1C9F6F9AFD3F}" type="datetimeFigureOut">
              <a:rPr lang="en-US" smtClean="0"/>
              <a:t>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59127-1139-904B-9CBB-5A260DC0424E}" type="slidenum">
              <a:rPr lang="en-US" smtClean="0"/>
              <a:t>‹#›</a:t>
            </a:fld>
            <a:endParaRPr lang="en-US"/>
          </a:p>
        </p:txBody>
      </p:sp>
    </p:spTree>
    <p:extLst>
      <p:ext uri="{BB962C8B-B14F-4D97-AF65-F5344CB8AC3E}">
        <p14:creationId xmlns:p14="http://schemas.microsoft.com/office/powerpoint/2010/main" val="251632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BB5E08-3F13-E84D-85E5-1C9F6F9AFD3F}" type="datetimeFigureOut">
              <a:rPr lang="en-US" smtClean="0"/>
              <a:t>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59127-1139-904B-9CBB-5A260DC0424E}" type="slidenum">
              <a:rPr lang="en-US" smtClean="0"/>
              <a:t>‹#›</a:t>
            </a:fld>
            <a:endParaRPr lang="en-US"/>
          </a:p>
        </p:txBody>
      </p:sp>
    </p:spTree>
    <p:extLst>
      <p:ext uri="{BB962C8B-B14F-4D97-AF65-F5344CB8AC3E}">
        <p14:creationId xmlns:p14="http://schemas.microsoft.com/office/powerpoint/2010/main" val="4067901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BB5E08-3F13-E84D-85E5-1C9F6F9AFD3F}" type="datetimeFigureOut">
              <a:rPr lang="en-US" smtClean="0"/>
              <a:t>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359127-1139-904B-9CBB-5A260DC0424E}" type="slidenum">
              <a:rPr lang="en-US" smtClean="0"/>
              <a:t>‹#›</a:t>
            </a:fld>
            <a:endParaRPr lang="en-US"/>
          </a:p>
        </p:txBody>
      </p:sp>
    </p:spTree>
    <p:extLst>
      <p:ext uri="{BB962C8B-B14F-4D97-AF65-F5344CB8AC3E}">
        <p14:creationId xmlns:p14="http://schemas.microsoft.com/office/powerpoint/2010/main" val="75153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BB5E08-3F13-E84D-85E5-1C9F6F9AFD3F}" type="datetimeFigureOut">
              <a:rPr lang="en-US" smtClean="0"/>
              <a:t>2/4/21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359127-1139-904B-9CBB-5A260DC0424E}" type="slidenum">
              <a:rPr lang="en-US" smtClean="0"/>
              <a:t>‹#›</a:t>
            </a:fld>
            <a:endParaRPr lang="en-US"/>
          </a:p>
        </p:txBody>
      </p:sp>
    </p:spTree>
    <p:extLst>
      <p:ext uri="{BB962C8B-B14F-4D97-AF65-F5344CB8AC3E}">
        <p14:creationId xmlns:p14="http://schemas.microsoft.com/office/powerpoint/2010/main" val="3980504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BB5E08-3F13-E84D-85E5-1C9F6F9AFD3F}" type="datetimeFigureOut">
              <a:rPr lang="en-US" smtClean="0"/>
              <a:t>2/4/21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359127-1139-904B-9CBB-5A260DC0424E}" type="slidenum">
              <a:rPr lang="en-US" smtClean="0"/>
              <a:t>‹#›</a:t>
            </a:fld>
            <a:endParaRPr lang="en-US"/>
          </a:p>
        </p:txBody>
      </p:sp>
    </p:spTree>
    <p:extLst>
      <p:ext uri="{BB962C8B-B14F-4D97-AF65-F5344CB8AC3E}">
        <p14:creationId xmlns:p14="http://schemas.microsoft.com/office/powerpoint/2010/main" val="3704859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BB5E08-3F13-E84D-85E5-1C9F6F9AFD3F}" type="datetimeFigureOut">
              <a:rPr lang="en-US" smtClean="0"/>
              <a:t>2/4/21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359127-1139-904B-9CBB-5A260DC0424E}" type="slidenum">
              <a:rPr lang="en-US" smtClean="0"/>
              <a:t>‹#›</a:t>
            </a:fld>
            <a:endParaRPr lang="en-US"/>
          </a:p>
        </p:txBody>
      </p:sp>
    </p:spTree>
    <p:extLst>
      <p:ext uri="{BB962C8B-B14F-4D97-AF65-F5344CB8AC3E}">
        <p14:creationId xmlns:p14="http://schemas.microsoft.com/office/powerpoint/2010/main" val="2371184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BB5E08-3F13-E84D-85E5-1C9F6F9AFD3F}" type="datetimeFigureOut">
              <a:rPr lang="en-US" smtClean="0"/>
              <a:t>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359127-1139-904B-9CBB-5A260DC0424E}" type="slidenum">
              <a:rPr lang="en-US" smtClean="0"/>
              <a:t>‹#›</a:t>
            </a:fld>
            <a:endParaRPr lang="en-US"/>
          </a:p>
        </p:txBody>
      </p:sp>
    </p:spTree>
    <p:extLst>
      <p:ext uri="{BB962C8B-B14F-4D97-AF65-F5344CB8AC3E}">
        <p14:creationId xmlns:p14="http://schemas.microsoft.com/office/powerpoint/2010/main" val="2438047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BB5E08-3F13-E84D-85E5-1C9F6F9AFD3F}" type="datetimeFigureOut">
              <a:rPr lang="en-US" smtClean="0"/>
              <a:t>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359127-1139-904B-9CBB-5A260DC0424E}" type="slidenum">
              <a:rPr lang="en-US" smtClean="0"/>
              <a:t>‹#›</a:t>
            </a:fld>
            <a:endParaRPr lang="en-US"/>
          </a:p>
        </p:txBody>
      </p:sp>
    </p:spTree>
    <p:extLst>
      <p:ext uri="{BB962C8B-B14F-4D97-AF65-F5344CB8AC3E}">
        <p14:creationId xmlns:p14="http://schemas.microsoft.com/office/powerpoint/2010/main" val="2600254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9197"/>
            <a:ext cx="91440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latin typeface="Segoe UI Light"/>
                <a:cs typeface="Segoe UI Light"/>
              </a:defRPr>
            </a:lvl1pPr>
          </a:lstStyle>
          <a:p>
            <a:fld id="{3EBB5E08-3F13-E84D-85E5-1C9F6F9AFD3F}" type="datetimeFigureOut">
              <a:rPr lang="en-US" smtClean="0"/>
              <a:pPr/>
              <a:t>2/4/21</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latin typeface="Segoe UI Light"/>
                <a:cs typeface="Segoe UI Light"/>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latin typeface="Segoe UI Light"/>
                <a:cs typeface="Segoe UI Light"/>
              </a:defRPr>
            </a:lvl1pPr>
          </a:lstStyle>
          <a:p>
            <a:fld id="{13359127-1139-904B-9CBB-5A260DC0424E}" type="slidenum">
              <a:rPr lang="en-US" smtClean="0"/>
              <a:pPr/>
              <a:t>‹#›</a:t>
            </a:fld>
            <a:endParaRPr lang="en-US"/>
          </a:p>
        </p:txBody>
      </p:sp>
    </p:spTree>
    <p:extLst>
      <p:ext uri="{BB962C8B-B14F-4D97-AF65-F5344CB8AC3E}">
        <p14:creationId xmlns:p14="http://schemas.microsoft.com/office/powerpoint/2010/main" val="2198446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Segoe UI Light"/>
          <a:ea typeface="+mj-ea"/>
          <a:cs typeface="Segoe UI Ligh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Segoe UI Light"/>
          <a:ea typeface="+mn-ea"/>
          <a:cs typeface="Segoe UI Light"/>
        </a:defRPr>
      </a:lvl1pPr>
      <a:lvl2pPr marL="742950" indent="-285750" algn="l" defTabSz="457200" rtl="0" eaLnBrk="1" latinLnBrk="0" hangingPunct="1">
        <a:spcBef>
          <a:spcPct val="20000"/>
        </a:spcBef>
        <a:buFont typeface="Arial"/>
        <a:buChar char="–"/>
        <a:defRPr sz="2800" kern="1200">
          <a:solidFill>
            <a:schemeClr val="tx1"/>
          </a:solidFill>
          <a:latin typeface="Segoe UI Light"/>
          <a:ea typeface="+mn-ea"/>
          <a:cs typeface="Segoe UI Light"/>
        </a:defRPr>
      </a:lvl2pPr>
      <a:lvl3pPr marL="1143000" indent="-228600" algn="l" defTabSz="457200" rtl="0" eaLnBrk="1" latinLnBrk="0" hangingPunct="1">
        <a:spcBef>
          <a:spcPct val="20000"/>
        </a:spcBef>
        <a:buFont typeface="Arial"/>
        <a:buChar char="•"/>
        <a:defRPr sz="2400" kern="1200">
          <a:solidFill>
            <a:schemeClr val="tx1"/>
          </a:solidFill>
          <a:latin typeface="Segoe UI Light"/>
          <a:ea typeface="+mn-ea"/>
          <a:cs typeface="Segoe UI Light"/>
        </a:defRPr>
      </a:lvl3pPr>
      <a:lvl4pPr marL="1600200" indent="-228600" algn="l" defTabSz="457200" rtl="0" eaLnBrk="1" latinLnBrk="0" hangingPunct="1">
        <a:spcBef>
          <a:spcPct val="20000"/>
        </a:spcBef>
        <a:buFont typeface="Arial"/>
        <a:buChar char="–"/>
        <a:defRPr sz="2000" kern="1200">
          <a:solidFill>
            <a:schemeClr val="tx1"/>
          </a:solidFill>
          <a:latin typeface="Segoe UI Light"/>
          <a:ea typeface="+mn-ea"/>
          <a:cs typeface="Segoe UI Light"/>
        </a:defRPr>
      </a:lvl4pPr>
      <a:lvl5pPr marL="2057400" indent="-228600" algn="l" defTabSz="457200" rtl="0" eaLnBrk="1" latinLnBrk="0" hangingPunct="1">
        <a:spcBef>
          <a:spcPct val="20000"/>
        </a:spcBef>
        <a:buFont typeface="Arial"/>
        <a:buChar char="»"/>
        <a:defRPr sz="2000" kern="1200">
          <a:solidFill>
            <a:schemeClr val="tx1"/>
          </a:solidFill>
          <a:latin typeface="Segoe UI Light"/>
          <a:ea typeface="+mn-ea"/>
          <a:cs typeface="Segoe U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3" Type="http://schemas.openxmlformats.org/officeDocument/2006/relationships/image" Target="../media/image2.tiff"/><Relationship Id="rId7" Type="http://schemas.openxmlformats.org/officeDocument/2006/relationships/image" Target="../media/image6.png"/><Relationship Id="rId12" Type="http://schemas.openxmlformats.org/officeDocument/2006/relationships/image" Target="../media/image11.tif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tiff"/><Relationship Id="rId5" Type="http://schemas.openxmlformats.org/officeDocument/2006/relationships/image" Target="../media/image4.jpg"/><Relationship Id="rId10" Type="http://schemas.openxmlformats.org/officeDocument/2006/relationships/image" Target="../media/image9.tiff"/><Relationship Id="rId4" Type="http://schemas.openxmlformats.org/officeDocument/2006/relationships/image" Target="../media/image3.png"/><Relationship Id="rId9" Type="http://schemas.openxmlformats.org/officeDocument/2006/relationships/image" Target="../media/image8.tif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46.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3" Type="http://schemas.openxmlformats.org/officeDocument/2006/relationships/image" Target="../media/image2.tiff"/><Relationship Id="rId7" Type="http://schemas.openxmlformats.org/officeDocument/2006/relationships/image" Target="../media/image6.png"/><Relationship Id="rId12" Type="http://schemas.openxmlformats.org/officeDocument/2006/relationships/image" Target="../media/image11.tif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tiff"/><Relationship Id="rId5" Type="http://schemas.openxmlformats.org/officeDocument/2006/relationships/image" Target="../media/image4.jpg"/><Relationship Id="rId10" Type="http://schemas.openxmlformats.org/officeDocument/2006/relationships/image" Target="../media/image9.tiff"/><Relationship Id="rId4" Type="http://schemas.openxmlformats.org/officeDocument/2006/relationships/image" Target="../media/image3.png"/><Relationship Id="rId9" Type="http://schemas.openxmlformats.org/officeDocument/2006/relationships/image" Target="../media/image8.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tiff"/><Relationship Id="rId11" Type="http://schemas.openxmlformats.org/officeDocument/2006/relationships/image" Target="../media/image29.png"/><Relationship Id="rId5" Type="http://schemas.openxmlformats.org/officeDocument/2006/relationships/image" Target="../media/image23.jpe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1.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nul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null)"/><Relationship Id="rId5" Type="http://schemas.openxmlformats.org/officeDocument/2006/relationships/image" Target="../media/image17.(null)"/><Relationship Id="rId4" Type="http://schemas.openxmlformats.org/officeDocument/2006/relationships/image" Target="../media/image16.(null)"/></Relationships>
</file>

<file path=ppt/slides/_rels/slide50.xml.rels><?xml version="1.0" encoding="UTF-8" standalone="yes"?>
<Relationships xmlns="http://schemas.openxmlformats.org/package/2006/relationships"><Relationship Id="rId3" Type="http://schemas.openxmlformats.org/officeDocument/2006/relationships/image" Target="../media/image38.(null)"/><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tiff"/><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tiff"/><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jpg"/><Relationship Id="rId11" Type="http://schemas.openxmlformats.org/officeDocument/2006/relationships/image" Target="../media/image9.tiff"/><Relationship Id="rId5" Type="http://schemas.openxmlformats.org/officeDocument/2006/relationships/image" Target="../media/image3.png"/><Relationship Id="rId15" Type="http://schemas.openxmlformats.org/officeDocument/2006/relationships/image" Target="../media/image43.jpeg"/><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 Id="rId14" Type="http://schemas.openxmlformats.org/officeDocument/2006/relationships/image" Target="../media/image12.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45.tiff"/></Relationships>
</file>

<file path=ppt/slides/_rels/slide8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9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48.tiff"/></Relationships>
</file>

<file path=ppt/slides/_rels/slide9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chart" Target="../charts/chart8.xml"/></Relationships>
</file>

<file path=ppt/slides/_rels/slide9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9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tiff"/><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tiff"/><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4.jpg"/><Relationship Id="rId11" Type="http://schemas.openxmlformats.org/officeDocument/2006/relationships/image" Target="../media/image9.tiff"/><Relationship Id="rId5" Type="http://schemas.openxmlformats.org/officeDocument/2006/relationships/image" Target="../media/image3.png"/><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 Id="rId14" Type="http://schemas.openxmlformats.org/officeDocument/2006/relationships/image" Target="../media/image12.tiff"/></Relationships>
</file>

<file path=ppt/slides/_rels/slide9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9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chart" Target="../charts/char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134" y="4307958"/>
            <a:ext cx="552077" cy="690096"/>
          </a:xfrm>
          <a:prstGeom prst="rect">
            <a:avLst/>
          </a:prstGeom>
        </p:spPr>
      </p:pic>
      <p:pic>
        <p:nvPicPr>
          <p:cNvPr id="5" name="Picture 4"/>
          <p:cNvPicPr>
            <a:picLocks noChangeAspect="1"/>
          </p:cNvPicPr>
          <p:nvPr/>
        </p:nvPicPr>
        <p:blipFill rotWithShape="1">
          <a:blip r:embed="rId3"/>
          <a:srcRect r="59609"/>
          <a:stretch/>
        </p:blipFill>
        <p:spPr>
          <a:xfrm>
            <a:off x="1914507" y="4352260"/>
            <a:ext cx="904235" cy="5489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779" y="4324658"/>
            <a:ext cx="580692" cy="58069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b="17790"/>
          <a:stretch/>
        </p:blipFill>
        <p:spPr>
          <a:xfrm>
            <a:off x="4295551" y="4395009"/>
            <a:ext cx="910289" cy="53160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2166" y="4270824"/>
            <a:ext cx="1841912" cy="71179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9798" y="4448051"/>
            <a:ext cx="1276517" cy="409909"/>
          </a:xfrm>
          <a:prstGeom prst="rect">
            <a:avLst/>
          </a:prstGeom>
        </p:spPr>
      </p:pic>
      <p:sp>
        <p:nvSpPr>
          <p:cNvPr id="10" name="TextBox 9"/>
          <p:cNvSpPr txBox="1"/>
          <p:nvPr/>
        </p:nvSpPr>
        <p:spPr>
          <a:xfrm>
            <a:off x="292756" y="319267"/>
            <a:ext cx="8005589" cy="954107"/>
          </a:xfrm>
          <a:prstGeom prst="rect">
            <a:avLst/>
          </a:prstGeom>
          <a:noFill/>
        </p:spPr>
        <p:txBody>
          <a:bodyPr wrap="none" rtlCol="0">
            <a:spAutoFit/>
          </a:bodyPr>
          <a:lstStyle/>
          <a:p>
            <a:r>
              <a:rPr lang="en-US" sz="2000" b="1" dirty="0">
                <a:latin typeface="Segoe UI Light"/>
                <a:cs typeface="Segoe UI Light"/>
              </a:rPr>
              <a:t>A Data-Driven Analysis of Workers’ Earnings on Amazon Mechanical Turk</a:t>
            </a:r>
          </a:p>
          <a:p>
            <a:r>
              <a:rPr lang="en-SG" dirty="0">
                <a:latin typeface="Segoe UI Light"/>
                <a:cs typeface="Segoe UI Light"/>
              </a:rPr>
              <a:t>Kotaro Hara</a:t>
            </a:r>
            <a:r>
              <a:rPr lang="en-SG" b="1" dirty="0">
                <a:latin typeface="Segoe UI Light"/>
                <a:cs typeface="Segoe UI Light"/>
              </a:rPr>
              <a:t>, </a:t>
            </a:r>
            <a:r>
              <a:rPr lang="en-SG" dirty="0">
                <a:latin typeface="Segoe UI Light"/>
                <a:cs typeface="Segoe UI Light"/>
              </a:rPr>
              <a:t>Abigail Adams, Kristy Milland, Saiph Savage </a:t>
            </a:r>
            <a:br>
              <a:rPr lang="en-SG" dirty="0">
                <a:latin typeface="Segoe UI Light"/>
                <a:cs typeface="Segoe UI Light"/>
              </a:rPr>
            </a:br>
            <a:r>
              <a:rPr lang="en-SG" dirty="0">
                <a:latin typeface="Segoe UI Light"/>
                <a:cs typeface="Segoe UI Light"/>
              </a:rPr>
              <a:t>Chris Callison-Burch, Jeffrey P. Bigham</a:t>
            </a:r>
          </a:p>
        </p:txBody>
      </p:sp>
      <p:grpSp>
        <p:nvGrpSpPr>
          <p:cNvPr id="22" name="Group 21">
            <a:extLst>
              <a:ext uri="{FF2B5EF4-FFF2-40B4-BE49-F238E27FC236}">
                <a16:creationId xmlns:a16="http://schemas.microsoft.com/office/drawing/2014/main" id="{A76B48AD-4101-734E-835D-0AE8720153AD}"/>
              </a:ext>
            </a:extLst>
          </p:cNvPr>
          <p:cNvGrpSpPr/>
          <p:nvPr/>
        </p:nvGrpSpPr>
        <p:grpSpPr>
          <a:xfrm>
            <a:off x="399082" y="1774944"/>
            <a:ext cx="8346228" cy="1673124"/>
            <a:chOff x="399082" y="1513340"/>
            <a:chExt cx="8346228" cy="1673124"/>
          </a:xfrm>
        </p:grpSpPr>
        <p:pic>
          <p:nvPicPr>
            <p:cNvPr id="3" name="Picture 2">
              <a:extLst>
                <a:ext uri="{FF2B5EF4-FFF2-40B4-BE49-F238E27FC236}">
                  <a16:creationId xmlns:a16="http://schemas.microsoft.com/office/drawing/2014/main" id="{FDC54ADE-5EE6-BA4F-ACE1-9B688FA80B4A}"/>
                </a:ext>
              </a:extLst>
            </p:cNvPr>
            <p:cNvPicPr>
              <a:picLocks noChangeAspect="1"/>
            </p:cNvPicPr>
            <p:nvPr/>
          </p:nvPicPr>
          <p:blipFill rotWithShape="1">
            <a:blip r:embed="rId8"/>
            <a:srcRect l="25571" t="5619" r="30620" b="21367"/>
            <a:stretch/>
          </p:blipFill>
          <p:spPr>
            <a:xfrm>
              <a:off x="399082" y="1513340"/>
              <a:ext cx="1280160" cy="1422400"/>
            </a:xfrm>
            <a:prstGeom prst="rect">
              <a:avLst/>
            </a:prstGeom>
          </p:spPr>
        </p:pic>
        <p:pic>
          <p:nvPicPr>
            <p:cNvPr id="11" name="Picture 10">
              <a:extLst>
                <a:ext uri="{FF2B5EF4-FFF2-40B4-BE49-F238E27FC236}">
                  <a16:creationId xmlns:a16="http://schemas.microsoft.com/office/drawing/2014/main" id="{CAF4440C-FE50-1C40-91FB-F28B31975B9F}"/>
                </a:ext>
              </a:extLst>
            </p:cNvPr>
            <p:cNvPicPr>
              <a:picLocks noChangeAspect="1"/>
            </p:cNvPicPr>
            <p:nvPr/>
          </p:nvPicPr>
          <p:blipFill rotWithShape="1">
            <a:blip r:embed="rId9"/>
            <a:srcRect l="4333" r="4333"/>
            <a:stretch/>
          </p:blipFill>
          <p:spPr>
            <a:xfrm>
              <a:off x="7465150" y="1513340"/>
              <a:ext cx="1280160" cy="1422400"/>
            </a:xfrm>
            <a:prstGeom prst="rect">
              <a:avLst/>
            </a:prstGeom>
          </p:spPr>
        </p:pic>
        <p:pic>
          <p:nvPicPr>
            <p:cNvPr id="12" name="Picture 11">
              <a:extLst>
                <a:ext uri="{FF2B5EF4-FFF2-40B4-BE49-F238E27FC236}">
                  <a16:creationId xmlns:a16="http://schemas.microsoft.com/office/drawing/2014/main" id="{3CE40F02-435D-B649-BC93-10334BE176B7}"/>
                </a:ext>
              </a:extLst>
            </p:cNvPr>
            <p:cNvPicPr>
              <a:picLocks noChangeAspect="1"/>
            </p:cNvPicPr>
            <p:nvPr/>
          </p:nvPicPr>
          <p:blipFill rotWithShape="1">
            <a:blip r:embed="rId10"/>
            <a:srcRect l="15736" r="19464" b="4000"/>
            <a:stretch/>
          </p:blipFill>
          <p:spPr>
            <a:xfrm>
              <a:off x="1812296" y="1513340"/>
              <a:ext cx="1280160" cy="1422400"/>
            </a:xfrm>
            <a:prstGeom prst="rect">
              <a:avLst/>
            </a:prstGeom>
          </p:spPr>
        </p:pic>
        <p:pic>
          <p:nvPicPr>
            <p:cNvPr id="13" name="Picture 12">
              <a:extLst>
                <a:ext uri="{FF2B5EF4-FFF2-40B4-BE49-F238E27FC236}">
                  <a16:creationId xmlns:a16="http://schemas.microsoft.com/office/drawing/2014/main" id="{F0ACA4DF-F896-4F48-8A4C-3E1D57AC292E}"/>
                </a:ext>
              </a:extLst>
            </p:cNvPr>
            <p:cNvPicPr>
              <a:picLocks noChangeAspect="1"/>
            </p:cNvPicPr>
            <p:nvPr/>
          </p:nvPicPr>
          <p:blipFill rotWithShape="1">
            <a:blip r:embed="rId11"/>
            <a:srcRect l="5000" r="5000"/>
            <a:stretch/>
          </p:blipFill>
          <p:spPr>
            <a:xfrm>
              <a:off x="3225510" y="1513340"/>
              <a:ext cx="1280160" cy="1422400"/>
            </a:xfrm>
            <a:prstGeom prst="rect">
              <a:avLst/>
            </a:prstGeom>
          </p:spPr>
        </p:pic>
        <p:pic>
          <p:nvPicPr>
            <p:cNvPr id="14" name="Picture 13">
              <a:extLst>
                <a:ext uri="{FF2B5EF4-FFF2-40B4-BE49-F238E27FC236}">
                  <a16:creationId xmlns:a16="http://schemas.microsoft.com/office/drawing/2014/main" id="{A24C78F4-174B-9F46-876F-1576FA6E42AD}"/>
                </a:ext>
              </a:extLst>
            </p:cNvPr>
            <p:cNvPicPr>
              <a:picLocks noChangeAspect="1"/>
            </p:cNvPicPr>
            <p:nvPr/>
          </p:nvPicPr>
          <p:blipFill rotWithShape="1">
            <a:blip r:embed="rId12"/>
            <a:srcRect l="8812" t="142" r="1061" b="-142"/>
            <a:stretch/>
          </p:blipFill>
          <p:spPr>
            <a:xfrm>
              <a:off x="4638724" y="1513340"/>
              <a:ext cx="1280160" cy="1420383"/>
            </a:xfrm>
            <a:prstGeom prst="rect">
              <a:avLst/>
            </a:prstGeom>
          </p:spPr>
        </p:pic>
        <p:pic>
          <p:nvPicPr>
            <p:cNvPr id="15" name="Picture 14">
              <a:extLst>
                <a:ext uri="{FF2B5EF4-FFF2-40B4-BE49-F238E27FC236}">
                  <a16:creationId xmlns:a16="http://schemas.microsoft.com/office/drawing/2014/main" id="{B374AF90-960D-914D-A21B-4F919DE72A53}"/>
                </a:ext>
              </a:extLst>
            </p:cNvPr>
            <p:cNvPicPr>
              <a:picLocks noChangeAspect="1"/>
            </p:cNvPicPr>
            <p:nvPr/>
          </p:nvPicPr>
          <p:blipFill rotWithShape="1">
            <a:blip r:embed="rId13"/>
            <a:srcRect t="6030" b="20035"/>
            <a:stretch/>
          </p:blipFill>
          <p:spPr>
            <a:xfrm>
              <a:off x="6051938" y="1513340"/>
              <a:ext cx="1280160" cy="1422400"/>
            </a:xfrm>
            <a:prstGeom prst="rect">
              <a:avLst/>
            </a:prstGeom>
          </p:spPr>
        </p:pic>
        <p:sp>
          <p:nvSpPr>
            <p:cNvPr id="16" name="TextBox 15">
              <a:extLst>
                <a:ext uri="{FF2B5EF4-FFF2-40B4-BE49-F238E27FC236}">
                  <a16:creationId xmlns:a16="http://schemas.microsoft.com/office/drawing/2014/main" id="{68C0D512-9CDE-EF46-8E6D-0308A99734E4}"/>
                </a:ext>
              </a:extLst>
            </p:cNvPr>
            <p:cNvSpPr txBox="1"/>
            <p:nvPr/>
          </p:nvSpPr>
          <p:spPr>
            <a:xfrm>
              <a:off x="399082"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Kotaro Hara</a:t>
              </a:r>
            </a:p>
          </p:txBody>
        </p:sp>
        <p:sp>
          <p:nvSpPr>
            <p:cNvPr id="17" name="TextBox 16">
              <a:extLst>
                <a:ext uri="{FF2B5EF4-FFF2-40B4-BE49-F238E27FC236}">
                  <a16:creationId xmlns:a16="http://schemas.microsoft.com/office/drawing/2014/main" id="{009E8B82-6271-CF48-B4B2-F78B070C126E}"/>
                </a:ext>
              </a:extLst>
            </p:cNvPr>
            <p:cNvSpPr txBox="1"/>
            <p:nvPr/>
          </p:nvSpPr>
          <p:spPr>
            <a:xfrm>
              <a:off x="1812296"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Abigail Adams</a:t>
              </a:r>
            </a:p>
          </p:txBody>
        </p:sp>
        <p:sp>
          <p:nvSpPr>
            <p:cNvPr id="18" name="TextBox 17">
              <a:extLst>
                <a:ext uri="{FF2B5EF4-FFF2-40B4-BE49-F238E27FC236}">
                  <a16:creationId xmlns:a16="http://schemas.microsoft.com/office/drawing/2014/main" id="{773084F4-A9B0-5F4D-9B34-B0E927204F41}"/>
                </a:ext>
              </a:extLst>
            </p:cNvPr>
            <p:cNvSpPr txBox="1"/>
            <p:nvPr/>
          </p:nvSpPr>
          <p:spPr>
            <a:xfrm>
              <a:off x="3225510"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Kristy </a:t>
              </a:r>
              <a:r>
                <a:rPr lang="en-US" sz="1100" dirty="0" err="1">
                  <a:solidFill>
                    <a:schemeClr val="bg1"/>
                  </a:solidFill>
                  <a:latin typeface="Segoe UI Light"/>
                  <a:cs typeface="Segoe UI Light"/>
                </a:rPr>
                <a:t>Milland</a:t>
              </a:r>
              <a:endParaRPr lang="en-US" sz="1100" dirty="0">
                <a:solidFill>
                  <a:schemeClr val="bg1"/>
                </a:solidFill>
                <a:latin typeface="Segoe UI Light"/>
                <a:cs typeface="Segoe UI Light"/>
              </a:endParaRPr>
            </a:p>
          </p:txBody>
        </p:sp>
        <p:sp>
          <p:nvSpPr>
            <p:cNvPr id="19" name="TextBox 18">
              <a:extLst>
                <a:ext uri="{FF2B5EF4-FFF2-40B4-BE49-F238E27FC236}">
                  <a16:creationId xmlns:a16="http://schemas.microsoft.com/office/drawing/2014/main" id="{4A688513-C322-9949-BA32-7F79AA25D051}"/>
                </a:ext>
              </a:extLst>
            </p:cNvPr>
            <p:cNvSpPr txBox="1"/>
            <p:nvPr/>
          </p:nvSpPr>
          <p:spPr>
            <a:xfrm>
              <a:off x="4638724"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Saiph Savage</a:t>
              </a:r>
            </a:p>
          </p:txBody>
        </p:sp>
        <p:sp>
          <p:nvSpPr>
            <p:cNvPr id="20" name="TextBox 19">
              <a:extLst>
                <a:ext uri="{FF2B5EF4-FFF2-40B4-BE49-F238E27FC236}">
                  <a16:creationId xmlns:a16="http://schemas.microsoft.com/office/drawing/2014/main" id="{4E051C37-49F0-3442-9A14-EADEA487CF5E}"/>
                </a:ext>
              </a:extLst>
            </p:cNvPr>
            <p:cNvSpPr txBox="1"/>
            <p:nvPr/>
          </p:nvSpPr>
          <p:spPr>
            <a:xfrm>
              <a:off x="6051936"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Chris </a:t>
              </a:r>
              <a:r>
                <a:rPr lang="en-US" sz="1100" dirty="0" err="1">
                  <a:solidFill>
                    <a:schemeClr val="bg1"/>
                  </a:solidFill>
                  <a:latin typeface="Segoe UI Light"/>
                  <a:cs typeface="Segoe UI Light"/>
                </a:rPr>
                <a:t>Callison</a:t>
              </a:r>
              <a:r>
                <a:rPr lang="en-US" sz="1100" dirty="0">
                  <a:solidFill>
                    <a:schemeClr val="bg1"/>
                  </a:solidFill>
                  <a:latin typeface="Segoe UI Light"/>
                  <a:cs typeface="Segoe UI Light"/>
                </a:rPr>
                <a:t>-Burch</a:t>
              </a:r>
            </a:p>
          </p:txBody>
        </p:sp>
        <p:sp>
          <p:nvSpPr>
            <p:cNvPr id="21" name="TextBox 20">
              <a:extLst>
                <a:ext uri="{FF2B5EF4-FFF2-40B4-BE49-F238E27FC236}">
                  <a16:creationId xmlns:a16="http://schemas.microsoft.com/office/drawing/2014/main" id="{52F93B29-C2A0-7C46-88FD-D92670617E54}"/>
                </a:ext>
              </a:extLst>
            </p:cNvPr>
            <p:cNvSpPr txBox="1"/>
            <p:nvPr/>
          </p:nvSpPr>
          <p:spPr>
            <a:xfrm>
              <a:off x="7465150"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Jeffrey P. </a:t>
              </a:r>
              <a:r>
                <a:rPr lang="en-US" sz="1100" dirty="0" err="1">
                  <a:solidFill>
                    <a:schemeClr val="bg1"/>
                  </a:solidFill>
                  <a:latin typeface="Segoe UI Light"/>
                  <a:cs typeface="Segoe UI Light"/>
                </a:rPr>
                <a:t>Bigham</a:t>
              </a:r>
              <a:endParaRPr lang="en-US" sz="1100" dirty="0">
                <a:solidFill>
                  <a:schemeClr val="bg1"/>
                </a:solidFill>
                <a:latin typeface="Segoe UI Light"/>
                <a:cs typeface="Segoe UI Light"/>
              </a:endParaRPr>
            </a:p>
          </p:txBody>
        </p:sp>
      </p:grpSp>
    </p:spTree>
    <p:extLst>
      <p:ext uri="{BB962C8B-B14F-4D97-AF65-F5344CB8AC3E}">
        <p14:creationId xmlns:p14="http://schemas.microsoft.com/office/powerpoint/2010/main" val="248565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FA06E5E-86D6-4145-AD82-A75894A227F1}"/>
              </a:ext>
            </a:extLst>
          </p:cNvPr>
          <p:cNvGrpSpPr/>
          <p:nvPr/>
        </p:nvGrpSpPr>
        <p:grpSpPr>
          <a:xfrm>
            <a:off x="1363632" y="1530968"/>
            <a:ext cx="6491896" cy="2604784"/>
            <a:chOff x="1197377" y="1303020"/>
            <a:chExt cx="6491896" cy="2604784"/>
          </a:xfrm>
        </p:grpSpPr>
        <p:pic>
          <p:nvPicPr>
            <p:cNvPr id="4" name="Picture 3">
              <a:extLst>
                <a:ext uri="{FF2B5EF4-FFF2-40B4-BE49-F238E27FC236}">
                  <a16:creationId xmlns:a16="http://schemas.microsoft.com/office/drawing/2014/main" id="{FF612108-5ABA-AB43-AD1C-341D4B99C73F}"/>
                </a:ext>
              </a:extLst>
            </p:cNvPr>
            <p:cNvPicPr>
              <a:picLocks noChangeAspect="1"/>
            </p:cNvPicPr>
            <p:nvPr/>
          </p:nvPicPr>
          <p:blipFill rotWithShape="1">
            <a:blip r:embed="rId3">
              <a:extLst>
                <a:ext uri="{28A0092B-C50C-407E-A947-70E740481C1C}">
                  <a14:useLocalDpi xmlns:a14="http://schemas.microsoft.com/office/drawing/2010/main" val="0"/>
                </a:ext>
              </a:extLst>
            </a:blip>
            <a:srcRect l="60406" t="10191" r="19324" b="67959"/>
            <a:stretch/>
          </p:blipFill>
          <p:spPr>
            <a:xfrm>
              <a:off x="1197377" y="2030367"/>
              <a:ext cx="1256322" cy="1354217"/>
            </a:xfrm>
            <a:prstGeom prst="rect">
              <a:avLst/>
            </a:prstGeom>
          </p:spPr>
        </p:pic>
        <p:sp>
          <p:nvSpPr>
            <p:cNvPr id="6" name="TextBox 5">
              <a:extLst>
                <a:ext uri="{FF2B5EF4-FFF2-40B4-BE49-F238E27FC236}">
                  <a16:creationId xmlns:a16="http://schemas.microsoft.com/office/drawing/2014/main" id="{5440A465-7D90-B144-B569-AFC03A27AA1B}"/>
                </a:ext>
              </a:extLst>
            </p:cNvPr>
            <p:cNvSpPr txBox="1"/>
            <p:nvPr/>
          </p:nvSpPr>
          <p:spPr>
            <a:xfrm>
              <a:off x="2736296" y="2030367"/>
              <a:ext cx="4952977" cy="1877437"/>
            </a:xfrm>
            <a:prstGeom prst="rect">
              <a:avLst/>
            </a:prstGeom>
            <a:noFill/>
          </p:spPr>
          <p:txBody>
            <a:bodyPr wrap="square" rtlCol="0">
              <a:spAutoFit/>
            </a:bodyPr>
            <a:lstStyle/>
            <a:p>
              <a:pPr>
                <a:spcBef>
                  <a:spcPts val="600"/>
                </a:spcBef>
                <a:spcAft>
                  <a:spcPts val="600"/>
                </a:spcAft>
              </a:pP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How much are workers earning on Amazon Mechanical Turk?</a:t>
              </a:r>
            </a:p>
            <a:p>
              <a:pPr>
                <a:spcBef>
                  <a:spcPts val="600"/>
                </a:spcBef>
                <a:spcAft>
                  <a:spcPts val="600"/>
                </a:spcAft>
              </a:pPr>
              <a:r>
                <a:rPr lang="en-US" sz="2400" dirty="0">
                  <a:solidFill>
                    <a:schemeClr val="bg1">
                      <a:lumMod val="75000"/>
                    </a:schemeClr>
                  </a:solidFill>
                  <a:latin typeface="Segoe UI Light"/>
                  <a:cs typeface="Segoe UI Light"/>
                </a:rPr>
                <a:t>What contributes to the low wage?</a:t>
              </a:r>
            </a:p>
            <a:p>
              <a:pPr>
                <a:spcBef>
                  <a:spcPts val="600"/>
                </a:spcBef>
                <a:spcAft>
                  <a:spcPts val="600"/>
                </a:spcAft>
              </a:pPr>
              <a:r>
                <a:rPr lang="en-US" sz="2400" dirty="0">
                  <a:solidFill>
                    <a:schemeClr val="bg1">
                      <a:lumMod val="75000"/>
                    </a:schemeClr>
                  </a:solidFill>
                  <a:latin typeface="Segoe UI Light"/>
                  <a:cs typeface="Segoe UI Light"/>
                </a:rPr>
                <a:t>Do demographics affect earnings?</a:t>
              </a:r>
            </a:p>
          </p:txBody>
        </p:sp>
        <p:sp>
          <p:nvSpPr>
            <p:cNvPr id="9" name="TextBox 8">
              <a:extLst>
                <a:ext uri="{FF2B5EF4-FFF2-40B4-BE49-F238E27FC236}">
                  <a16:creationId xmlns:a16="http://schemas.microsoft.com/office/drawing/2014/main" id="{9074AD8F-A9A0-2548-9DE2-6D4BD2CFB9E2}"/>
                </a:ext>
              </a:extLst>
            </p:cNvPr>
            <p:cNvSpPr txBox="1"/>
            <p:nvPr/>
          </p:nvSpPr>
          <p:spPr>
            <a:xfrm>
              <a:off x="2736296" y="1303020"/>
              <a:ext cx="3960123" cy="646331"/>
            </a:xfrm>
            <a:prstGeom prst="rect">
              <a:avLst/>
            </a:prstGeom>
            <a:noFill/>
          </p:spPr>
          <p:txBody>
            <a:bodyPr wrap="none" rtlCol="0">
              <a:spAutoFit/>
            </a:bodyPr>
            <a:lstStyle/>
            <a:p>
              <a:r>
                <a:rPr lang="en-US" sz="3600" dirty="0">
                  <a:solidFill>
                    <a:schemeClr val="bg1">
                      <a:lumMod val="75000"/>
                    </a:schemeClr>
                  </a:solidFill>
                  <a:latin typeface="Segoe UI Light"/>
                  <a:cs typeface="Segoe UI Light"/>
                </a:rPr>
                <a:t>Research Questions</a:t>
              </a:r>
            </a:p>
          </p:txBody>
        </p:sp>
      </p:grpSp>
    </p:spTree>
    <p:extLst>
      <p:ext uri="{BB962C8B-B14F-4D97-AF65-F5344CB8AC3E}">
        <p14:creationId xmlns:p14="http://schemas.microsoft.com/office/powerpoint/2010/main" val="354851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EDA00-D78D-C341-92CC-2D1FB963D851}"/>
              </a:ext>
            </a:extLst>
          </p:cNvPr>
          <p:cNvSpPr>
            <a:spLocks noGrp="1"/>
          </p:cNvSpPr>
          <p:nvPr>
            <p:ph type="title"/>
          </p:nvPr>
        </p:nvSpPr>
        <p:spPr/>
        <p:txBody>
          <a:bodyPr/>
          <a:lstStyle/>
          <a:p>
            <a:r>
              <a:rPr lang="en-US" dirty="0"/>
              <a:t>Why do women earn less than men?</a:t>
            </a:r>
          </a:p>
        </p:txBody>
      </p:sp>
      <p:sp>
        <p:nvSpPr>
          <p:cNvPr id="3" name="Content Placeholder 2">
            <a:extLst>
              <a:ext uri="{FF2B5EF4-FFF2-40B4-BE49-F238E27FC236}">
                <a16:creationId xmlns:a16="http://schemas.microsoft.com/office/drawing/2014/main" id="{6F41E9F5-1695-C544-BFAE-CE1950A425B1}"/>
              </a:ext>
            </a:extLst>
          </p:cNvPr>
          <p:cNvSpPr>
            <a:spLocks noGrp="1"/>
          </p:cNvSpPr>
          <p:nvPr>
            <p:ph idx="1"/>
          </p:nvPr>
        </p:nvSpPr>
        <p:spPr>
          <a:xfrm>
            <a:off x="457200" y="1200151"/>
            <a:ext cx="8229600" cy="3924152"/>
          </a:xfrm>
        </p:spPr>
        <p:txBody>
          <a:bodyPr>
            <a:normAutofit/>
          </a:bodyPr>
          <a:lstStyle/>
          <a:p>
            <a:pPr marL="0" indent="0">
              <a:buNone/>
            </a:pPr>
            <a:r>
              <a:rPr lang="en-US" dirty="0"/>
              <a:t>Is there discrimination in the platform?</a:t>
            </a:r>
          </a:p>
          <a:p>
            <a:pPr marL="0" indent="0">
              <a:buNone/>
            </a:pPr>
            <a:r>
              <a:rPr lang="en-US" dirty="0"/>
              <a:t>No, </a:t>
            </a:r>
            <a:r>
              <a:rPr lang="en-US" dirty="0" err="1"/>
              <a:t>MTurk</a:t>
            </a:r>
            <a:r>
              <a:rPr lang="en-US" dirty="0"/>
              <a:t> is gender blind.</a:t>
            </a:r>
          </a:p>
          <a:p>
            <a:pPr marL="0" indent="0">
              <a:buNone/>
            </a:pPr>
            <a:r>
              <a:rPr lang="en-US" dirty="0"/>
              <a:t>Do women have less experience on </a:t>
            </a:r>
            <a:r>
              <a:rPr lang="en-US" dirty="0" err="1"/>
              <a:t>MTurk</a:t>
            </a:r>
            <a:r>
              <a:rPr lang="en-US" dirty="0"/>
              <a:t>? </a:t>
            </a:r>
          </a:p>
          <a:p>
            <a:pPr marL="0" indent="0">
              <a:buNone/>
            </a:pPr>
            <a:r>
              <a:rPr lang="en-US" dirty="0"/>
              <a:t>No.</a:t>
            </a:r>
          </a:p>
          <a:p>
            <a:pPr marL="0" indent="0">
              <a:buNone/>
            </a:pPr>
            <a:r>
              <a:rPr lang="en-US" dirty="0"/>
              <a:t>Do women select different tasks than men? </a:t>
            </a:r>
          </a:p>
          <a:p>
            <a:pPr marL="0" indent="0">
              <a:buNone/>
            </a:pPr>
            <a:r>
              <a:rPr lang="en-US" dirty="0"/>
              <a:t>No.</a:t>
            </a:r>
          </a:p>
          <a:p>
            <a:pPr marL="0" indent="0">
              <a:buNone/>
            </a:pPr>
            <a:endParaRPr lang="en-US" dirty="0"/>
          </a:p>
        </p:txBody>
      </p:sp>
    </p:spTree>
    <p:extLst>
      <p:ext uri="{BB962C8B-B14F-4D97-AF65-F5344CB8AC3E}">
        <p14:creationId xmlns:p14="http://schemas.microsoft.com/office/powerpoint/2010/main" val="38558315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EDA00-D78D-C341-92CC-2D1FB963D851}"/>
              </a:ext>
            </a:extLst>
          </p:cNvPr>
          <p:cNvSpPr>
            <a:spLocks noGrp="1"/>
          </p:cNvSpPr>
          <p:nvPr>
            <p:ph type="title"/>
          </p:nvPr>
        </p:nvSpPr>
        <p:spPr/>
        <p:txBody>
          <a:bodyPr/>
          <a:lstStyle/>
          <a:p>
            <a:r>
              <a:rPr lang="en-US" dirty="0"/>
              <a:t>Why do women earn less than men?</a:t>
            </a:r>
          </a:p>
        </p:txBody>
      </p:sp>
      <p:sp>
        <p:nvSpPr>
          <p:cNvPr id="3" name="Content Placeholder 2">
            <a:extLst>
              <a:ext uri="{FF2B5EF4-FFF2-40B4-BE49-F238E27FC236}">
                <a16:creationId xmlns:a16="http://schemas.microsoft.com/office/drawing/2014/main" id="{6F41E9F5-1695-C544-BFAE-CE1950A425B1}"/>
              </a:ext>
            </a:extLst>
          </p:cNvPr>
          <p:cNvSpPr>
            <a:spLocks noGrp="1"/>
          </p:cNvSpPr>
          <p:nvPr>
            <p:ph idx="1"/>
          </p:nvPr>
        </p:nvSpPr>
        <p:spPr>
          <a:xfrm>
            <a:off x="457200" y="1200151"/>
            <a:ext cx="8229600" cy="3924152"/>
          </a:xfrm>
        </p:spPr>
        <p:txBody>
          <a:bodyPr>
            <a:normAutofit/>
          </a:bodyPr>
          <a:lstStyle/>
          <a:p>
            <a:pPr marL="0" indent="0">
              <a:buNone/>
            </a:pPr>
            <a:r>
              <a:rPr lang="en-US" dirty="0"/>
              <a:t>Women earn 20% less per hour on average. Half of this gap is explained by differences in the scheduling of work.</a:t>
            </a:r>
          </a:p>
          <a:p>
            <a:pPr marL="0" indent="0">
              <a:buNone/>
            </a:pPr>
            <a:r>
              <a:rPr lang="en-US" dirty="0"/>
              <a:t>Women have more fragmented work patterns with consequences for their task completion speed.</a:t>
            </a:r>
          </a:p>
        </p:txBody>
      </p:sp>
    </p:spTree>
    <p:extLst>
      <p:ext uri="{BB962C8B-B14F-4D97-AF65-F5344CB8AC3E}">
        <p14:creationId xmlns:p14="http://schemas.microsoft.com/office/powerpoint/2010/main" val="2550285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EDA00-D78D-C341-92CC-2D1FB963D851}"/>
              </a:ext>
            </a:extLst>
          </p:cNvPr>
          <p:cNvSpPr>
            <a:spLocks noGrp="1"/>
          </p:cNvSpPr>
          <p:nvPr>
            <p:ph type="title"/>
          </p:nvPr>
        </p:nvSpPr>
        <p:spPr/>
        <p:txBody>
          <a:bodyPr/>
          <a:lstStyle/>
          <a:p>
            <a:r>
              <a:rPr lang="en-US" dirty="0"/>
              <a:t>Mothers versus others?</a:t>
            </a:r>
          </a:p>
        </p:txBody>
      </p:sp>
      <p:sp>
        <p:nvSpPr>
          <p:cNvPr id="3" name="Content Placeholder 2">
            <a:extLst>
              <a:ext uri="{FF2B5EF4-FFF2-40B4-BE49-F238E27FC236}">
                <a16:creationId xmlns:a16="http://schemas.microsoft.com/office/drawing/2014/main" id="{6F41E9F5-1695-C544-BFAE-CE1950A425B1}"/>
              </a:ext>
            </a:extLst>
          </p:cNvPr>
          <p:cNvSpPr>
            <a:spLocks noGrp="1"/>
          </p:cNvSpPr>
          <p:nvPr>
            <p:ph idx="1"/>
          </p:nvPr>
        </p:nvSpPr>
        <p:spPr>
          <a:xfrm>
            <a:off x="457200" y="1200151"/>
            <a:ext cx="8229600" cy="3924152"/>
          </a:xfrm>
        </p:spPr>
        <p:txBody>
          <a:bodyPr>
            <a:normAutofit/>
          </a:bodyPr>
          <a:lstStyle/>
          <a:p>
            <a:pPr marL="0" indent="0">
              <a:buNone/>
            </a:pPr>
            <a:r>
              <a:rPr lang="en-US" dirty="0"/>
              <a:t>The wage gap is concentrated amongst women with young children, who also report that domestic responsibilities affect their ability to plan and complete work online.</a:t>
            </a:r>
          </a:p>
        </p:txBody>
      </p:sp>
    </p:spTree>
    <p:extLst>
      <p:ext uri="{BB962C8B-B14F-4D97-AF65-F5344CB8AC3E}">
        <p14:creationId xmlns:p14="http://schemas.microsoft.com/office/powerpoint/2010/main" val="5597368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2246-7C0B-BF43-B769-7E8F01A08D1A}"/>
              </a:ext>
            </a:extLst>
          </p:cNvPr>
          <p:cNvSpPr>
            <a:spLocks noGrp="1"/>
          </p:cNvSpPr>
          <p:nvPr>
            <p:ph type="title"/>
          </p:nvPr>
        </p:nvSpPr>
        <p:spPr/>
        <p:txBody>
          <a:bodyPr/>
          <a:lstStyle/>
          <a:p>
            <a:r>
              <a:rPr lang="en-US" dirty="0"/>
              <a:t>Takeaways</a:t>
            </a:r>
          </a:p>
        </p:txBody>
      </p:sp>
      <p:grpSp>
        <p:nvGrpSpPr>
          <p:cNvPr id="3" name="Group 2">
            <a:extLst>
              <a:ext uri="{FF2B5EF4-FFF2-40B4-BE49-F238E27FC236}">
                <a16:creationId xmlns:a16="http://schemas.microsoft.com/office/drawing/2014/main" id="{F40CC70D-78EB-5B48-8026-80511631818D}"/>
              </a:ext>
            </a:extLst>
          </p:cNvPr>
          <p:cNvGrpSpPr/>
          <p:nvPr/>
        </p:nvGrpSpPr>
        <p:grpSpPr>
          <a:xfrm>
            <a:off x="693186" y="1103585"/>
            <a:ext cx="7989380" cy="830997"/>
            <a:chOff x="693186" y="1103585"/>
            <a:chExt cx="7989380" cy="830997"/>
          </a:xfrm>
        </p:grpSpPr>
        <p:sp>
          <p:nvSpPr>
            <p:cNvPr id="14" name="Rectangle 13">
              <a:extLst>
                <a:ext uri="{FF2B5EF4-FFF2-40B4-BE49-F238E27FC236}">
                  <a16:creationId xmlns:a16="http://schemas.microsoft.com/office/drawing/2014/main" id="{346520A2-CF57-414D-8878-2503C71446E2}"/>
                </a:ext>
              </a:extLst>
            </p:cNvPr>
            <p:cNvSpPr/>
            <p:nvPr/>
          </p:nvSpPr>
          <p:spPr>
            <a:xfrm>
              <a:off x="693186" y="1103585"/>
              <a:ext cx="2079415" cy="830997"/>
            </a:xfrm>
            <a:prstGeom prst="rect">
              <a:avLst/>
            </a:prstGeom>
          </p:spPr>
          <p:txBody>
            <a:bodyPr wrap="none">
              <a:spAutoFit/>
            </a:bodyPr>
            <a:lstStyle/>
            <a:p>
              <a:r>
                <a:rPr lang="en-US" sz="48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t>&lt; $2/h</a:t>
              </a:r>
              <a:endParaRPr lang="en-US" sz="4800" dirty="0">
                <a:solidFill>
                  <a:schemeClr val="tx1">
                    <a:lumMod val="75000"/>
                    <a:lumOff val="25000"/>
                  </a:schemeClr>
                </a:solidFill>
              </a:endParaRPr>
            </a:p>
          </p:txBody>
        </p:sp>
        <p:sp>
          <p:nvSpPr>
            <p:cNvPr id="15" name="TextBox 14">
              <a:extLst>
                <a:ext uri="{FF2B5EF4-FFF2-40B4-BE49-F238E27FC236}">
                  <a16:creationId xmlns:a16="http://schemas.microsoft.com/office/drawing/2014/main" id="{C50B9BC4-51A6-CE44-AAC8-CB14C8C7C00F}"/>
                </a:ext>
              </a:extLst>
            </p:cNvPr>
            <p:cNvSpPr txBox="1"/>
            <p:nvPr/>
          </p:nvSpPr>
          <p:spPr>
            <a:xfrm>
              <a:off x="2929419" y="1103585"/>
              <a:ext cx="5753147" cy="830997"/>
            </a:xfrm>
            <a:prstGeom prst="rect">
              <a:avLst/>
            </a:prstGeom>
            <a:noFill/>
          </p:spPr>
          <p:txBody>
            <a:bodyPr wrap="square" rtlCol="0">
              <a:spAutoFit/>
            </a:bodyPr>
            <a:lstStyle/>
            <a:p>
              <a:r>
                <a:rPr lang="en-US" sz="2400" dirty="0">
                  <a:latin typeface="Segoe UI Light"/>
                  <a:cs typeface="Segoe UI Light"/>
                </a:rPr>
                <a:t>Crowd workers are underpaid and they often earn below $2/h</a:t>
              </a:r>
            </a:p>
          </p:txBody>
        </p:sp>
      </p:grpSp>
      <p:grpSp>
        <p:nvGrpSpPr>
          <p:cNvPr id="20" name="Group 19">
            <a:extLst>
              <a:ext uri="{FF2B5EF4-FFF2-40B4-BE49-F238E27FC236}">
                <a16:creationId xmlns:a16="http://schemas.microsoft.com/office/drawing/2014/main" id="{544BF679-DF1B-5843-9F79-B5E57DD5EC79}"/>
              </a:ext>
            </a:extLst>
          </p:cNvPr>
          <p:cNvGrpSpPr/>
          <p:nvPr/>
        </p:nvGrpSpPr>
        <p:grpSpPr>
          <a:xfrm>
            <a:off x="1571820" y="2266566"/>
            <a:ext cx="6672895" cy="830997"/>
            <a:chOff x="1571820" y="2032218"/>
            <a:chExt cx="6672895" cy="830997"/>
          </a:xfrm>
        </p:grpSpPr>
        <p:grpSp>
          <p:nvGrpSpPr>
            <p:cNvPr id="10" name="Group 9">
              <a:extLst>
                <a:ext uri="{FF2B5EF4-FFF2-40B4-BE49-F238E27FC236}">
                  <a16:creationId xmlns:a16="http://schemas.microsoft.com/office/drawing/2014/main" id="{53056AF2-9BCF-0644-893C-11D4EC47E9CC}"/>
                </a:ext>
              </a:extLst>
            </p:cNvPr>
            <p:cNvGrpSpPr/>
            <p:nvPr/>
          </p:nvGrpSpPr>
          <p:grpSpPr>
            <a:xfrm>
              <a:off x="1571820" y="2032218"/>
              <a:ext cx="624426" cy="830997"/>
              <a:chOff x="1159565" y="2133764"/>
              <a:chExt cx="624426" cy="830997"/>
            </a:xfrm>
          </p:grpSpPr>
          <p:sp>
            <p:nvSpPr>
              <p:cNvPr id="12" name="TextBox 11">
                <a:extLst>
                  <a:ext uri="{FF2B5EF4-FFF2-40B4-BE49-F238E27FC236}">
                    <a16:creationId xmlns:a16="http://schemas.microsoft.com/office/drawing/2014/main" id="{C2C839EF-3FBC-1C4D-ADCD-7AF02F6BE505}"/>
                  </a:ext>
                </a:extLst>
              </p:cNvPr>
              <p:cNvSpPr txBox="1"/>
              <p:nvPr/>
            </p:nvSpPr>
            <p:spPr>
              <a:xfrm>
                <a:off x="1285027" y="2133764"/>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cxnSp>
            <p:nvCxnSpPr>
              <p:cNvPr id="13" name="Straight Connector 12">
                <a:extLst>
                  <a:ext uri="{FF2B5EF4-FFF2-40B4-BE49-F238E27FC236}">
                    <a16:creationId xmlns:a16="http://schemas.microsoft.com/office/drawing/2014/main" id="{FE3BE017-0787-8A42-8E45-C2280BB9563D}"/>
                  </a:ext>
                </a:extLst>
              </p:cNvPr>
              <p:cNvCxnSpPr>
                <a:cxnSpLocks/>
              </p:cNvCxnSpPr>
              <p:nvPr/>
            </p:nvCxnSpPr>
            <p:spPr>
              <a:xfrm>
                <a:off x="1159565" y="2591816"/>
                <a:ext cx="624426" cy="0"/>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F23E9DF8-F390-944E-92C3-E0A8D14C5928}"/>
                </a:ext>
              </a:extLst>
            </p:cNvPr>
            <p:cNvSpPr txBox="1"/>
            <p:nvPr/>
          </p:nvSpPr>
          <p:spPr>
            <a:xfrm>
              <a:off x="2938409" y="2032218"/>
              <a:ext cx="5306306" cy="830997"/>
            </a:xfrm>
            <a:prstGeom prst="rect">
              <a:avLst/>
            </a:prstGeom>
            <a:noFill/>
          </p:spPr>
          <p:txBody>
            <a:bodyPr wrap="square" rtlCol="0">
              <a:spAutoFit/>
            </a:bodyPr>
            <a:lstStyle/>
            <a:p>
              <a:r>
                <a:rPr lang="en-US" sz="2400" dirty="0">
                  <a:latin typeface="Segoe UI Light"/>
                  <a:cs typeface="Segoe UI Light"/>
                </a:rPr>
                <a:t>Unpaid work, particularly returning tasks has a large impact on the hourly wage </a:t>
              </a:r>
            </a:p>
          </p:txBody>
        </p:sp>
      </p:grpSp>
      <p:grpSp>
        <p:nvGrpSpPr>
          <p:cNvPr id="21" name="Group 20">
            <a:extLst>
              <a:ext uri="{FF2B5EF4-FFF2-40B4-BE49-F238E27FC236}">
                <a16:creationId xmlns:a16="http://schemas.microsoft.com/office/drawing/2014/main" id="{67ED9FE9-F841-2C4F-A9B8-2796A602DDA0}"/>
              </a:ext>
            </a:extLst>
          </p:cNvPr>
          <p:cNvGrpSpPr/>
          <p:nvPr/>
        </p:nvGrpSpPr>
        <p:grpSpPr>
          <a:xfrm>
            <a:off x="1654947" y="3429547"/>
            <a:ext cx="5680756" cy="935193"/>
            <a:chOff x="1654947" y="3005801"/>
            <a:chExt cx="5680756" cy="935193"/>
          </a:xfrm>
        </p:grpSpPr>
        <p:grpSp>
          <p:nvGrpSpPr>
            <p:cNvPr id="8" name="Group 7">
              <a:extLst>
                <a:ext uri="{FF2B5EF4-FFF2-40B4-BE49-F238E27FC236}">
                  <a16:creationId xmlns:a16="http://schemas.microsoft.com/office/drawing/2014/main" id="{4E086CDF-6600-4443-A816-2AB38E8095CE}"/>
                </a:ext>
              </a:extLst>
            </p:cNvPr>
            <p:cNvGrpSpPr/>
            <p:nvPr/>
          </p:nvGrpSpPr>
          <p:grpSpPr>
            <a:xfrm>
              <a:off x="1654947" y="3005801"/>
              <a:ext cx="776019" cy="935193"/>
              <a:chOff x="3855787" y="1548233"/>
              <a:chExt cx="1698621" cy="2047034"/>
            </a:xfrm>
          </p:grpSpPr>
          <p:pic>
            <p:nvPicPr>
              <p:cNvPr id="5" name="Picture 4">
                <a:extLst>
                  <a:ext uri="{FF2B5EF4-FFF2-40B4-BE49-F238E27FC236}">
                    <a16:creationId xmlns:a16="http://schemas.microsoft.com/office/drawing/2014/main" id="{34F014A5-2040-834B-94B3-EC454F2A1F6D}"/>
                  </a:ext>
                </a:extLst>
              </p:cNvPr>
              <p:cNvPicPr>
                <a:picLocks noChangeAspect="1"/>
              </p:cNvPicPr>
              <p:nvPr/>
            </p:nvPicPr>
            <p:blipFill rotWithShape="1">
              <a:blip r:embed="rId2">
                <a:extLst>
                  <a:ext uri="{28A0092B-C50C-407E-A947-70E740481C1C}">
                    <a14:useLocalDpi xmlns:a14="http://schemas.microsoft.com/office/drawing/2010/main" val="0"/>
                  </a:ext>
                </a:extLst>
              </a:blip>
              <a:srcRect l="19241" t="7812" r="56185" b="23564"/>
              <a:stretch/>
            </p:blipFill>
            <p:spPr>
              <a:xfrm flipH="1">
                <a:off x="3855787" y="1548233"/>
                <a:ext cx="733052" cy="2047034"/>
              </a:xfrm>
              <a:prstGeom prst="rect">
                <a:avLst/>
              </a:prstGeom>
            </p:spPr>
          </p:pic>
          <p:cxnSp>
            <p:nvCxnSpPr>
              <p:cNvPr id="6" name="Straight Connector 5">
                <a:extLst>
                  <a:ext uri="{FF2B5EF4-FFF2-40B4-BE49-F238E27FC236}">
                    <a16:creationId xmlns:a16="http://schemas.microsoft.com/office/drawing/2014/main" id="{D22D4F42-09F1-774C-AF2B-EA9B2BDFE438}"/>
                  </a:ext>
                </a:extLst>
              </p:cNvPr>
              <p:cNvCxnSpPr/>
              <p:nvPr/>
            </p:nvCxnSpPr>
            <p:spPr>
              <a:xfrm>
                <a:off x="4588840" y="2181155"/>
                <a:ext cx="442867" cy="307799"/>
              </a:xfrm>
              <a:prstGeom prst="line">
                <a:avLst/>
              </a:prstGeom>
              <a:ln w="7620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A884B704-AAD4-0942-A35E-84ABDD78B0DB}"/>
                  </a:ext>
                </a:extLst>
              </p:cNvPr>
              <p:cNvPicPr>
                <a:picLocks noChangeAspect="1"/>
              </p:cNvPicPr>
              <p:nvPr/>
            </p:nvPicPr>
            <p:blipFill rotWithShape="1">
              <a:blip r:embed="rId3">
                <a:extLst>
                  <a:ext uri="{28A0092B-C50C-407E-A947-70E740481C1C}">
                    <a14:useLocalDpi xmlns:a14="http://schemas.microsoft.com/office/drawing/2010/main" val="0"/>
                  </a:ext>
                </a:extLst>
              </a:blip>
              <a:srcRect l="60406" t="10191" r="19324" b="67959"/>
              <a:stretch/>
            </p:blipFill>
            <p:spPr>
              <a:xfrm>
                <a:off x="5031705" y="1836538"/>
                <a:ext cx="522703" cy="563433"/>
              </a:xfrm>
              <a:prstGeom prst="rect">
                <a:avLst/>
              </a:prstGeom>
            </p:spPr>
          </p:pic>
        </p:grpSp>
        <p:sp>
          <p:nvSpPr>
            <p:cNvPr id="17" name="TextBox 16">
              <a:extLst>
                <a:ext uri="{FF2B5EF4-FFF2-40B4-BE49-F238E27FC236}">
                  <a16:creationId xmlns:a16="http://schemas.microsoft.com/office/drawing/2014/main" id="{EC8D7C34-CDCE-8347-A2DF-68D694E60EF0}"/>
                </a:ext>
              </a:extLst>
            </p:cNvPr>
            <p:cNvSpPr txBox="1"/>
            <p:nvPr/>
          </p:nvSpPr>
          <p:spPr>
            <a:xfrm>
              <a:off x="2938409" y="3057899"/>
              <a:ext cx="4397294" cy="830997"/>
            </a:xfrm>
            <a:prstGeom prst="rect">
              <a:avLst/>
            </a:prstGeom>
            <a:noFill/>
          </p:spPr>
          <p:txBody>
            <a:bodyPr wrap="square" rtlCol="0">
              <a:spAutoFit/>
            </a:bodyPr>
            <a:lstStyle/>
            <a:p>
              <a:r>
                <a:rPr lang="en-US" sz="2400" dirty="0">
                  <a:latin typeface="Segoe UI Light"/>
                  <a:cs typeface="Segoe UI Light"/>
                </a:rPr>
                <a:t>Majority of the requesters reward workers below $5/h</a:t>
              </a:r>
            </a:p>
          </p:txBody>
        </p:sp>
      </p:grpSp>
    </p:spTree>
    <p:extLst>
      <p:ext uri="{BB962C8B-B14F-4D97-AF65-F5344CB8AC3E}">
        <p14:creationId xmlns:p14="http://schemas.microsoft.com/office/powerpoint/2010/main" val="35034251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2246-7C0B-BF43-B769-7E8F01A08D1A}"/>
              </a:ext>
            </a:extLst>
          </p:cNvPr>
          <p:cNvSpPr>
            <a:spLocks noGrp="1"/>
          </p:cNvSpPr>
          <p:nvPr>
            <p:ph type="title"/>
          </p:nvPr>
        </p:nvSpPr>
        <p:spPr/>
        <p:txBody>
          <a:bodyPr/>
          <a:lstStyle/>
          <a:p>
            <a:r>
              <a:rPr lang="en-US" dirty="0"/>
              <a:t>Takeaways</a:t>
            </a:r>
          </a:p>
        </p:txBody>
      </p:sp>
      <p:grpSp>
        <p:nvGrpSpPr>
          <p:cNvPr id="3" name="Group 2">
            <a:extLst>
              <a:ext uri="{FF2B5EF4-FFF2-40B4-BE49-F238E27FC236}">
                <a16:creationId xmlns:a16="http://schemas.microsoft.com/office/drawing/2014/main" id="{F40CC70D-78EB-5B48-8026-80511631818D}"/>
              </a:ext>
            </a:extLst>
          </p:cNvPr>
          <p:cNvGrpSpPr/>
          <p:nvPr/>
        </p:nvGrpSpPr>
        <p:grpSpPr>
          <a:xfrm>
            <a:off x="693186" y="1103585"/>
            <a:ext cx="7989380" cy="830997"/>
            <a:chOff x="693186" y="1103585"/>
            <a:chExt cx="7989380" cy="830997"/>
          </a:xfrm>
        </p:grpSpPr>
        <p:sp>
          <p:nvSpPr>
            <p:cNvPr id="14" name="Rectangle 13">
              <a:extLst>
                <a:ext uri="{FF2B5EF4-FFF2-40B4-BE49-F238E27FC236}">
                  <a16:creationId xmlns:a16="http://schemas.microsoft.com/office/drawing/2014/main" id="{346520A2-CF57-414D-8878-2503C71446E2}"/>
                </a:ext>
              </a:extLst>
            </p:cNvPr>
            <p:cNvSpPr/>
            <p:nvPr/>
          </p:nvSpPr>
          <p:spPr>
            <a:xfrm>
              <a:off x="693186" y="1103585"/>
              <a:ext cx="2079415" cy="830997"/>
            </a:xfrm>
            <a:prstGeom prst="rect">
              <a:avLst/>
            </a:prstGeom>
          </p:spPr>
          <p:txBody>
            <a:bodyPr wrap="none">
              <a:spAutoFit/>
            </a:bodyPr>
            <a:lstStyle/>
            <a:p>
              <a:r>
                <a:rPr lang="en-US" sz="48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t>&lt; $2/h</a:t>
              </a:r>
              <a:endParaRPr lang="en-US" sz="4800" dirty="0">
                <a:solidFill>
                  <a:schemeClr val="tx1">
                    <a:lumMod val="75000"/>
                    <a:lumOff val="25000"/>
                  </a:schemeClr>
                </a:solidFill>
              </a:endParaRPr>
            </a:p>
          </p:txBody>
        </p:sp>
        <p:sp>
          <p:nvSpPr>
            <p:cNvPr id="15" name="TextBox 14">
              <a:extLst>
                <a:ext uri="{FF2B5EF4-FFF2-40B4-BE49-F238E27FC236}">
                  <a16:creationId xmlns:a16="http://schemas.microsoft.com/office/drawing/2014/main" id="{C50B9BC4-51A6-CE44-AAC8-CB14C8C7C00F}"/>
                </a:ext>
              </a:extLst>
            </p:cNvPr>
            <p:cNvSpPr txBox="1"/>
            <p:nvPr/>
          </p:nvSpPr>
          <p:spPr>
            <a:xfrm>
              <a:off x="2929419" y="1103585"/>
              <a:ext cx="5753147" cy="830997"/>
            </a:xfrm>
            <a:prstGeom prst="rect">
              <a:avLst/>
            </a:prstGeom>
            <a:noFill/>
          </p:spPr>
          <p:txBody>
            <a:bodyPr wrap="square" rtlCol="0">
              <a:spAutoFit/>
            </a:bodyPr>
            <a:lstStyle/>
            <a:p>
              <a:r>
                <a:rPr lang="en-US" sz="2400" dirty="0">
                  <a:latin typeface="Segoe UI Light"/>
                  <a:cs typeface="Segoe UI Light"/>
                </a:rPr>
                <a:t>Crowd workers are underpaid and they often earn below $2/h</a:t>
              </a:r>
            </a:p>
          </p:txBody>
        </p:sp>
      </p:grpSp>
      <p:grpSp>
        <p:nvGrpSpPr>
          <p:cNvPr id="20" name="Group 19">
            <a:extLst>
              <a:ext uri="{FF2B5EF4-FFF2-40B4-BE49-F238E27FC236}">
                <a16:creationId xmlns:a16="http://schemas.microsoft.com/office/drawing/2014/main" id="{544BF679-DF1B-5843-9F79-B5E57DD5EC79}"/>
              </a:ext>
            </a:extLst>
          </p:cNvPr>
          <p:cNvGrpSpPr/>
          <p:nvPr/>
        </p:nvGrpSpPr>
        <p:grpSpPr>
          <a:xfrm>
            <a:off x="1504087" y="2080770"/>
            <a:ext cx="6672895" cy="830997"/>
            <a:chOff x="1571820" y="2032218"/>
            <a:chExt cx="6672895" cy="830997"/>
          </a:xfrm>
        </p:grpSpPr>
        <p:grpSp>
          <p:nvGrpSpPr>
            <p:cNvPr id="10" name="Group 9">
              <a:extLst>
                <a:ext uri="{FF2B5EF4-FFF2-40B4-BE49-F238E27FC236}">
                  <a16:creationId xmlns:a16="http://schemas.microsoft.com/office/drawing/2014/main" id="{53056AF2-9BCF-0644-893C-11D4EC47E9CC}"/>
                </a:ext>
              </a:extLst>
            </p:cNvPr>
            <p:cNvGrpSpPr/>
            <p:nvPr/>
          </p:nvGrpSpPr>
          <p:grpSpPr>
            <a:xfrm>
              <a:off x="1571820" y="2032218"/>
              <a:ext cx="624426" cy="830997"/>
              <a:chOff x="1159565" y="2133764"/>
              <a:chExt cx="624426" cy="830997"/>
            </a:xfrm>
          </p:grpSpPr>
          <p:sp>
            <p:nvSpPr>
              <p:cNvPr id="12" name="TextBox 11">
                <a:extLst>
                  <a:ext uri="{FF2B5EF4-FFF2-40B4-BE49-F238E27FC236}">
                    <a16:creationId xmlns:a16="http://schemas.microsoft.com/office/drawing/2014/main" id="{C2C839EF-3FBC-1C4D-ADCD-7AF02F6BE505}"/>
                  </a:ext>
                </a:extLst>
              </p:cNvPr>
              <p:cNvSpPr txBox="1"/>
              <p:nvPr/>
            </p:nvSpPr>
            <p:spPr>
              <a:xfrm>
                <a:off x="1285027" y="2133764"/>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cxnSp>
            <p:nvCxnSpPr>
              <p:cNvPr id="13" name="Straight Connector 12">
                <a:extLst>
                  <a:ext uri="{FF2B5EF4-FFF2-40B4-BE49-F238E27FC236}">
                    <a16:creationId xmlns:a16="http://schemas.microsoft.com/office/drawing/2014/main" id="{FE3BE017-0787-8A42-8E45-C2280BB9563D}"/>
                  </a:ext>
                </a:extLst>
              </p:cNvPr>
              <p:cNvCxnSpPr>
                <a:cxnSpLocks/>
              </p:cNvCxnSpPr>
              <p:nvPr/>
            </p:nvCxnSpPr>
            <p:spPr>
              <a:xfrm>
                <a:off x="1159565" y="2591816"/>
                <a:ext cx="624426" cy="0"/>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grpSp>
        <p:sp>
          <p:nvSpPr>
            <p:cNvPr id="16" name="TextBox 15">
              <a:extLst>
                <a:ext uri="{FF2B5EF4-FFF2-40B4-BE49-F238E27FC236}">
                  <a16:creationId xmlns:a16="http://schemas.microsoft.com/office/drawing/2014/main" id="{F23E9DF8-F390-944E-92C3-E0A8D14C5928}"/>
                </a:ext>
              </a:extLst>
            </p:cNvPr>
            <p:cNvSpPr txBox="1"/>
            <p:nvPr/>
          </p:nvSpPr>
          <p:spPr>
            <a:xfrm>
              <a:off x="2938409" y="2032218"/>
              <a:ext cx="5306306" cy="830997"/>
            </a:xfrm>
            <a:prstGeom prst="rect">
              <a:avLst/>
            </a:prstGeom>
            <a:noFill/>
          </p:spPr>
          <p:txBody>
            <a:bodyPr wrap="square" rtlCol="0">
              <a:spAutoFit/>
            </a:bodyPr>
            <a:lstStyle/>
            <a:p>
              <a:r>
                <a:rPr lang="en-US" sz="2400" dirty="0">
                  <a:latin typeface="Segoe UI Light"/>
                  <a:cs typeface="Segoe UI Light"/>
                </a:rPr>
                <a:t>Unpaid work, particularly returning tasks has a large impact on the hourly wage </a:t>
              </a:r>
            </a:p>
          </p:txBody>
        </p:sp>
      </p:grpSp>
      <p:grpSp>
        <p:nvGrpSpPr>
          <p:cNvPr id="21" name="Group 20">
            <a:extLst>
              <a:ext uri="{FF2B5EF4-FFF2-40B4-BE49-F238E27FC236}">
                <a16:creationId xmlns:a16="http://schemas.microsoft.com/office/drawing/2014/main" id="{67ED9FE9-F841-2C4F-A9B8-2796A602DDA0}"/>
              </a:ext>
            </a:extLst>
          </p:cNvPr>
          <p:cNvGrpSpPr/>
          <p:nvPr/>
        </p:nvGrpSpPr>
        <p:grpSpPr>
          <a:xfrm>
            <a:off x="1654947" y="2970671"/>
            <a:ext cx="5680756" cy="935193"/>
            <a:chOff x="1654947" y="3005801"/>
            <a:chExt cx="5680756" cy="935193"/>
          </a:xfrm>
        </p:grpSpPr>
        <p:grpSp>
          <p:nvGrpSpPr>
            <p:cNvPr id="8" name="Group 7">
              <a:extLst>
                <a:ext uri="{FF2B5EF4-FFF2-40B4-BE49-F238E27FC236}">
                  <a16:creationId xmlns:a16="http://schemas.microsoft.com/office/drawing/2014/main" id="{4E086CDF-6600-4443-A816-2AB38E8095CE}"/>
                </a:ext>
              </a:extLst>
            </p:cNvPr>
            <p:cNvGrpSpPr/>
            <p:nvPr/>
          </p:nvGrpSpPr>
          <p:grpSpPr>
            <a:xfrm>
              <a:off x="1654947" y="3005801"/>
              <a:ext cx="776019" cy="935193"/>
              <a:chOff x="3855787" y="1548233"/>
              <a:chExt cx="1698621" cy="2047034"/>
            </a:xfrm>
          </p:grpSpPr>
          <p:pic>
            <p:nvPicPr>
              <p:cNvPr id="5" name="Picture 4">
                <a:extLst>
                  <a:ext uri="{FF2B5EF4-FFF2-40B4-BE49-F238E27FC236}">
                    <a16:creationId xmlns:a16="http://schemas.microsoft.com/office/drawing/2014/main" id="{34F014A5-2040-834B-94B3-EC454F2A1F6D}"/>
                  </a:ext>
                </a:extLst>
              </p:cNvPr>
              <p:cNvPicPr>
                <a:picLocks noChangeAspect="1"/>
              </p:cNvPicPr>
              <p:nvPr/>
            </p:nvPicPr>
            <p:blipFill rotWithShape="1">
              <a:blip r:embed="rId2">
                <a:extLst>
                  <a:ext uri="{28A0092B-C50C-407E-A947-70E740481C1C}">
                    <a14:useLocalDpi xmlns:a14="http://schemas.microsoft.com/office/drawing/2010/main" val="0"/>
                  </a:ext>
                </a:extLst>
              </a:blip>
              <a:srcRect l="19241" t="7812" r="56185" b="23564"/>
              <a:stretch/>
            </p:blipFill>
            <p:spPr>
              <a:xfrm flipH="1">
                <a:off x="3855787" y="1548233"/>
                <a:ext cx="733052" cy="2047034"/>
              </a:xfrm>
              <a:prstGeom prst="rect">
                <a:avLst/>
              </a:prstGeom>
            </p:spPr>
          </p:pic>
          <p:cxnSp>
            <p:nvCxnSpPr>
              <p:cNvPr id="6" name="Straight Connector 5">
                <a:extLst>
                  <a:ext uri="{FF2B5EF4-FFF2-40B4-BE49-F238E27FC236}">
                    <a16:creationId xmlns:a16="http://schemas.microsoft.com/office/drawing/2014/main" id="{D22D4F42-09F1-774C-AF2B-EA9B2BDFE438}"/>
                  </a:ext>
                </a:extLst>
              </p:cNvPr>
              <p:cNvCxnSpPr/>
              <p:nvPr/>
            </p:nvCxnSpPr>
            <p:spPr>
              <a:xfrm>
                <a:off x="4588840" y="2181155"/>
                <a:ext cx="442867" cy="307799"/>
              </a:xfrm>
              <a:prstGeom prst="line">
                <a:avLst/>
              </a:prstGeom>
              <a:ln w="7620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A884B704-AAD4-0942-A35E-84ABDD78B0DB}"/>
                  </a:ext>
                </a:extLst>
              </p:cNvPr>
              <p:cNvPicPr>
                <a:picLocks noChangeAspect="1"/>
              </p:cNvPicPr>
              <p:nvPr/>
            </p:nvPicPr>
            <p:blipFill rotWithShape="1">
              <a:blip r:embed="rId3">
                <a:extLst>
                  <a:ext uri="{28A0092B-C50C-407E-A947-70E740481C1C}">
                    <a14:useLocalDpi xmlns:a14="http://schemas.microsoft.com/office/drawing/2010/main" val="0"/>
                  </a:ext>
                </a:extLst>
              </a:blip>
              <a:srcRect l="60406" t="10191" r="19324" b="67959"/>
              <a:stretch/>
            </p:blipFill>
            <p:spPr>
              <a:xfrm>
                <a:off x="5031705" y="1836538"/>
                <a:ext cx="522703" cy="563433"/>
              </a:xfrm>
              <a:prstGeom prst="rect">
                <a:avLst/>
              </a:prstGeom>
            </p:spPr>
          </p:pic>
        </p:grpSp>
        <p:sp>
          <p:nvSpPr>
            <p:cNvPr id="17" name="TextBox 16">
              <a:extLst>
                <a:ext uri="{FF2B5EF4-FFF2-40B4-BE49-F238E27FC236}">
                  <a16:creationId xmlns:a16="http://schemas.microsoft.com/office/drawing/2014/main" id="{EC8D7C34-CDCE-8347-A2DF-68D694E60EF0}"/>
                </a:ext>
              </a:extLst>
            </p:cNvPr>
            <p:cNvSpPr txBox="1"/>
            <p:nvPr/>
          </p:nvSpPr>
          <p:spPr>
            <a:xfrm>
              <a:off x="2938409" y="3057899"/>
              <a:ext cx="4397294" cy="830997"/>
            </a:xfrm>
            <a:prstGeom prst="rect">
              <a:avLst/>
            </a:prstGeom>
            <a:noFill/>
          </p:spPr>
          <p:txBody>
            <a:bodyPr wrap="square" rtlCol="0">
              <a:spAutoFit/>
            </a:bodyPr>
            <a:lstStyle/>
            <a:p>
              <a:r>
                <a:rPr lang="en-US" sz="2400" dirty="0">
                  <a:latin typeface="Segoe UI Light"/>
                  <a:cs typeface="Segoe UI Light"/>
                </a:rPr>
                <a:t>Majority of the requesters reward workers below $5/h</a:t>
              </a:r>
            </a:p>
          </p:txBody>
        </p:sp>
      </p:grpSp>
      <p:grpSp>
        <p:nvGrpSpPr>
          <p:cNvPr id="4" name="Group 3">
            <a:extLst>
              <a:ext uri="{FF2B5EF4-FFF2-40B4-BE49-F238E27FC236}">
                <a16:creationId xmlns:a16="http://schemas.microsoft.com/office/drawing/2014/main" id="{0ADA01FA-82B5-7D48-877A-EDB8288117E8}"/>
              </a:ext>
            </a:extLst>
          </p:cNvPr>
          <p:cNvGrpSpPr/>
          <p:nvPr/>
        </p:nvGrpSpPr>
        <p:grpSpPr>
          <a:xfrm>
            <a:off x="1243246" y="3862801"/>
            <a:ext cx="6092457" cy="1198473"/>
            <a:chOff x="1243246" y="3910614"/>
            <a:chExt cx="6092457" cy="1198473"/>
          </a:xfrm>
        </p:grpSpPr>
        <p:sp>
          <p:nvSpPr>
            <p:cNvPr id="22" name="TextBox 21">
              <a:extLst>
                <a:ext uri="{FF2B5EF4-FFF2-40B4-BE49-F238E27FC236}">
                  <a16:creationId xmlns:a16="http://schemas.microsoft.com/office/drawing/2014/main" id="{D5B4BEFE-C5DB-2549-8D5B-A3DC6F2F8626}"/>
                </a:ext>
              </a:extLst>
            </p:cNvPr>
            <p:cNvSpPr txBox="1"/>
            <p:nvPr/>
          </p:nvSpPr>
          <p:spPr>
            <a:xfrm>
              <a:off x="2938409" y="4075769"/>
              <a:ext cx="4397294" cy="830997"/>
            </a:xfrm>
            <a:prstGeom prst="rect">
              <a:avLst/>
            </a:prstGeom>
            <a:noFill/>
          </p:spPr>
          <p:txBody>
            <a:bodyPr wrap="square" rtlCol="0">
              <a:spAutoFit/>
            </a:bodyPr>
            <a:lstStyle/>
            <a:p>
              <a:r>
                <a:rPr lang="en-US" sz="2400" dirty="0">
                  <a:latin typeface="Segoe UI Light"/>
                  <a:cs typeface="Segoe UI Light"/>
                </a:rPr>
                <a:t>Women make less money than men even on online platforms</a:t>
              </a:r>
            </a:p>
          </p:txBody>
        </p:sp>
        <p:pic>
          <p:nvPicPr>
            <p:cNvPr id="26" name="Picture 25">
              <a:extLst>
                <a:ext uri="{FF2B5EF4-FFF2-40B4-BE49-F238E27FC236}">
                  <a16:creationId xmlns:a16="http://schemas.microsoft.com/office/drawing/2014/main" id="{5DCFF376-D37E-3D44-B2F6-6C90F92CCAD8}"/>
                </a:ext>
              </a:extLst>
            </p:cNvPr>
            <p:cNvPicPr>
              <a:picLocks noChangeAspect="1"/>
            </p:cNvPicPr>
            <p:nvPr/>
          </p:nvPicPr>
          <p:blipFill>
            <a:blip r:embed="rId4"/>
            <a:stretch>
              <a:fillRect/>
            </a:stretch>
          </p:blipFill>
          <p:spPr>
            <a:xfrm>
              <a:off x="1243246" y="3910614"/>
              <a:ext cx="1517054" cy="1198473"/>
            </a:xfrm>
            <a:prstGeom prst="rect">
              <a:avLst/>
            </a:prstGeom>
            <a:noFill/>
          </p:spPr>
        </p:pic>
      </p:grpSp>
    </p:spTree>
    <p:extLst>
      <p:ext uri="{BB962C8B-B14F-4D97-AF65-F5344CB8AC3E}">
        <p14:creationId xmlns:p14="http://schemas.microsoft.com/office/powerpoint/2010/main" val="12729777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6DB2FD-C6FB-0A44-A61C-F94D5D8B599D}"/>
              </a:ext>
            </a:extLst>
          </p:cNvPr>
          <p:cNvSpPr txBox="1"/>
          <p:nvPr/>
        </p:nvSpPr>
        <p:spPr>
          <a:xfrm>
            <a:off x="563880" y="472440"/>
            <a:ext cx="6710876" cy="769441"/>
          </a:xfrm>
          <a:prstGeom prst="rect">
            <a:avLst/>
          </a:prstGeom>
          <a:solidFill>
            <a:schemeClr val="bg1"/>
          </a:solidFill>
        </p:spPr>
        <p:txBody>
          <a:bodyPr wrap="none" rtlCol="0">
            <a:spAutoFit/>
          </a:bodyPr>
          <a:lstStyle/>
          <a:p>
            <a:r>
              <a:rPr lang="en-US" sz="4400" dirty="0">
                <a:latin typeface="Segoe UI Light"/>
                <a:cs typeface="Segoe UI Light"/>
              </a:rPr>
              <a:t>Discussion and Future Work</a:t>
            </a:r>
          </a:p>
        </p:txBody>
      </p:sp>
      <p:sp>
        <p:nvSpPr>
          <p:cNvPr id="5" name="Rectangle 4">
            <a:extLst>
              <a:ext uri="{FF2B5EF4-FFF2-40B4-BE49-F238E27FC236}">
                <a16:creationId xmlns:a16="http://schemas.microsoft.com/office/drawing/2014/main" id="{59BC752E-C722-504C-9C05-A7AD0C6E5CA5}"/>
              </a:ext>
            </a:extLst>
          </p:cNvPr>
          <p:cNvSpPr/>
          <p:nvPr/>
        </p:nvSpPr>
        <p:spPr>
          <a:xfrm>
            <a:off x="563879" y="1679334"/>
            <a:ext cx="7911047" cy="2308324"/>
          </a:xfrm>
          <a:prstGeom prst="rect">
            <a:avLst/>
          </a:prstGeom>
        </p:spPr>
        <p:txBody>
          <a:bodyPr wrap="square">
            <a:spAutoFit/>
          </a:bodyPr>
          <a:lstStyle/>
          <a:p>
            <a:pPr marL="342900" indent="-342900">
              <a:buFont typeface="Arial" panose="020B0604020202020204" pitchFamily="34" charset="0"/>
              <a:buChar char="•"/>
            </a:pPr>
            <a:r>
              <a:rPr lang="en-US" sz="2400" dirty="0">
                <a:latin typeface="Segoe UI Light" panose="020B0502040204020203" pitchFamily="34" charset="0"/>
              </a:rPr>
              <a:t>Could we create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tools for workers </a:t>
            </a:r>
            <a:r>
              <a:rPr lang="en-US" sz="2400" dirty="0">
                <a:latin typeface="Segoe UI Light" panose="020B0502040204020203" pitchFamily="34" charset="0"/>
              </a:rPr>
              <a:t>to make it easier to search for tasks that give them good wage, avoid tasks that are not completable, and find requesters fair wage?</a:t>
            </a:r>
          </a:p>
          <a:p>
            <a:pPr marL="342900" indent="-342900">
              <a:buFont typeface="Arial" panose="020B0604020202020204" pitchFamily="34" charset="0"/>
              <a:buChar char="•"/>
            </a:pPr>
            <a:r>
              <a:rPr lang="en-US" sz="2400" dirty="0">
                <a:latin typeface="Segoe UI Light" panose="020B0502040204020203" pitchFamily="34" charset="0"/>
              </a:rPr>
              <a:t>Could we create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technologies for requesters </a:t>
            </a:r>
            <a:r>
              <a:rPr lang="en-US" sz="2400" dirty="0">
                <a:latin typeface="Segoe UI Light" panose="020B0502040204020203" pitchFamily="34" charset="0"/>
              </a:rPr>
              <a:t>to help them pay fairly?</a:t>
            </a:r>
          </a:p>
          <a:p>
            <a:pPr marL="342900" indent="-342900">
              <a:buFont typeface="Arial" panose="020B0604020202020204" pitchFamily="34" charset="0"/>
              <a:buChar char="•"/>
            </a:pPr>
            <a:endParaRPr lang="en-US" sz="2400" dirty="0">
              <a:latin typeface="Segoe UI Light" panose="020B0502040204020203" pitchFamily="34" charset="0"/>
            </a:endParaRPr>
          </a:p>
        </p:txBody>
      </p:sp>
    </p:spTree>
    <p:extLst>
      <p:ext uri="{BB962C8B-B14F-4D97-AF65-F5344CB8AC3E}">
        <p14:creationId xmlns:p14="http://schemas.microsoft.com/office/powerpoint/2010/main" val="162686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DFD07-4106-EF49-9D59-AF4CA3ABEC24}"/>
              </a:ext>
            </a:extLst>
          </p:cNvPr>
          <p:cNvPicPr>
            <a:picLocks noChangeAspect="1"/>
          </p:cNvPicPr>
          <p:nvPr/>
        </p:nvPicPr>
        <p:blipFill>
          <a:blip r:embed="rId2"/>
          <a:stretch>
            <a:fillRect/>
          </a:stretch>
        </p:blipFill>
        <p:spPr>
          <a:xfrm>
            <a:off x="471656" y="1448507"/>
            <a:ext cx="3485179" cy="3108846"/>
          </a:xfrm>
          <a:prstGeom prst="rect">
            <a:avLst/>
          </a:prstGeom>
        </p:spPr>
      </p:pic>
      <p:sp>
        <p:nvSpPr>
          <p:cNvPr id="2" name="TextBox 1">
            <a:extLst>
              <a:ext uri="{FF2B5EF4-FFF2-40B4-BE49-F238E27FC236}">
                <a16:creationId xmlns:a16="http://schemas.microsoft.com/office/drawing/2014/main" id="{BB435C3B-A2FF-D149-8CCF-4B65DB513297}"/>
              </a:ext>
            </a:extLst>
          </p:cNvPr>
          <p:cNvSpPr txBox="1"/>
          <p:nvPr/>
        </p:nvSpPr>
        <p:spPr>
          <a:xfrm>
            <a:off x="4247048" y="2402766"/>
            <a:ext cx="4443531" cy="1200329"/>
          </a:xfrm>
          <a:prstGeom prst="rect">
            <a:avLst/>
          </a:prstGeom>
          <a:noFill/>
        </p:spPr>
        <p:txBody>
          <a:bodyPr wrap="square" rtlCol="0">
            <a:spAutoFit/>
          </a:bodyPr>
          <a:lstStyle/>
          <a:p>
            <a:r>
              <a:rPr lang="en-US" sz="2400" dirty="0">
                <a:latin typeface="Segoe UI Light"/>
                <a:cs typeface="Segoe UI Light"/>
              </a:rPr>
              <a:t>How can we nudge more people to pledge and help them keep committing to their promises?</a:t>
            </a:r>
          </a:p>
        </p:txBody>
      </p:sp>
      <p:sp>
        <p:nvSpPr>
          <p:cNvPr id="4" name="TextBox 3">
            <a:extLst>
              <a:ext uri="{FF2B5EF4-FFF2-40B4-BE49-F238E27FC236}">
                <a16:creationId xmlns:a16="http://schemas.microsoft.com/office/drawing/2014/main" id="{11DA056C-37D9-B041-9F81-1EFF2BD31BC9}"/>
              </a:ext>
            </a:extLst>
          </p:cNvPr>
          <p:cNvSpPr txBox="1"/>
          <p:nvPr/>
        </p:nvSpPr>
        <p:spPr>
          <a:xfrm>
            <a:off x="563880" y="472440"/>
            <a:ext cx="6710876" cy="769441"/>
          </a:xfrm>
          <a:prstGeom prst="rect">
            <a:avLst/>
          </a:prstGeom>
          <a:solidFill>
            <a:schemeClr val="bg1"/>
          </a:solidFill>
        </p:spPr>
        <p:txBody>
          <a:bodyPr wrap="none" rtlCol="0">
            <a:spAutoFit/>
          </a:bodyPr>
          <a:lstStyle/>
          <a:p>
            <a:r>
              <a:rPr lang="en-US" sz="4400" dirty="0">
                <a:latin typeface="Segoe UI Light"/>
                <a:cs typeface="Segoe UI Light"/>
              </a:rPr>
              <a:t>Discussion and Future Work</a:t>
            </a:r>
          </a:p>
        </p:txBody>
      </p:sp>
    </p:spTree>
    <p:extLst>
      <p:ext uri="{BB962C8B-B14F-4D97-AF65-F5344CB8AC3E}">
        <p14:creationId xmlns:p14="http://schemas.microsoft.com/office/powerpoint/2010/main" val="305155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ea typeface="Segoe UI Semibold" charset="0"/>
                <a:cs typeface="Segoe UI Semibold" charset="0"/>
              </a:rPr>
              <a:t>Limitations</a:t>
            </a:r>
          </a:p>
        </p:txBody>
      </p:sp>
      <p:sp>
        <p:nvSpPr>
          <p:cNvPr id="3" name="Content Placeholder 2"/>
          <p:cNvSpPr>
            <a:spLocks noGrp="1"/>
          </p:cNvSpPr>
          <p:nvPr>
            <p:ph idx="1"/>
          </p:nvPr>
        </p:nvSpPr>
        <p:spPr/>
        <p:txBody>
          <a:bodyPr>
            <a:normAutofit/>
          </a:bodyPr>
          <a:lstStyle/>
          <a:p>
            <a:r>
              <a:rPr lang="en-US" dirty="0"/>
              <a:t>Sampling bias</a:t>
            </a:r>
          </a:p>
          <a:p>
            <a:r>
              <a:rPr lang="en-US" dirty="0"/>
              <a:t>Our analyses did not take bonus payment into account</a:t>
            </a:r>
          </a:p>
          <a:p>
            <a:r>
              <a:rPr lang="en-US" dirty="0"/>
              <a:t>No information about demographics</a:t>
            </a:r>
          </a:p>
        </p:txBody>
      </p:sp>
    </p:spTree>
    <p:extLst>
      <p:ext uri="{BB962C8B-B14F-4D97-AF65-F5344CB8AC3E}">
        <p14:creationId xmlns:p14="http://schemas.microsoft.com/office/powerpoint/2010/main" val="23655636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134" y="4307958"/>
            <a:ext cx="552077" cy="690096"/>
          </a:xfrm>
          <a:prstGeom prst="rect">
            <a:avLst/>
          </a:prstGeom>
        </p:spPr>
      </p:pic>
      <p:pic>
        <p:nvPicPr>
          <p:cNvPr id="5" name="Picture 4"/>
          <p:cNvPicPr>
            <a:picLocks noChangeAspect="1"/>
          </p:cNvPicPr>
          <p:nvPr/>
        </p:nvPicPr>
        <p:blipFill rotWithShape="1">
          <a:blip r:embed="rId3"/>
          <a:srcRect r="59609"/>
          <a:stretch/>
        </p:blipFill>
        <p:spPr>
          <a:xfrm>
            <a:off x="1914507" y="4352260"/>
            <a:ext cx="904235" cy="5489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779" y="4324658"/>
            <a:ext cx="580692" cy="58069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b="17790"/>
          <a:stretch/>
        </p:blipFill>
        <p:spPr>
          <a:xfrm>
            <a:off x="4295551" y="4395009"/>
            <a:ext cx="910289" cy="53160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2166" y="4270824"/>
            <a:ext cx="1841912" cy="71179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9798" y="4448051"/>
            <a:ext cx="1276517" cy="409909"/>
          </a:xfrm>
          <a:prstGeom prst="rect">
            <a:avLst/>
          </a:prstGeom>
        </p:spPr>
      </p:pic>
      <p:sp>
        <p:nvSpPr>
          <p:cNvPr id="10" name="TextBox 9"/>
          <p:cNvSpPr txBox="1"/>
          <p:nvPr/>
        </p:nvSpPr>
        <p:spPr>
          <a:xfrm>
            <a:off x="292756" y="319267"/>
            <a:ext cx="8005589" cy="954107"/>
          </a:xfrm>
          <a:prstGeom prst="rect">
            <a:avLst/>
          </a:prstGeom>
          <a:noFill/>
        </p:spPr>
        <p:txBody>
          <a:bodyPr wrap="none" rtlCol="0">
            <a:spAutoFit/>
          </a:bodyPr>
          <a:lstStyle/>
          <a:p>
            <a:r>
              <a:rPr lang="en-US" sz="2000" b="1" dirty="0">
                <a:latin typeface="Segoe UI Light"/>
                <a:cs typeface="Segoe UI Light"/>
              </a:rPr>
              <a:t>A Data-Driven Analysis of Workers’ Earnings on Amazon Mechanical Turk</a:t>
            </a:r>
          </a:p>
          <a:p>
            <a:r>
              <a:rPr lang="en-SG" b="1" dirty="0">
                <a:latin typeface="Segoe UI Light"/>
                <a:cs typeface="Segoe UI Light"/>
              </a:rPr>
              <a:t>Kotaro Hara, </a:t>
            </a:r>
            <a:r>
              <a:rPr lang="en-SG" dirty="0">
                <a:latin typeface="Segoe UI Light"/>
                <a:cs typeface="Segoe UI Light"/>
              </a:rPr>
              <a:t>Abigail Adams, Kristy Milland, Saiph Savage </a:t>
            </a:r>
            <a:br>
              <a:rPr lang="en-SG" dirty="0">
                <a:latin typeface="Segoe UI Light"/>
                <a:cs typeface="Segoe UI Light"/>
              </a:rPr>
            </a:br>
            <a:r>
              <a:rPr lang="en-SG" dirty="0">
                <a:latin typeface="Segoe UI Light"/>
                <a:cs typeface="Segoe UI Light"/>
              </a:rPr>
              <a:t>Chris Callison-Burch, Jeffrey P. Bigham</a:t>
            </a:r>
          </a:p>
        </p:txBody>
      </p:sp>
      <p:sp>
        <p:nvSpPr>
          <p:cNvPr id="2" name="TextBox 1">
            <a:extLst>
              <a:ext uri="{FF2B5EF4-FFF2-40B4-BE49-F238E27FC236}">
                <a16:creationId xmlns:a16="http://schemas.microsoft.com/office/drawing/2014/main" id="{E06501C7-A30D-C74F-A675-475B260FD05F}"/>
              </a:ext>
            </a:extLst>
          </p:cNvPr>
          <p:cNvSpPr txBox="1"/>
          <p:nvPr/>
        </p:nvSpPr>
        <p:spPr>
          <a:xfrm>
            <a:off x="270890" y="1440872"/>
            <a:ext cx="8526746" cy="1877437"/>
          </a:xfrm>
          <a:prstGeom prst="rect">
            <a:avLst/>
          </a:prstGeom>
          <a:noFill/>
        </p:spPr>
        <p:txBody>
          <a:bodyPr wrap="square" rtlCol="0">
            <a:spAutoFit/>
          </a:bodyPr>
          <a:lstStyle/>
          <a:p>
            <a:pPr>
              <a:spcBef>
                <a:spcPts val="600"/>
              </a:spcBef>
              <a:spcAft>
                <a:spcPts val="600"/>
              </a:spcAft>
            </a:pPr>
            <a:r>
              <a:rPr lang="en-US" sz="2400" dirty="0">
                <a:latin typeface="Segoe UI Light" panose="020B0502040204020203" pitchFamily="34" charset="0"/>
                <a:ea typeface="Segoe UI Mono" panose="020B0502040204020203" pitchFamily="34" charset="0"/>
                <a:cs typeface="Segoe UI Mono" panose="020B0502040204020203" pitchFamily="34" charset="0"/>
              </a:rPr>
              <a:t>The Economic and Social Research Council, Grant ES/N017099/1</a:t>
            </a:r>
          </a:p>
          <a:p>
            <a:pPr>
              <a:spcBef>
                <a:spcPts val="600"/>
              </a:spcBef>
              <a:spcAft>
                <a:spcPts val="600"/>
              </a:spcAft>
            </a:pPr>
            <a:r>
              <a:rPr lang="en-US" sz="2400" dirty="0">
                <a:latin typeface="Segoe UI Light" panose="020B0502040204020203" pitchFamily="34" charset="0"/>
                <a:ea typeface="Segoe UI Mono" panose="020B0502040204020203" pitchFamily="34" charset="0"/>
                <a:cs typeface="Segoe UI Mono" panose="020B0502040204020203" pitchFamily="34" charset="0"/>
              </a:rPr>
              <a:t>We thank the workers who provided the work log data that enabled this research</a:t>
            </a:r>
          </a:p>
          <a:p>
            <a:pPr>
              <a:spcBef>
                <a:spcPts val="600"/>
              </a:spcBef>
              <a:spcAft>
                <a:spcPts val="600"/>
              </a:spcAft>
            </a:pPr>
            <a:r>
              <a:rPr lang="en-US" sz="2400" dirty="0">
                <a:latin typeface="Segoe UI Light" panose="020B0502040204020203" pitchFamily="34" charset="0"/>
                <a:ea typeface="Segoe UI Mono" panose="020B0502040204020203" pitchFamily="34" charset="0"/>
                <a:cs typeface="Segoe UI Mono" panose="020B0502040204020203" pitchFamily="34" charset="0"/>
              </a:rPr>
              <a:t>Image credits to </a:t>
            </a:r>
            <a:r>
              <a:rPr lang="en-US" sz="2400" dirty="0" err="1">
                <a:latin typeface="Segoe UI Light" panose="020B0502040204020203" pitchFamily="34" charset="0"/>
                <a:ea typeface="Segoe UI Mono" panose="020B0502040204020203" pitchFamily="34" charset="0"/>
                <a:cs typeface="Segoe UI Mono" panose="020B0502040204020203" pitchFamily="34" charset="0"/>
              </a:rPr>
              <a:t>Saeful</a:t>
            </a:r>
            <a:r>
              <a:rPr lang="en-US" sz="2400" dirty="0">
                <a:latin typeface="Segoe UI Light" panose="020B0502040204020203" pitchFamily="34" charset="0"/>
                <a:ea typeface="Segoe UI Mono" panose="020B0502040204020203" pitchFamily="34" charset="0"/>
                <a:cs typeface="Segoe UI Mono" panose="020B0502040204020203" pitchFamily="34" charset="0"/>
              </a:rPr>
              <a:t> Muslim, Kirby Wu from the Noun Project</a:t>
            </a:r>
            <a:endParaRPr lang="en-SG" sz="2400" dirty="0">
              <a:latin typeface="Segoe UI Light" panose="020B0502040204020203" pitchFamily="34" charset="0"/>
              <a:ea typeface="Segoe UI Mono" panose="020B0502040204020203" pitchFamily="34" charset="0"/>
              <a:cs typeface="Segoe UI Mono" panose="020B0502040204020203" pitchFamily="34" charset="0"/>
            </a:endParaRPr>
          </a:p>
        </p:txBody>
      </p:sp>
    </p:spTree>
    <p:extLst>
      <p:ext uri="{BB962C8B-B14F-4D97-AF65-F5344CB8AC3E}">
        <p14:creationId xmlns:p14="http://schemas.microsoft.com/office/powerpoint/2010/main" val="5263920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134" y="4307958"/>
            <a:ext cx="552077" cy="690096"/>
          </a:xfrm>
          <a:prstGeom prst="rect">
            <a:avLst/>
          </a:prstGeom>
        </p:spPr>
      </p:pic>
      <p:pic>
        <p:nvPicPr>
          <p:cNvPr id="5" name="Picture 4"/>
          <p:cNvPicPr>
            <a:picLocks noChangeAspect="1"/>
          </p:cNvPicPr>
          <p:nvPr/>
        </p:nvPicPr>
        <p:blipFill rotWithShape="1">
          <a:blip r:embed="rId3"/>
          <a:srcRect r="59609"/>
          <a:stretch/>
        </p:blipFill>
        <p:spPr>
          <a:xfrm>
            <a:off x="1914507" y="4352260"/>
            <a:ext cx="904235" cy="5489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779" y="4324658"/>
            <a:ext cx="580692" cy="58069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b="17790"/>
          <a:stretch/>
        </p:blipFill>
        <p:spPr>
          <a:xfrm>
            <a:off x="4295551" y="4395009"/>
            <a:ext cx="910289" cy="53160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2166" y="4270824"/>
            <a:ext cx="1841912" cy="71179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9798" y="4448051"/>
            <a:ext cx="1276517" cy="409909"/>
          </a:xfrm>
          <a:prstGeom prst="rect">
            <a:avLst/>
          </a:prstGeom>
        </p:spPr>
      </p:pic>
      <p:sp>
        <p:nvSpPr>
          <p:cNvPr id="10" name="TextBox 9"/>
          <p:cNvSpPr txBox="1"/>
          <p:nvPr/>
        </p:nvSpPr>
        <p:spPr>
          <a:xfrm>
            <a:off x="292756" y="319267"/>
            <a:ext cx="8005589" cy="954107"/>
          </a:xfrm>
          <a:prstGeom prst="rect">
            <a:avLst/>
          </a:prstGeom>
          <a:noFill/>
        </p:spPr>
        <p:txBody>
          <a:bodyPr wrap="none" rtlCol="0">
            <a:spAutoFit/>
          </a:bodyPr>
          <a:lstStyle/>
          <a:p>
            <a:r>
              <a:rPr lang="en-US" sz="2000" b="1" dirty="0">
                <a:latin typeface="Segoe UI Light"/>
                <a:cs typeface="Segoe UI Light"/>
              </a:rPr>
              <a:t>A Data-Driven Analysis of Workers’ Earnings on Amazon Mechanical Turk</a:t>
            </a:r>
          </a:p>
          <a:p>
            <a:r>
              <a:rPr lang="en-SG" b="1" dirty="0">
                <a:latin typeface="Segoe UI Light"/>
                <a:cs typeface="Segoe UI Light"/>
              </a:rPr>
              <a:t>Kotaro Hara, </a:t>
            </a:r>
            <a:r>
              <a:rPr lang="en-SG" dirty="0">
                <a:latin typeface="Segoe UI Light"/>
                <a:cs typeface="Segoe UI Light"/>
              </a:rPr>
              <a:t>Abigail Adams, Kristy Milland, Saiph Savage </a:t>
            </a:r>
            <a:br>
              <a:rPr lang="en-SG" dirty="0">
                <a:latin typeface="Segoe UI Light"/>
                <a:cs typeface="Segoe UI Light"/>
              </a:rPr>
            </a:br>
            <a:r>
              <a:rPr lang="en-SG" dirty="0">
                <a:latin typeface="Segoe UI Light"/>
                <a:cs typeface="Segoe UI Light"/>
              </a:rPr>
              <a:t>Chris Callison-Burch, Jeffrey P. Bigham</a:t>
            </a:r>
          </a:p>
        </p:txBody>
      </p:sp>
      <p:grpSp>
        <p:nvGrpSpPr>
          <p:cNvPr id="22" name="Group 21">
            <a:extLst>
              <a:ext uri="{FF2B5EF4-FFF2-40B4-BE49-F238E27FC236}">
                <a16:creationId xmlns:a16="http://schemas.microsoft.com/office/drawing/2014/main" id="{A76B48AD-4101-734E-835D-0AE8720153AD}"/>
              </a:ext>
            </a:extLst>
          </p:cNvPr>
          <p:cNvGrpSpPr/>
          <p:nvPr/>
        </p:nvGrpSpPr>
        <p:grpSpPr>
          <a:xfrm>
            <a:off x="399082" y="1774944"/>
            <a:ext cx="8346228" cy="1673124"/>
            <a:chOff x="399082" y="1513340"/>
            <a:chExt cx="8346228" cy="1673124"/>
          </a:xfrm>
        </p:grpSpPr>
        <p:pic>
          <p:nvPicPr>
            <p:cNvPr id="3" name="Picture 2">
              <a:extLst>
                <a:ext uri="{FF2B5EF4-FFF2-40B4-BE49-F238E27FC236}">
                  <a16:creationId xmlns:a16="http://schemas.microsoft.com/office/drawing/2014/main" id="{FDC54ADE-5EE6-BA4F-ACE1-9B688FA80B4A}"/>
                </a:ext>
              </a:extLst>
            </p:cNvPr>
            <p:cNvPicPr>
              <a:picLocks noChangeAspect="1"/>
            </p:cNvPicPr>
            <p:nvPr/>
          </p:nvPicPr>
          <p:blipFill rotWithShape="1">
            <a:blip r:embed="rId8"/>
            <a:srcRect l="25571" t="5619" r="30620" b="21367"/>
            <a:stretch/>
          </p:blipFill>
          <p:spPr>
            <a:xfrm>
              <a:off x="399082" y="1513340"/>
              <a:ext cx="1280160" cy="1422400"/>
            </a:xfrm>
            <a:prstGeom prst="rect">
              <a:avLst/>
            </a:prstGeom>
          </p:spPr>
        </p:pic>
        <p:pic>
          <p:nvPicPr>
            <p:cNvPr id="11" name="Picture 10">
              <a:extLst>
                <a:ext uri="{FF2B5EF4-FFF2-40B4-BE49-F238E27FC236}">
                  <a16:creationId xmlns:a16="http://schemas.microsoft.com/office/drawing/2014/main" id="{CAF4440C-FE50-1C40-91FB-F28B31975B9F}"/>
                </a:ext>
              </a:extLst>
            </p:cNvPr>
            <p:cNvPicPr>
              <a:picLocks noChangeAspect="1"/>
            </p:cNvPicPr>
            <p:nvPr/>
          </p:nvPicPr>
          <p:blipFill rotWithShape="1">
            <a:blip r:embed="rId9"/>
            <a:srcRect l="4333" r="4333"/>
            <a:stretch/>
          </p:blipFill>
          <p:spPr>
            <a:xfrm>
              <a:off x="7465150" y="1513340"/>
              <a:ext cx="1280160" cy="1422400"/>
            </a:xfrm>
            <a:prstGeom prst="rect">
              <a:avLst/>
            </a:prstGeom>
          </p:spPr>
        </p:pic>
        <p:pic>
          <p:nvPicPr>
            <p:cNvPr id="12" name="Picture 11">
              <a:extLst>
                <a:ext uri="{FF2B5EF4-FFF2-40B4-BE49-F238E27FC236}">
                  <a16:creationId xmlns:a16="http://schemas.microsoft.com/office/drawing/2014/main" id="{3CE40F02-435D-B649-BC93-10334BE176B7}"/>
                </a:ext>
              </a:extLst>
            </p:cNvPr>
            <p:cNvPicPr>
              <a:picLocks noChangeAspect="1"/>
            </p:cNvPicPr>
            <p:nvPr/>
          </p:nvPicPr>
          <p:blipFill rotWithShape="1">
            <a:blip r:embed="rId10"/>
            <a:srcRect l="15736" r="19464" b="4000"/>
            <a:stretch/>
          </p:blipFill>
          <p:spPr>
            <a:xfrm>
              <a:off x="1812296" y="1513340"/>
              <a:ext cx="1280160" cy="1422400"/>
            </a:xfrm>
            <a:prstGeom prst="rect">
              <a:avLst/>
            </a:prstGeom>
          </p:spPr>
        </p:pic>
        <p:pic>
          <p:nvPicPr>
            <p:cNvPr id="13" name="Picture 12">
              <a:extLst>
                <a:ext uri="{FF2B5EF4-FFF2-40B4-BE49-F238E27FC236}">
                  <a16:creationId xmlns:a16="http://schemas.microsoft.com/office/drawing/2014/main" id="{F0ACA4DF-F896-4F48-8A4C-3E1D57AC292E}"/>
                </a:ext>
              </a:extLst>
            </p:cNvPr>
            <p:cNvPicPr>
              <a:picLocks noChangeAspect="1"/>
            </p:cNvPicPr>
            <p:nvPr/>
          </p:nvPicPr>
          <p:blipFill rotWithShape="1">
            <a:blip r:embed="rId11"/>
            <a:srcRect l="5000" r="5000"/>
            <a:stretch/>
          </p:blipFill>
          <p:spPr>
            <a:xfrm>
              <a:off x="3225510" y="1513340"/>
              <a:ext cx="1280160" cy="1422400"/>
            </a:xfrm>
            <a:prstGeom prst="rect">
              <a:avLst/>
            </a:prstGeom>
          </p:spPr>
        </p:pic>
        <p:pic>
          <p:nvPicPr>
            <p:cNvPr id="14" name="Picture 13">
              <a:extLst>
                <a:ext uri="{FF2B5EF4-FFF2-40B4-BE49-F238E27FC236}">
                  <a16:creationId xmlns:a16="http://schemas.microsoft.com/office/drawing/2014/main" id="{A24C78F4-174B-9F46-876F-1576FA6E42AD}"/>
                </a:ext>
              </a:extLst>
            </p:cNvPr>
            <p:cNvPicPr>
              <a:picLocks noChangeAspect="1"/>
            </p:cNvPicPr>
            <p:nvPr/>
          </p:nvPicPr>
          <p:blipFill rotWithShape="1">
            <a:blip r:embed="rId12"/>
            <a:srcRect l="8812" t="142" r="1061" b="-142"/>
            <a:stretch/>
          </p:blipFill>
          <p:spPr>
            <a:xfrm>
              <a:off x="4638724" y="1513340"/>
              <a:ext cx="1280160" cy="1420383"/>
            </a:xfrm>
            <a:prstGeom prst="rect">
              <a:avLst/>
            </a:prstGeom>
          </p:spPr>
        </p:pic>
        <p:pic>
          <p:nvPicPr>
            <p:cNvPr id="15" name="Picture 14">
              <a:extLst>
                <a:ext uri="{FF2B5EF4-FFF2-40B4-BE49-F238E27FC236}">
                  <a16:creationId xmlns:a16="http://schemas.microsoft.com/office/drawing/2014/main" id="{B374AF90-960D-914D-A21B-4F919DE72A53}"/>
                </a:ext>
              </a:extLst>
            </p:cNvPr>
            <p:cNvPicPr>
              <a:picLocks noChangeAspect="1"/>
            </p:cNvPicPr>
            <p:nvPr/>
          </p:nvPicPr>
          <p:blipFill rotWithShape="1">
            <a:blip r:embed="rId13"/>
            <a:srcRect t="6030" b="20035"/>
            <a:stretch/>
          </p:blipFill>
          <p:spPr>
            <a:xfrm>
              <a:off x="6051938" y="1513340"/>
              <a:ext cx="1280160" cy="1422400"/>
            </a:xfrm>
            <a:prstGeom prst="rect">
              <a:avLst/>
            </a:prstGeom>
          </p:spPr>
        </p:pic>
        <p:sp>
          <p:nvSpPr>
            <p:cNvPr id="16" name="TextBox 15">
              <a:extLst>
                <a:ext uri="{FF2B5EF4-FFF2-40B4-BE49-F238E27FC236}">
                  <a16:creationId xmlns:a16="http://schemas.microsoft.com/office/drawing/2014/main" id="{68C0D512-9CDE-EF46-8E6D-0308A99734E4}"/>
                </a:ext>
              </a:extLst>
            </p:cNvPr>
            <p:cNvSpPr txBox="1"/>
            <p:nvPr/>
          </p:nvSpPr>
          <p:spPr>
            <a:xfrm>
              <a:off x="399082"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Kotaro Hara</a:t>
              </a:r>
            </a:p>
          </p:txBody>
        </p:sp>
        <p:sp>
          <p:nvSpPr>
            <p:cNvPr id="17" name="TextBox 16">
              <a:extLst>
                <a:ext uri="{FF2B5EF4-FFF2-40B4-BE49-F238E27FC236}">
                  <a16:creationId xmlns:a16="http://schemas.microsoft.com/office/drawing/2014/main" id="{009E8B82-6271-CF48-B4B2-F78B070C126E}"/>
                </a:ext>
              </a:extLst>
            </p:cNvPr>
            <p:cNvSpPr txBox="1"/>
            <p:nvPr/>
          </p:nvSpPr>
          <p:spPr>
            <a:xfrm>
              <a:off x="1812296"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Abigail Adams</a:t>
              </a:r>
            </a:p>
          </p:txBody>
        </p:sp>
        <p:sp>
          <p:nvSpPr>
            <p:cNvPr id="18" name="TextBox 17">
              <a:extLst>
                <a:ext uri="{FF2B5EF4-FFF2-40B4-BE49-F238E27FC236}">
                  <a16:creationId xmlns:a16="http://schemas.microsoft.com/office/drawing/2014/main" id="{773084F4-A9B0-5F4D-9B34-B0E927204F41}"/>
                </a:ext>
              </a:extLst>
            </p:cNvPr>
            <p:cNvSpPr txBox="1"/>
            <p:nvPr/>
          </p:nvSpPr>
          <p:spPr>
            <a:xfrm>
              <a:off x="3225510"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Kristy </a:t>
              </a:r>
              <a:r>
                <a:rPr lang="en-US" sz="1100" dirty="0" err="1">
                  <a:solidFill>
                    <a:schemeClr val="bg1"/>
                  </a:solidFill>
                  <a:latin typeface="Segoe UI Light"/>
                  <a:cs typeface="Segoe UI Light"/>
                </a:rPr>
                <a:t>Milland</a:t>
              </a:r>
              <a:endParaRPr lang="en-US" sz="1100" dirty="0">
                <a:solidFill>
                  <a:schemeClr val="bg1"/>
                </a:solidFill>
                <a:latin typeface="Segoe UI Light"/>
                <a:cs typeface="Segoe UI Light"/>
              </a:endParaRPr>
            </a:p>
          </p:txBody>
        </p:sp>
        <p:sp>
          <p:nvSpPr>
            <p:cNvPr id="19" name="TextBox 18">
              <a:extLst>
                <a:ext uri="{FF2B5EF4-FFF2-40B4-BE49-F238E27FC236}">
                  <a16:creationId xmlns:a16="http://schemas.microsoft.com/office/drawing/2014/main" id="{4A688513-C322-9949-BA32-7F79AA25D051}"/>
                </a:ext>
              </a:extLst>
            </p:cNvPr>
            <p:cNvSpPr txBox="1"/>
            <p:nvPr/>
          </p:nvSpPr>
          <p:spPr>
            <a:xfrm>
              <a:off x="4638724"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Saiph Savage</a:t>
              </a:r>
            </a:p>
          </p:txBody>
        </p:sp>
        <p:sp>
          <p:nvSpPr>
            <p:cNvPr id="20" name="TextBox 19">
              <a:extLst>
                <a:ext uri="{FF2B5EF4-FFF2-40B4-BE49-F238E27FC236}">
                  <a16:creationId xmlns:a16="http://schemas.microsoft.com/office/drawing/2014/main" id="{4E051C37-49F0-3442-9A14-EADEA487CF5E}"/>
                </a:ext>
              </a:extLst>
            </p:cNvPr>
            <p:cNvSpPr txBox="1"/>
            <p:nvPr/>
          </p:nvSpPr>
          <p:spPr>
            <a:xfrm>
              <a:off x="6051936"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Chris </a:t>
              </a:r>
              <a:r>
                <a:rPr lang="en-US" sz="1100" dirty="0" err="1">
                  <a:solidFill>
                    <a:schemeClr val="bg1"/>
                  </a:solidFill>
                  <a:latin typeface="Segoe UI Light"/>
                  <a:cs typeface="Segoe UI Light"/>
                </a:rPr>
                <a:t>Callison</a:t>
              </a:r>
              <a:r>
                <a:rPr lang="en-US" sz="1100" dirty="0">
                  <a:solidFill>
                    <a:schemeClr val="bg1"/>
                  </a:solidFill>
                  <a:latin typeface="Segoe UI Light"/>
                  <a:cs typeface="Segoe UI Light"/>
                </a:rPr>
                <a:t>-Burch</a:t>
              </a:r>
            </a:p>
          </p:txBody>
        </p:sp>
        <p:sp>
          <p:nvSpPr>
            <p:cNvPr id="21" name="TextBox 20">
              <a:extLst>
                <a:ext uri="{FF2B5EF4-FFF2-40B4-BE49-F238E27FC236}">
                  <a16:creationId xmlns:a16="http://schemas.microsoft.com/office/drawing/2014/main" id="{52F93B29-C2A0-7C46-88FD-D92670617E54}"/>
                </a:ext>
              </a:extLst>
            </p:cNvPr>
            <p:cNvSpPr txBox="1"/>
            <p:nvPr/>
          </p:nvSpPr>
          <p:spPr>
            <a:xfrm>
              <a:off x="7465150"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Jeffrey P. </a:t>
              </a:r>
              <a:r>
                <a:rPr lang="en-US" sz="1100" dirty="0" err="1">
                  <a:solidFill>
                    <a:schemeClr val="bg1"/>
                  </a:solidFill>
                  <a:latin typeface="Segoe UI Light"/>
                  <a:cs typeface="Segoe UI Light"/>
                </a:rPr>
                <a:t>Bigham</a:t>
              </a:r>
              <a:endParaRPr lang="en-US" sz="1100" dirty="0">
                <a:solidFill>
                  <a:schemeClr val="bg1"/>
                </a:solidFill>
                <a:latin typeface="Segoe UI Light"/>
                <a:cs typeface="Segoe UI Light"/>
              </a:endParaRPr>
            </a:p>
          </p:txBody>
        </p:sp>
      </p:grpSp>
    </p:spTree>
    <p:extLst>
      <p:ext uri="{BB962C8B-B14F-4D97-AF65-F5344CB8AC3E}">
        <p14:creationId xmlns:p14="http://schemas.microsoft.com/office/powerpoint/2010/main" val="3202035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87B8E6-1F19-7F46-A54F-2370E7EF88DE}"/>
              </a:ext>
            </a:extLst>
          </p:cNvPr>
          <p:cNvSpPr txBox="1"/>
          <p:nvPr/>
        </p:nvSpPr>
        <p:spPr>
          <a:xfrm>
            <a:off x="913303" y="1617643"/>
            <a:ext cx="7317395"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Segoe UI Light"/>
                <a:cs typeface="Segoe UI Light"/>
              </a:rPr>
              <a:t>N=2,676 workers</a:t>
            </a:r>
          </a:p>
          <a:p>
            <a:pPr marL="342900" indent="-342900">
              <a:buFont typeface="Arial" panose="020B0604020202020204" pitchFamily="34" charset="0"/>
              <a:buChar char="•"/>
            </a:pPr>
            <a:r>
              <a:rPr lang="en-US" sz="2400" dirty="0">
                <a:latin typeface="Segoe UI Light"/>
                <a:cs typeface="Segoe UI Light"/>
              </a:rPr>
              <a:t>Task description </a:t>
            </a:r>
          </a:p>
          <a:p>
            <a:pPr marL="800100" lvl="1" indent="-342900">
              <a:buFont typeface="Arial" panose="020B0604020202020204" pitchFamily="34" charset="0"/>
              <a:buChar char="•"/>
            </a:pPr>
            <a:r>
              <a:rPr lang="en-US" sz="2400" dirty="0">
                <a:latin typeface="Segoe UI Light"/>
                <a:cs typeface="Segoe UI Light"/>
              </a:rPr>
              <a:t>title, keywords, description, task IDs, </a:t>
            </a:r>
            <a:br>
              <a:rPr lang="en-US" sz="2400" dirty="0">
                <a:latin typeface="Segoe UI Light"/>
                <a:cs typeface="Segoe UI Light"/>
              </a:rPr>
            </a:br>
            <a:r>
              <a:rPr lang="en-US" sz="2400" dirty="0">
                <a:latin typeface="Segoe UI Light"/>
                <a:cs typeface="Segoe UI Light"/>
              </a:rPr>
              <a:t>requester IDs,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reward ($)</a:t>
            </a:r>
            <a:endParaRPr lang="en-US" sz="2400" dirty="0">
              <a:latin typeface="Segoe UI Light"/>
              <a:cs typeface="Segoe UI Light"/>
            </a:endParaRPr>
          </a:p>
          <a:p>
            <a:pPr marL="342900" indent="-342900">
              <a:buFont typeface="Arial" panose="020B0604020202020204" pitchFamily="34" charset="0"/>
              <a:buChar char="•"/>
            </a:pPr>
            <a:r>
              <a:rPr lang="en-US" sz="2400" dirty="0">
                <a:latin typeface="Segoe UI Light"/>
                <a:cs typeface="Segoe UI Light"/>
              </a:rPr>
              <a:t>Task status </a:t>
            </a:r>
          </a:p>
          <a:p>
            <a:pPr marL="800100" lvl="1" indent="-342900">
              <a:buFont typeface="Arial" panose="020B0604020202020204" pitchFamily="34" charset="0"/>
              <a:buChar char="•"/>
            </a:pPr>
            <a:r>
              <a:rPr lang="en-US" sz="2400" dirty="0">
                <a:latin typeface="Segoe UI Light" panose="020B0502040204020203" pitchFamily="34" charset="0"/>
                <a:ea typeface="Segoe UI Semibold" panose="020B0502040204020203" pitchFamily="34" charset="0"/>
                <a:cs typeface="Segoe UI Semibold" panose="020B0502040204020203" pitchFamily="34" charset="0"/>
              </a:rPr>
              <a:t>submitted </a:t>
            </a:r>
            <a:r>
              <a:rPr lang="en-US" sz="2400" i="1" dirty="0">
                <a:latin typeface="Segoe UI Light" panose="020B0502040204020203" pitchFamily="34" charset="0"/>
                <a:ea typeface="Segoe UI Semibold" panose="020B0502040204020203" pitchFamily="34" charset="0"/>
                <a:cs typeface="Segoe UI Semibold" panose="020B0502040204020203" pitchFamily="34" charset="0"/>
              </a:rPr>
              <a:t>vs. </a:t>
            </a:r>
            <a:r>
              <a:rPr lang="en-US" sz="2400" dirty="0">
                <a:latin typeface="Segoe UI Light" panose="020B0502040204020203" pitchFamily="34" charset="0"/>
                <a:ea typeface="Segoe UI Semibold" panose="020B0502040204020203" pitchFamily="34" charset="0"/>
                <a:cs typeface="Segoe UI Semibold" panose="020B0502040204020203" pitchFamily="34" charset="0"/>
              </a:rPr>
              <a:t>returned</a:t>
            </a:r>
          </a:p>
          <a:p>
            <a:pPr marL="800100" lvl="1" indent="-342900">
              <a:buFont typeface="Arial" panose="020B0604020202020204" pitchFamily="34" charset="0"/>
              <a:buChar char="•"/>
            </a:pP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Timestamps (task start, task end, task return)</a:t>
            </a:r>
          </a:p>
          <a:p>
            <a:endParaRPr lang="en-US" sz="2400" dirty="0">
              <a:latin typeface="Segoe UI Light"/>
              <a:cs typeface="Segoe UI Light"/>
            </a:endParaRPr>
          </a:p>
        </p:txBody>
      </p:sp>
      <p:sp>
        <p:nvSpPr>
          <p:cNvPr id="3" name="TextBox 2">
            <a:extLst>
              <a:ext uri="{FF2B5EF4-FFF2-40B4-BE49-F238E27FC236}">
                <a16:creationId xmlns:a16="http://schemas.microsoft.com/office/drawing/2014/main" id="{09EE3EE4-C559-CA48-BD7D-67F83922C97C}"/>
              </a:ext>
            </a:extLst>
          </p:cNvPr>
          <p:cNvSpPr txBox="1"/>
          <p:nvPr/>
        </p:nvSpPr>
        <p:spPr>
          <a:xfrm>
            <a:off x="913304" y="848202"/>
            <a:ext cx="1290738" cy="769441"/>
          </a:xfrm>
          <a:prstGeom prst="rect">
            <a:avLst/>
          </a:prstGeom>
          <a:noFill/>
        </p:spPr>
        <p:txBody>
          <a:bodyPr wrap="none" rtlCol="0">
            <a:spAutoFit/>
          </a:bodyPr>
          <a:lstStyle/>
          <a:p>
            <a:r>
              <a:rPr lang="en-US" sz="4400" dirty="0">
                <a:latin typeface="Segoe UI Light"/>
                <a:cs typeface="Segoe UI Light"/>
              </a:rPr>
              <a:t>Data</a:t>
            </a:r>
          </a:p>
        </p:txBody>
      </p:sp>
    </p:spTree>
    <p:extLst>
      <p:ext uri="{BB962C8B-B14F-4D97-AF65-F5344CB8AC3E}">
        <p14:creationId xmlns:p14="http://schemas.microsoft.com/office/powerpoint/2010/main" val="301970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87B8E6-1F19-7F46-A54F-2370E7EF88DE}"/>
              </a:ext>
            </a:extLst>
          </p:cNvPr>
          <p:cNvSpPr txBox="1"/>
          <p:nvPr/>
        </p:nvSpPr>
        <p:spPr>
          <a:xfrm>
            <a:off x="913303" y="1617643"/>
            <a:ext cx="7317395"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lumMod val="85000"/>
                  </a:schemeClr>
                </a:solidFill>
                <a:latin typeface="Segoe UI Light"/>
              </a:rPr>
              <a:t>N=2,676 workers </a:t>
            </a:r>
          </a:p>
          <a:p>
            <a:pPr marL="342900" indent="-342900">
              <a:buFont typeface="Arial" panose="020B0604020202020204" pitchFamily="34" charset="0"/>
              <a:buChar char="•"/>
            </a:pPr>
            <a:r>
              <a:rPr lang="en-US" sz="2400" dirty="0">
                <a:solidFill>
                  <a:schemeClr val="bg1">
                    <a:lumMod val="85000"/>
                  </a:schemeClr>
                </a:solidFill>
                <a:latin typeface="Segoe UI Light"/>
                <a:cs typeface="Segoe UI Light"/>
              </a:rPr>
              <a:t>Task description </a:t>
            </a:r>
          </a:p>
          <a:p>
            <a:pPr marL="800100" lvl="1" indent="-342900">
              <a:buFont typeface="Arial" panose="020B0604020202020204" pitchFamily="34" charset="0"/>
              <a:buChar char="•"/>
            </a:pPr>
            <a:r>
              <a:rPr lang="en-US" sz="2400" dirty="0">
                <a:solidFill>
                  <a:schemeClr val="bg1">
                    <a:lumMod val="85000"/>
                  </a:schemeClr>
                </a:solidFill>
                <a:latin typeface="Segoe UI Light"/>
                <a:cs typeface="Segoe UI Light"/>
              </a:rPr>
              <a:t>title, keywords, description, task IDs, </a:t>
            </a:r>
            <a:br>
              <a:rPr lang="en-US" sz="2400" dirty="0">
                <a:solidFill>
                  <a:schemeClr val="bg1">
                    <a:lumMod val="85000"/>
                  </a:schemeClr>
                </a:solidFill>
                <a:latin typeface="Segoe UI Light"/>
                <a:cs typeface="Segoe UI Light"/>
              </a:rPr>
            </a:br>
            <a:r>
              <a:rPr lang="en-US" sz="2400" dirty="0">
                <a:solidFill>
                  <a:schemeClr val="bg1">
                    <a:lumMod val="85000"/>
                  </a:schemeClr>
                </a:solidFill>
                <a:latin typeface="Segoe UI Light"/>
                <a:cs typeface="Segoe UI Light"/>
              </a:rPr>
              <a:t>requester IDs,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reward ($)</a:t>
            </a:r>
            <a:endParaRPr lang="en-US" sz="2400" dirty="0">
              <a:latin typeface="Segoe UI Light"/>
              <a:cs typeface="Segoe UI Light"/>
            </a:endParaRPr>
          </a:p>
          <a:p>
            <a:pPr marL="342900" indent="-342900">
              <a:buFont typeface="Arial" panose="020B0604020202020204" pitchFamily="34" charset="0"/>
              <a:buChar char="•"/>
            </a:pPr>
            <a:r>
              <a:rPr lang="en-US" sz="2400" dirty="0">
                <a:solidFill>
                  <a:schemeClr val="bg1">
                    <a:lumMod val="85000"/>
                  </a:schemeClr>
                </a:solidFill>
                <a:latin typeface="Segoe UI Light"/>
                <a:cs typeface="Segoe UI Light"/>
              </a:rPr>
              <a:t>Task status </a:t>
            </a:r>
          </a:p>
          <a:p>
            <a:pPr marL="800100" lvl="1" indent="-342900">
              <a:buFont typeface="Arial" panose="020B0604020202020204" pitchFamily="34" charset="0"/>
              <a:buChar char="•"/>
            </a:pPr>
            <a:r>
              <a:rPr lang="en-US" sz="2400" dirty="0">
                <a:solidFill>
                  <a:schemeClr val="bg1">
                    <a:lumMod val="85000"/>
                  </a:schemeClr>
                </a:solidFill>
                <a:latin typeface="Segoe UI Light" panose="020B0502040204020203" pitchFamily="34" charset="0"/>
                <a:ea typeface="Segoe UI Semibold" panose="020B0502040204020203" pitchFamily="34" charset="0"/>
                <a:cs typeface="Segoe UI Semibold" panose="020B0502040204020203" pitchFamily="34" charset="0"/>
              </a:rPr>
              <a:t>submitted </a:t>
            </a:r>
            <a:r>
              <a:rPr lang="en-US" sz="2400" i="1" dirty="0">
                <a:solidFill>
                  <a:schemeClr val="bg1">
                    <a:lumMod val="85000"/>
                  </a:schemeClr>
                </a:solidFill>
                <a:latin typeface="Segoe UI Light" panose="020B0502040204020203" pitchFamily="34" charset="0"/>
                <a:ea typeface="Segoe UI Semibold" panose="020B0502040204020203" pitchFamily="34" charset="0"/>
                <a:cs typeface="Segoe UI Semibold" panose="020B0502040204020203" pitchFamily="34" charset="0"/>
              </a:rPr>
              <a:t>vs.</a:t>
            </a:r>
            <a:r>
              <a:rPr lang="en-US" sz="2400" dirty="0">
                <a:solidFill>
                  <a:schemeClr val="bg1">
                    <a:lumMod val="85000"/>
                  </a:schemeClr>
                </a:solidFill>
                <a:latin typeface="Segoe UI Light" panose="020B0502040204020203" pitchFamily="34" charset="0"/>
                <a:ea typeface="Segoe UI Semibold" panose="020B0502040204020203" pitchFamily="34" charset="0"/>
                <a:cs typeface="Segoe UI Semibold" panose="020B0502040204020203" pitchFamily="34" charset="0"/>
              </a:rPr>
              <a:t> returned</a:t>
            </a:r>
          </a:p>
          <a:p>
            <a:pPr marL="800100" lvl="1" indent="-342900">
              <a:buFont typeface="Arial" panose="020B0604020202020204" pitchFamily="34" charset="0"/>
              <a:buChar char="•"/>
            </a:pP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Timestamps (task start, task end, task return)</a:t>
            </a:r>
          </a:p>
          <a:p>
            <a:endParaRPr lang="en-US" sz="2400" dirty="0">
              <a:latin typeface="Segoe UI Light"/>
              <a:cs typeface="Segoe UI Light"/>
            </a:endParaRPr>
          </a:p>
        </p:txBody>
      </p:sp>
      <p:sp>
        <p:nvSpPr>
          <p:cNvPr id="3" name="TextBox 2">
            <a:extLst>
              <a:ext uri="{FF2B5EF4-FFF2-40B4-BE49-F238E27FC236}">
                <a16:creationId xmlns:a16="http://schemas.microsoft.com/office/drawing/2014/main" id="{09EE3EE4-C559-CA48-BD7D-67F83922C97C}"/>
              </a:ext>
            </a:extLst>
          </p:cNvPr>
          <p:cNvSpPr txBox="1"/>
          <p:nvPr/>
        </p:nvSpPr>
        <p:spPr>
          <a:xfrm>
            <a:off x="913304" y="848202"/>
            <a:ext cx="1290738" cy="769441"/>
          </a:xfrm>
          <a:prstGeom prst="rect">
            <a:avLst/>
          </a:prstGeom>
          <a:noFill/>
        </p:spPr>
        <p:txBody>
          <a:bodyPr wrap="none" rtlCol="0">
            <a:spAutoFit/>
          </a:bodyPr>
          <a:lstStyle/>
          <a:p>
            <a:r>
              <a:rPr lang="en-US" sz="4400" dirty="0">
                <a:latin typeface="Segoe UI Light"/>
                <a:cs typeface="Segoe UI Light"/>
              </a:rPr>
              <a:t>Data</a:t>
            </a:r>
          </a:p>
        </p:txBody>
      </p:sp>
      <p:sp>
        <p:nvSpPr>
          <p:cNvPr id="4" name="Freeform 3">
            <a:extLst>
              <a:ext uri="{FF2B5EF4-FFF2-40B4-BE49-F238E27FC236}">
                <a16:creationId xmlns:a16="http://schemas.microsoft.com/office/drawing/2014/main" id="{E2AA2754-5F2E-E947-824E-DCCEB0D66171}"/>
              </a:ext>
            </a:extLst>
          </p:cNvPr>
          <p:cNvSpPr/>
          <p:nvPr/>
        </p:nvSpPr>
        <p:spPr>
          <a:xfrm>
            <a:off x="4750418" y="3152076"/>
            <a:ext cx="319669" cy="163551"/>
          </a:xfrm>
          <a:custGeom>
            <a:avLst/>
            <a:gdLst>
              <a:gd name="connsiteX0" fmla="*/ 319669 w 319669"/>
              <a:gd name="connsiteY0" fmla="*/ 156117 h 163551"/>
              <a:gd name="connsiteX1" fmla="*/ 319669 w 319669"/>
              <a:gd name="connsiteY1" fmla="*/ 156117 h 163551"/>
              <a:gd name="connsiteX2" fmla="*/ 230459 w 319669"/>
              <a:gd name="connsiteY2" fmla="*/ 141249 h 163551"/>
              <a:gd name="connsiteX3" fmla="*/ 193288 w 319669"/>
              <a:gd name="connsiteY3" fmla="*/ 111512 h 163551"/>
              <a:gd name="connsiteX4" fmla="*/ 170986 w 319669"/>
              <a:gd name="connsiteY4" fmla="*/ 104078 h 163551"/>
              <a:gd name="connsiteX5" fmla="*/ 133815 w 319669"/>
              <a:gd name="connsiteY5" fmla="*/ 81776 h 163551"/>
              <a:gd name="connsiteX6" fmla="*/ 89210 w 319669"/>
              <a:gd name="connsiteY6" fmla="*/ 59473 h 163551"/>
              <a:gd name="connsiteX7" fmla="*/ 66908 w 319669"/>
              <a:gd name="connsiteY7" fmla="*/ 44605 h 163551"/>
              <a:gd name="connsiteX8" fmla="*/ 22303 w 319669"/>
              <a:gd name="connsiteY8" fmla="*/ 29737 h 163551"/>
              <a:gd name="connsiteX9" fmla="*/ 37171 w 319669"/>
              <a:gd name="connsiteY9" fmla="*/ 14868 h 163551"/>
              <a:gd name="connsiteX10" fmla="*/ 111513 w 319669"/>
              <a:gd name="connsiteY10" fmla="*/ 0 h 163551"/>
              <a:gd name="connsiteX11" fmla="*/ 66908 w 319669"/>
              <a:gd name="connsiteY11" fmla="*/ 14868 h 163551"/>
              <a:gd name="connsiteX12" fmla="*/ 44605 w 319669"/>
              <a:gd name="connsiteY12" fmla="*/ 22303 h 163551"/>
              <a:gd name="connsiteX13" fmla="*/ 0 w 319669"/>
              <a:gd name="connsiteY13" fmla="*/ 29737 h 163551"/>
              <a:gd name="connsiteX14" fmla="*/ 44605 w 319669"/>
              <a:gd name="connsiteY14" fmla="*/ 52039 h 163551"/>
              <a:gd name="connsiteX15" fmla="*/ 59474 w 319669"/>
              <a:gd name="connsiteY15" fmla="*/ 74342 h 163551"/>
              <a:gd name="connsiteX16" fmla="*/ 66908 w 319669"/>
              <a:gd name="connsiteY16" fmla="*/ 96644 h 163551"/>
              <a:gd name="connsiteX17" fmla="*/ 22303 w 319669"/>
              <a:gd name="connsiteY17" fmla="*/ 74342 h 163551"/>
              <a:gd name="connsiteX18" fmla="*/ 29737 w 319669"/>
              <a:gd name="connsiteY18" fmla="*/ 22303 h 163551"/>
              <a:gd name="connsiteX19" fmla="*/ 74342 w 319669"/>
              <a:gd name="connsiteY19" fmla="*/ 37171 h 163551"/>
              <a:gd name="connsiteX20" fmla="*/ 111513 w 319669"/>
              <a:gd name="connsiteY20" fmla="*/ 74342 h 163551"/>
              <a:gd name="connsiteX21" fmla="*/ 133815 w 319669"/>
              <a:gd name="connsiteY21" fmla="*/ 89210 h 163551"/>
              <a:gd name="connsiteX22" fmla="*/ 178420 w 319669"/>
              <a:gd name="connsiteY22" fmla="*/ 126381 h 163551"/>
              <a:gd name="connsiteX23" fmla="*/ 223025 w 319669"/>
              <a:gd name="connsiteY23" fmla="*/ 141249 h 163551"/>
              <a:gd name="connsiteX24" fmla="*/ 267630 w 319669"/>
              <a:gd name="connsiteY24" fmla="*/ 156117 h 163551"/>
              <a:gd name="connsiteX25" fmla="*/ 289932 w 319669"/>
              <a:gd name="connsiteY25" fmla="*/ 163551 h 163551"/>
              <a:gd name="connsiteX26" fmla="*/ 319669 w 319669"/>
              <a:gd name="connsiteY26" fmla="*/ 156117 h 16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9669" h="163551">
                <a:moveTo>
                  <a:pt x="319669" y="156117"/>
                </a:moveTo>
                <a:lnTo>
                  <a:pt x="319669" y="156117"/>
                </a:lnTo>
                <a:cubicBezTo>
                  <a:pt x="298468" y="153761"/>
                  <a:pt x="255369" y="153704"/>
                  <a:pt x="230459" y="141249"/>
                </a:cubicBezTo>
                <a:cubicBezTo>
                  <a:pt x="141197" y="96619"/>
                  <a:pt x="262426" y="152997"/>
                  <a:pt x="193288" y="111512"/>
                </a:cubicBezTo>
                <a:cubicBezTo>
                  <a:pt x="186569" y="107480"/>
                  <a:pt x="178420" y="106556"/>
                  <a:pt x="170986" y="104078"/>
                </a:cubicBezTo>
                <a:cubicBezTo>
                  <a:pt x="141941" y="75035"/>
                  <a:pt x="172420" y="101079"/>
                  <a:pt x="133815" y="81776"/>
                </a:cubicBezTo>
                <a:cubicBezTo>
                  <a:pt x="76173" y="52954"/>
                  <a:pt x="145266" y="78158"/>
                  <a:pt x="89210" y="59473"/>
                </a:cubicBezTo>
                <a:cubicBezTo>
                  <a:pt x="81776" y="54517"/>
                  <a:pt x="75073" y="48234"/>
                  <a:pt x="66908" y="44605"/>
                </a:cubicBezTo>
                <a:cubicBezTo>
                  <a:pt x="52586" y="38240"/>
                  <a:pt x="22303" y="29737"/>
                  <a:pt x="22303" y="29737"/>
                </a:cubicBezTo>
                <a:cubicBezTo>
                  <a:pt x="27259" y="24781"/>
                  <a:pt x="31161" y="18474"/>
                  <a:pt x="37171" y="14868"/>
                </a:cubicBezTo>
                <a:cubicBezTo>
                  <a:pt x="53389" y="5137"/>
                  <a:pt x="102493" y="1289"/>
                  <a:pt x="111513" y="0"/>
                </a:cubicBezTo>
                <a:lnTo>
                  <a:pt x="66908" y="14868"/>
                </a:lnTo>
                <a:cubicBezTo>
                  <a:pt x="59474" y="17346"/>
                  <a:pt x="52335" y="21015"/>
                  <a:pt x="44605" y="22303"/>
                </a:cubicBezTo>
                <a:lnTo>
                  <a:pt x="0" y="29737"/>
                </a:lnTo>
                <a:cubicBezTo>
                  <a:pt x="18139" y="35783"/>
                  <a:pt x="30194" y="37628"/>
                  <a:pt x="44605" y="52039"/>
                </a:cubicBezTo>
                <a:cubicBezTo>
                  <a:pt x="50923" y="58357"/>
                  <a:pt x="54518" y="66908"/>
                  <a:pt x="59474" y="74342"/>
                </a:cubicBezTo>
                <a:cubicBezTo>
                  <a:pt x="61952" y="81776"/>
                  <a:pt x="72449" y="91103"/>
                  <a:pt x="66908" y="96644"/>
                </a:cubicBezTo>
                <a:cubicBezTo>
                  <a:pt x="60752" y="102800"/>
                  <a:pt x="23052" y="74841"/>
                  <a:pt x="22303" y="74342"/>
                </a:cubicBezTo>
                <a:cubicBezTo>
                  <a:pt x="24781" y="56996"/>
                  <a:pt x="15478" y="32488"/>
                  <a:pt x="29737" y="22303"/>
                </a:cubicBezTo>
                <a:cubicBezTo>
                  <a:pt x="42490" y="13193"/>
                  <a:pt x="74342" y="37171"/>
                  <a:pt x="74342" y="37171"/>
                </a:cubicBezTo>
                <a:cubicBezTo>
                  <a:pt x="86732" y="49561"/>
                  <a:pt x="96933" y="64622"/>
                  <a:pt x="111513" y="74342"/>
                </a:cubicBezTo>
                <a:cubicBezTo>
                  <a:pt x="118947" y="79298"/>
                  <a:pt x="126951" y="83490"/>
                  <a:pt x="133815" y="89210"/>
                </a:cubicBezTo>
                <a:cubicBezTo>
                  <a:pt x="153822" y="105883"/>
                  <a:pt x="154689" y="115834"/>
                  <a:pt x="178420" y="126381"/>
                </a:cubicBezTo>
                <a:cubicBezTo>
                  <a:pt x="192742" y="132746"/>
                  <a:pt x="208157" y="136293"/>
                  <a:pt x="223025" y="141249"/>
                </a:cubicBezTo>
                <a:lnTo>
                  <a:pt x="267630" y="156117"/>
                </a:lnTo>
                <a:cubicBezTo>
                  <a:pt x="275064" y="158595"/>
                  <a:pt x="282096" y="163551"/>
                  <a:pt x="289932" y="163551"/>
                </a:cubicBezTo>
                <a:lnTo>
                  <a:pt x="319669" y="156117"/>
                </a:lnTo>
                <a:close/>
              </a:path>
            </a:pathLst>
          </a:cu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5" name="Freeform 4">
            <a:extLst>
              <a:ext uri="{FF2B5EF4-FFF2-40B4-BE49-F238E27FC236}">
                <a16:creationId xmlns:a16="http://schemas.microsoft.com/office/drawing/2014/main" id="{D03756D0-3067-D346-9EDF-1A6CFCB550F3}"/>
              </a:ext>
            </a:extLst>
          </p:cNvPr>
          <p:cNvSpPr/>
          <p:nvPr/>
        </p:nvSpPr>
        <p:spPr>
          <a:xfrm>
            <a:off x="5141398" y="3553522"/>
            <a:ext cx="196319" cy="361150"/>
          </a:xfrm>
          <a:custGeom>
            <a:avLst/>
            <a:gdLst>
              <a:gd name="connsiteX0" fmla="*/ 196319 w 196319"/>
              <a:gd name="connsiteY0" fmla="*/ 0 h 361150"/>
              <a:gd name="connsiteX1" fmla="*/ 196319 w 196319"/>
              <a:gd name="connsiteY1" fmla="*/ 0 h 361150"/>
              <a:gd name="connsiteX2" fmla="*/ 166582 w 196319"/>
              <a:gd name="connsiteY2" fmla="*/ 133814 h 361150"/>
              <a:gd name="connsiteX3" fmla="*/ 151714 w 196319"/>
              <a:gd name="connsiteY3" fmla="*/ 170985 h 361150"/>
              <a:gd name="connsiteX4" fmla="*/ 107109 w 196319"/>
              <a:gd name="connsiteY4" fmla="*/ 245327 h 361150"/>
              <a:gd name="connsiteX5" fmla="*/ 92241 w 196319"/>
              <a:gd name="connsiteY5" fmla="*/ 267629 h 361150"/>
              <a:gd name="connsiteX6" fmla="*/ 77373 w 196319"/>
              <a:gd name="connsiteY6" fmla="*/ 289931 h 361150"/>
              <a:gd name="connsiteX7" fmla="*/ 32768 w 196319"/>
              <a:gd name="connsiteY7" fmla="*/ 312234 h 361150"/>
              <a:gd name="connsiteX8" fmla="*/ 10465 w 196319"/>
              <a:gd name="connsiteY8" fmla="*/ 319668 h 361150"/>
              <a:gd name="connsiteX9" fmla="*/ 3031 w 196319"/>
              <a:gd name="connsiteY9" fmla="*/ 297366 h 361150"/>
              <a:gd name="connsiteX10" fmla="*/ 3031 w 196319"/>
              <a:gd name="connsiteY10" fmla="*/ 282497 h 361150"/>
              <a:gd name="connsiteX11" fmla="*/ 10465 w 196319"/>
              <a:gd name="connsiteY11" fmla="*/ 349405 h 361150"/>
              <a:gd name="connsiteX12" fmla="*/ 114543 w 196319"/>
              <a:gd name="connsiteY12" fmla="*/ 341971 h 361150"/>
              <a:gd name="connsiteX13" fmla="*/ 25334 w 196319"/>
              <a:gd name="connsiteY13" fmla="*/ 334536 h 361150"/>
              <a:gd name="connsiteX14" fmla="*/ 47636 w 196319"/>
              <a:gd name="connsiteY14" fmla="*/ 319668 h 361150"/>
              <a:gd name="connsiteX15" fmla="*/ 92241 w 196319"/>
              <a:gd name="connsiteY15" fmla="*/ 297366 h 361150"/>
              <a:gd name="connsiteX16" fmla="*/ 144280 w 196319"/>
              <a:gd name="connsiteY16" fmla="*/ 252761 h 361150"/>
              <a:gd name="connsiteX17" fmla="*/ 159148 w 196319"/>
              <a:gd name="connsiteY17" fmla="*/ 208156 h 361150"/>
              <a:gd name="connsiteX18" fmla="*/ 166582 w 196319"/>
              <a:gd name="connsiteY18" fmla="*/ 185853 h 361150"/>
              <a:gd name="connsiteX19" fmla="*/ 181451 w 196319"/>
              <a:gd name="connsiteY19" fmla="*/ 37171 h 361150"/>
              <a:gd name="connsiteX20" fmla="*/ 196319 w 196319"/>
              <a:gd name="connsiteY20" fmla="*/ 0 h 36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6319" h="361150">
                <a:moveTo>
                  <a:pt x="196319" y="0"/>
                </a:moveTo>
                <a:lnTo>
                  <a:pt x="196319" y="0"/>
                </a:lnTo>
                <a:cubicBezTo>
                  <a:pt x="186407" y="44605"/>
                  <a:pt x="178116" y="89601"/>
                  <a:pt x="166582" y="133814"/>
                </a:cubicBezTo>
                <a:cubicBezTo>
                  <a:pt x="163213" y="146727"/>
                  <a:pt x="157134" y="158790"/>
                  <a:pt x="151714" y="170985"/>
                </a:cubicBezTo>
                <a:cubicBezTo>
                  <a:pt x="136474" y="205277"/>
                  <a:pt x="130708" y="209928"/>
                  <a:pt x="107109" y="245327"/>
                </a:cubicBezTo>
                <a:lnTo>
                  <a:pt x="92241" y="267629"/>
                </a:lnTo>
                <a:cubicBezTo>
                  <a:pt x="87285" y="275063"/>
                  <a:pt x="85849" y="287105"/>
                  <a:pt x="77373" y="289931"/>
                </a:cubicBezTo>
                <a:cubicBezTo>
                  <a:pt x="21306" y="308622"/>
                  <a:pt x="90422" y="283408"/>
                  <a:pt x="32768" y="312234"/>
                </a:cubicBezTo>
                <a:cubicBezTo>
                  <a:pt x="25759" y="315738"/>
                  <a:pt x="17899" y="317190"/>
                  <a:pt x="10465" y="319668"/>
                </a:cubicBezTo>
                <a:cubicBezTo>
                  <a:pt x="7987" y="312234"/>
                  <a:pt x="3031" y="305202"/>
                  <a:pt x="3031" y="297366"/>
                </a:cubicBezTo>
                <a:cubicBezTo>
                  <a:pt x="3031" y="278758"/>
                  <a:pt x="20769" y="176069"/>
                  <a:pt x="3031" y="282497"/>
                </a:cubicBezTo>
                <a:cubicBezTo>
                  <a:pt x="5509" y="304800"/>
                  <a:pt x="-9335" y="338845"/>
                  <a:pt x="10465" y="349405"/>
                </a:cubicBezTo>
                <a:cubicBezTo>
                  <a:pt x="41154" y="365773"/>
                  <a:pt x="89949" y="366565"/>
                  <a:pt x="114543" y="341971"/>
                </a:cubicBezTo>
                <a:cubicBezTo>
                  <a:pt x="135643" y="320871"/>
                  <a:pt x="55070" y="337014"/>
                  <a:pt x="25334" y="334536"/>
                </a:cubicBezTo>
                <a:cubicBezTo>
                  <a:pt x="32768" y="329580"/>
                  <a:pt x="39645" y="323664"/>
                  <a:pt x="47636" y="319668"/>
                </a:cubicBezTo>
                <a:cubicBezTo>
                  <a:pt x="79296" y="303838"/>
                  <a:pt x="62414" y="322932"/>
                  <a:pt x="92241" y="297366"/>
                </a:cubicBezTo>
                <a:cubicBezTo>
                  <a:pt x="155336" y="243285"/>
                  <a:pt x="93080" y="286894"/>
                  <a:pt x="144280" y="252761"/>
                </a:cubicBezTo>
                <a:lnTo>
                  <a:pt x="159148" y="208156"/>
                </a:lnTo>
                <a:lnTo>
                  <a:pt x="166582" y="185853"/>
                </a:lnTo>
                <a:cubicBezTo>
                  <a:pt x="167544" y="175275"/>
                  <a:pt x="177967" y="54590"/>
                  <a:pt x="181451" y="37171"/>
                </a:cubicBezTo>
                <a:cubicBezTo>
                  <a:pt x="189439" y="-2769"/>
                  <a:pt x="193841" y="6195"/>
                  <a:pt x="196319" y="0"/>
                </a:cubicBezTo>
                <a:close/>
              </a:path>
            </a:pathLst>
          </a:cu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6" name="TextBox 5">
            <a:extLst>
              <a:ext uri="{FF2B5EF4-FFF2-40B4-BE49-F238E27FC236}">
                <a16:creationId xmlns:a16="http://schemas.microsoft.com/office/drawing/2014/main" id="{F80A1D1F-FBC7-7945-91EB-9CB58B6CE727}"/>
              </a:ext>
            </a:extLst>
          </p:cNvPr>
          <p:cNvSpPr txBox="1"/>
          <p:nvPr/>
        </p:nvSpPr>
        <p:spPr>
          <a:xfrm>
            <a:off x="5077522" y="2903253"/>
            <a:ext cx="3650166" cy="646331"/>
          </a:xfrm>
          <a:prstGeom prst="rect">
            <a:avLst/>
          </a:prstGeom>
          <a:noFill/>
        </p:spPr>
        <p:txBody>
          <a:bodyPr wrap="square" rtlCol="0">
            <a:spAutoFit/>
          </a:bodyPr>
          <a:lstStyle/>
          <a:p>
            <a:r>
              <a:rPr lang="en-US" dirty="0">
                <a:latin typeface="Segoe UI Light"/>
                <a:cs typeface="Segoe UI Light"/>
              </a:rPr>
              <a:t>These pieces of information enable us to calculate hourly wage</a:t>
            </a:r>
          </a:p>
        </p:txBody>
      </p:sp>
    </p:spTree>
    <p:extLst>
      <p:ext uri="{BB962C8B-B14F-4D97-AF65-F5344CB8AC3E}">
        <p14:creationId xmlns:p14="http://schemas.microsoft.com/office/powerpoint/2010/main" val="4205748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 name="hit-postcard.png" descr="hit-postcard.png"/>
          <p:cNvPicPr>
            <a:picLocks noChangeAspect="1"/>
          </p:cNvPicPr>
          <p:nvPr/>
        </p:nvPicPr>
        <p:blipFill>
          <a:blip r:embed="rId2"/>
          <a:stretch>
            <a:fillRect/>
          </a:stretch>
        </p:blipFill>
        <p:spPr>
          <a:xfrm>
            <a:off x="1143001" y="-267890"/>
            <a:ext cx="6791027" cy="6670984"/>
          </a:xfrm>
          <a:prstGeom prst="rect">
            <a:avLst/>
          </a:prstGeom>
          <a:ln w="12700">
            <a:miter lim="400000"/>
          </a:ln>
        </p:spPr>
      </p:pic>
      <p:pic>
        <p:nvPicPr>
          <p:cNvPr id="369" name="blank.png" descr="blank.png"/>
          <p:cNvPicPr>
            <a:picLocks noChangeAspect="1"/>
          </p:cNvPicPr>
          <p:nvPr/>
        </p:nvPicPr>
        <p:blipFill>
          <a:blip r:embed="rId3"/>
          <a:stretch>
            <a:fillRect/>
          </a:stretch>
        </p:blipFill>
        <p:spPr>
          <a:xfrm>
            <a:off x="1271513" y="2289089"/>
            <a:ext cx="6103621" cy="4138553"/>
          </a:xfrm>
          <a:prstGeom prst="rect">
            <a:avLst/>
          </a:prstGeom>
          <a:ln w="12700">
            <a:miter lim="400000"/>
          </a:ln>
        </p:spPr>
      </p:pic>
      <p:pic>
        <p:nvPicPr>
          <p:cNvPr id="371" name="questions2.png" descr="questions2.png"/>
          <p:cNvPicPr>
            <a:picLocks noChangeAspect="1"/>
          </p:cNvPicPr>
          <p:nvPr/>
        </p:nvPicPr>
        <p:blipFill>
          <a:blip r:embed="rId4"/>
          <a:stretch>
            <a:fillRect/>
          </a:stretch>
        </p:blipFill>
        <p:spPr>
          <a:xfrm>
            <a:off x="5190378" y="3631442"/>
            <a:ext cx="1305967" cy="902149"/>
          </a:xfrm>
          <a:prstGeom prst="rect">
            <a:avLst/>
          </a:prstGeom>
          <a:ln w="12700">
            <a:miter lim="400000"/>
          </a:ln>
        </p:spPr>
      </p:pic>
      <p:pic>
        <p:nvPicPr>
          <p:cNvPr id="372" name="postcard.jpg" descr="postcard.jpg"/>
          <p:cNvPicPr>
            <a:picLocks noChangeAspect="1"/>
          </p:cNvPicPr>
          <p:nvPr/>
        </p:nvPicPr>
        <p:blipFill>
          <a:blip r:embed="rId5"/>
          <a:stretch>
            <a:fillRect/>
          </a:stretch>
        </p:blipFill>
        <p:spPr>
          <a:xfrm>
            <a:off x="1424285" y="2249444"/>
            <a:ext cx="3317558" cy="2101938"/>
          </a:xfrm>
          <a:prstGeom prst="rect">
            <a:avLst/>
          </a:prstGeom>
          <a:ln w="12700">
            <a:miter lim="400000"/>
          </a:ln>
        </p:spPr>
      </p:pic>
      <p:pic>
        <p:nvPicPr>
          <p:cNvPr id="2" name="Picture 1">
            <a:extLst>
              <a:ext uri="{FF2B5EF4-FFF2-40B4-BE49-F238E27FC236}">
                <a16:creationId xmlns:a16="http://schemas.microsoft.com/office/drawing/2014/main" id="{B3513D16-F896-9F48-A9A7-786CF71484B3}"/>
              </a:ext>
            </a:extLst>
          </p:cNvPr>
          <p:cNvPicPr>
            <a:picLocks noChangeAspect="1"/>
          </p:cNvPicPr>
          <p:nvPr/>
        </p:nvPicPr>
        <p:blipFill>
          <a:blip r:embed="rId6"/>
          <a:stretch>
            <a:fillRect/>
          </a:stretch>
        </p:blipFill>
        <p:spPr>
          <a:xfrm>
            <a:off x="6496345" y="4390812"/>
            <a:ext cx="874621" cy="424816"/>
          </a:xfrm>
          <a:prstGeom prst="rect">
            <a:avLst/>
          </a:prstGeom>
        </p:spPr>
      </p:pic>
      <p:pic>
        <p:nvPicPr>
          <p:cNvPr id="4" name="Picture 3">
            <a:extLst>
              <a:ext uri="{FF2B5EF4-FFF2-40B4-BE49-F238E27FC236}">
                <a16:creationId xmlns:a16="http://schemas.microsoft.com/office/drawing/2014/main" id="{8FF0F855-67ED-F441-B8E4-AF7EE18BD0E2}"/>
              </a:ext>
            </a:extLst>
          </p:cNvPr>
          <p:cNvPicPr>
            <a:picLocks noChangeAspect="1"/>
          </p:cNvPicPr>
          <p:nvPr/>
        </p:nvPicPr>
        <p:blipFill>
          <a:blip r:embed="rId7"/>
          <a:stretch>
            <a:fillRect/>
          </a:stretch>
        </p:blipFill>
        <p:spPr>
          <a:xfrm>
            <a:off x="6496345" y="1960864"/>
            <a:ext cx="1041400" cy="749300"/>
          </a:xfrm>
          <a:prstGeom prst="rect">
            <a:avLst/>
          </a:prstGeom>
        </p:spPr>
      </p:pic>
      <p:pic>
        <p:nvPicPr>
          <p:cNvPr id="5" name="Picture 4">
            <a:extLst>
              <a:ext uri="{FF2B5EF4-FFF2-40B4-BE49-F238E27FC236}">
                <a16:creationId xmlns:a16="http://schemas.microsoft.com/office/drawing/2014/main" id="{40571309-26BE-A64A-B660-AAFF789FC127}"/>
              </a:ext>
            </a:extLst>
          </p:cNvPr>
          <p:cNvPicPr>
            <a:picLocks noChangeAspect="1"/>
          </p:cNvPicPr>
          <p:nvPr/>
        </p:nvPicPr>
        <p:blipFill>
          <a:blip r:embed="rId8"/>
          <a:stretch>
            <a:fillRect/>
          </a:stretch>
        </p:blipFill>
        <p:spPr>
          <a:xfrm>
            <a:off x="5162845" y="2102571"/>
            <a:ext cx="1333500" cy="546100"/>
          </a:xfrm>
          <a:prstGeom prst="rect">
            <a:avLst/>
          </a:prstGeom>
        </p:spPr>
      </p:pic>
      <p:pic>
        <p:nvPicPr>
          <p:cNvPr id="6" name="Picture 5">
            <a:extLst>
              <a:ext uri="{FF2B5EF4-FFF2-40B4-BE49-F238E27FC236}">
                <a16:creationId xmlns:a16="http://schemas.microsoft.com/office/drawing/2014/main" id="{B7F4D25F-14E8-E14F-A016-B2135F54F169}"/>
              </a:ext>
            </a:extLst>
          </p:cNvPr>
          <p:cNvPicPr>
            <a:picLocks noChangeAspect="1"/>
          </p:cNvPicPr>
          <p:nvPr/>
        </p:nvPicPr>
        <p:blipFill>
          <a:blip r:embed="rId9"/>
          <a:stretch>
            <a:fillRect/>
          </a:stretch>
        </p:blipFill>
        <p:spPr>
          <a:xfrm>
            <a:off x="5134301" y="2817503"/>
            <a:ext cx="1016000" cy="736600"/>
          </a:xfrm>
          <a:prstGeom prst="rect">
            <a:avLst/>
          </a:prstGeom>
        </p:spPr>
      </p:pic>
      <p:pic>
        <p:nvPicPr>
          <p:cNvPr id="7" name="Picture 6">
            <a:extLst>
              <a:ext uri="{FF2B5EF4-FFF2-40B4-BE49-F238E27FC236}">
                <a16:creationId xmlns:a16="http://schemas.microsoft.com/office/drawing/2014/main" id="{DA65250E-3059-3947-AC08-E87D253E9FDB}"/>
              </a:ext>
            </a:extLst>
          </p:cNvPr>
          <p:cNvPicPr>
            <a:picLocks noChangeAspect="1"/>
          </p:cNvPicPr>
          <p:nvPr/>
        </p:nvPicPr>
        <p:blipFill>
          <a:blip r:embed="rId10"/>
          <a:stretch>
            <a:fillRect/>
          </a:stretch>
        </p:blipFill>
        <p:spPr>
          <a:xfrm>
            <a:off x="6206859" y="2790707"/>
            <a:ext cx="1016000" cy="736600"/>
          </a:xfrm>
          <a:prstGeom prst="rect">
            <a:avLst/>
          </a:prstGeom>
        </p:spPr>
      </p:pic>
      <p:pic>
        <p:nvPicPr>
          <p:cNvPr id="13" name="Picture 12">
            <a:extLst>
              <a:ext uri="{FF2B5EF4-FFF2-40B4-BE49-F238E27FC236}">
                <a16:creationId xmlns:a16="http://schemas.microsoft.com/office/drawing/2014/main" id="{1BBC69F7-C5A3-044A-A08B-E03F82751FDD}"/>
              </a:ext>
            </a:extLst>
          </p:cNvPr>
          <p:cNvPicPr>
            <a:picLocks noChangeAspect="1"/>
          </p:cNvPicPr>
          <p:nvPr/>
        </p:nvPicPr>
        <p:blipFill rotWithShape="1">
          <a:blip r:embed="rId11"/>
          <a:srcRect l="7718" r="7397" b="14474"/>
          <a:stretch/>
        </p:blipFill>
        <p:spPr>
          <a:xfrm>
            <a:off x="6263855" y="2710164"/>
            <a:ext cx="1157146" cy="1165878"/>
          </a:xfrm>
          <a:prstGeom prst="rect">
            <a:avLst/>
          </a:prstGeom>
        </p:spPr>
      </p:pic>
      <p:sp>
        <p:nvSpPr>
          <p:cNvPr id="14" name="Freeform 13">
            <a:extLst>
              <a:ext uri="{FF2B5EF4-FFF2-40B4-BE49-F238E27FC236}">
                <a16:creationId xmlns:a16="http://schemas.microsoft.com/office/drawing/2014/main" id="{C84102B1-4DE4-2C43-9354-0484D18EFA0A}"/>
              </a:ext>
            </a:extLst>
          </p:cNvPr>
          <p:cNvSpPr/>
          <p:nvPr/>
        </p:nvSpPr>
        <p:spPr>
          <a:xfrm flipH="1" flipV="1">
            <a:off x="6660498" y="3933549"/>
            <a:ext cx="284382" cy="600042"/>
          </a:xfrm>
          <a:custGeom>
            <a:avLst/>
            <a:gdLst>
              <a:gd name="connsiteX0" fmla="*/ 0 w 181809"/>
              <a:gd name="connsiteY0" fmla="*/ 370294 h 370294"/>
              <a:gd name="connsiteX1" fmla="*/ 0 w 181809"/>
              <a:gd name="connsiteY1" fmla="*/ 370294 h 370294"/>
              <a:gd name="connsiteX2" fmla="*/ 22671 w 181809"/>
              <a:gd name="connsiteY2" fmla="*/ 309838 h 370294"/>
              <a:gd name="connsiteX3" fmla="*/ 52899 w 181809"/>
              <a:gd name="connsiteY3" fmla="*/ 249381 h 370294"/>
              <a:gd name="connsiteX4" fmla="*/ 60456 w 181809"/>
              <a:gd name="connsiteY4" fmla="*/ 226710 h 370294"/>
              <a:gd name="connsiteX5" fmla="*/ 75571 w 181809"/>
              <a:gd name="connsiteY5" fmla="*/ 196482 h 370294"/>
              <a:gd name="connsiteX6" fmla="*/ 90685 w 181809"/>
              <a:gd name="connsiteY6" fmla="*/ 151140 h 370294"/>
              <a:gd name="connsiteX7" fmla="*/ 98242 w 181809"/>
              <a:gd name="connsiteY7" fmla="*/ 128469 h 370294"/>
              <a:gd name="connsiteX8" fmla="*/ 105799 w 181809"/>
              <a:gd name="connsiteY8" fmla="*/ 105798 h 370294"/>
              <a:gd name="connsiteX9" fmla="*/ 113356 w 181809"/>
              <a:gd name="connsiteY9" fmla="*/ 83127 h 370294"/>
              <a:gd name="connsiteX10" fmla="*/ 120913 w 181809"/>
              <a:gd name="connsiteY10" fmla="*/ 52899 h 370294"/>
              <a:gd name="connsiteX11" fmla="*/ 136027 w 181809"/>
              <a:gd name="connsiteY11" fmla="*/ 7557 h 370294"/>
              <a:gd name="connsiteX12" fmla="*/ 90685 w 181809"/>
              <a:gd name="connsiteY12" fmla="*/ 45342 h 370294"/>
              <a:gd name="connsiteX13" fmla="*/ 60456 w 181809"/>
              <a:gd name="connsiteY13" fmla="*/ 90684 h 370294"/>
              <a:gd name="connsiteX14" fmla="*/ 90685 w 181809"/>
              <a:gd name="connsiteY14" fmla="*/ 52899 h 370294"/>
              <a:gd name="connsiteX15" fmla="*/ 136027 w 181809"/>
              <a:gd name="connsiteY15" fmla="*/ 15114 h 370294"/>
              <a:gd name="connsiteX16" fmla="*/ 151141 w 181809"/>
              <a:gd name="connsiteY16" fmla="*/ 37785 h 370294"/>
              <a:gd name="connsiteX17" fmla="*/ 166255 w 181809"/>
              <a:gd name="connsiteY17" fmla="*/ 120912 h 370294"/>
              <a:gd name="connsiteX18" fmla="*/ 181369 w 181809"/>
              <a:gd name="connsiteY18" fmla="*/ 166254 h 370294"/>
              <a:gd name="connsiteX19" fmla="*/ 151141 w 181809"/>
              <a:gd name="connsiteY19" fmla="*/ 45342 h 370294"/>
              <a:gd name="connsiteX20" fmla="*/ 120913 w 181809"/>
              <a:gd name="connsiteY20" fmla="*/ 0 h 370294"/>
              <a:gd name="connsiteX21" fmla="*/ 105799 w 181809"/>
              <a:gd name="connsiteY21" fmla="*/ 45342 h 370294"/>
              <a:gd name="connsiteX22" fmla="*/ 98242 w 181809"/>
              <a:gd name="connsiteY22" fmla="*/ 68013 h 370294"/>
              <a:gd name="connsiteX23" fmla="*/ 75571 w 181809"/>
              <a:gd name="connsiteY23" fmla="*/ 226710 h 370294"/>
              <a:gd name="connsiteX24" fmla="*/ 52899 w 181809"/>
              <a:gd name="connsiteY24" fmla="*/ 272053 h 370294"/>
              <a:gd name="connsiteX25" fmla="*/ 37785 w 181809"/>
              <a:gd name="connsiteY25" fmla="*/ 317395 h 370294"/>
              <a:gd name="connsiteX26" fmla="*/ 30228 w 181809"/>
              <a:gd name="connsiteY26" fmla="*/ 340066 h 370294"/>
              <a:gd name="connsiteX27" fmla="*/ 22671 w 181809"/>
              <a:gd name="connsiteY27" fmla="*/ 362737 h 370294"/>
              <a:gd name="connsiteX28" fmla="*/ 0 w 181809"/>
              <a:gd name="connsiteY28" fmla="*/ 370294 h 3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09" h="370294">
                <a:moveTo>
                  <a:pt x="0" y="370294"/>
                </a:moveTo>
                <a:lnTo>
                  <a:pt x="0" y="370294"/>
                </a:lnTo>
                <a:cubicBezTo>
                  <a:pt x="7557" y="350142"/>
                  <a:pt x="14044" y="329556"/>
                  <a:pt x="22671" y="309838"/>
                </a:cubicBezTo>
                <a:cubicBezTo>
                  <a:pt x="31702" y="289196"/>
                  <a:pt x="45774" y="270756"/>
                  <a:pt x="52899" y="249381"/>
                </a:cubicBezTo>
                <a:cubicBezTo>
                  <a:pt x="55418" y="241824"/>
                  <a:pt x="57318" y="234032"/>
                  <a:pt x="60456" y="226710"/>
                </a:cubicBezTo>
                <a:cubicBezTo>
                  <a:pt x="64894" y="216355"/>
                  <a:pt x="71387" y="206942"/>
                  <a:pt x="75571" y="196482"/>
                </a:cubicBezTo>
                <a:cubicBezTo>
                  <a:pt x="81488" y="181690"/>
                  <a:pt x="85647" y="166254"/>
                  <a:pt x="90685" y="151140"/>
                </a:cubicBezTo>
                <a:lnTo>
                  <a:pt x="98242" y="128469"/>
                </a:lnTo>
                <a:lnTo>
                  <a:pt x="105799" y="105798"/>
                </a:lnTo>
                <a:cubicBezTo>
                  <a:pt x="108318" y="98241"/>
                  <a:pt x="111424" y="90855"/>
                  <a:pt x="113356" y="83127"/>
                </a:cubicBezTo>
                <a:cubicBezTo>
                  <a:pt x="115875" y="73051"/>
                  <a:pt x="117929" y="62847"/>
                  <a:pt x="120913" y="52899"/>
                </a:cubicBezTo>
                <a:cubicBezTo>
                  <a:pt x="125491" y="37639"/>
                  <a:pt x="149283" y="-1280"/>
                  <a:pt x="136027" y="7557"/>
                </a:cubicBezTo>
                <a:cubicBezTo>
                  <a:pt x="115874" y="20992"/>
                  <a:pt x="106351" y="25200"/>
                  <a:pt x="90685" y="45342"/>
                </a:cubicBezTo>
                <a:cubicBezTo>
                  <a:pt x="79533" y="59680"/>
                  <a:pt x="47611" y="103528"/>
                  <a:pt x="60456" y="90684"/>
                </a:cubicBezTo>
                <a:cubicBezTo>
                  <a:pt x="104422" y="46721"/>
                  <a:pt x="43029" y="110086"/>
                  <a:pt x="90685" y="52899"/>
                </a:cubicBezTo>
                <a:cubicBezTo>
                  <a:pt x="108868" y="31079"/>
                  <a:pt x="113735" y="29975"/>
                  <a:pt x="136027" y="15114"/>
                </a:cubicBezTo>
                <a:cubicBezTo>
                  <a:pt x="141065" y="22671"/>
                  <a:pt x="147952" y="29281"/>
                  <a:pt x="151141" y="37785"/>
                </a:cubicBezTo>
                <a:cubicBezTo>
                  <a:pt x="155377" y="49081"/>
                  <a:pt x="164133" y="112424"/>
                  <a:pt x="166255" y="120912"/>
                </a:cubicBezTo>
                <a:cubicBezTo>
                  <a:pt x="170119" y="136368"/>
                  <a:pt x="184493" y="181876"/>
                  <a:pt x="181369" y="166254"/>
                </a:cubicBezTo>
                <a:cubicBezTo>
                  <a:pt x="179189" y="155353"/>
                  <a:pt x="164420" y="65260"/>
                  <a:pt x="151141" y="45342"/>
                </a:cubicBezTo>
                <a:lnTo>
                  <a:pt x="120913" y="0"/>
                </a:lnTo>
                <a:lnTo>
                  <a:pt x="105799" y="45342"/>
                </a:lnTo>
                <a:lnTo>
                  <a:pt x="98242" y="68013"/>
                </a:lnTo>
                <a:cubicBezTo>
                  <a:pt x="93809" y="103476"/>
                  <a:pt x="87212" y="180148"/>
                  <a:pt x="75571" y="226710"/>
                </a:cubicBezTo>
                <a:cubicBezTo>
                  <a:pt x="63760" y="273951"/>
                  <a:pt x="74006" y="224562"/>
                  <a:pt x="52899" y="272053"/>
                </a:cubicBezTo>
                <a:cubicBezTo>
                  <a:pt x="46429" y="286611"/>
                  <a:pt x="42823" y="302281"/>
                  <a:pt x="37785" y="317395"/>
                </a:cubicBezTo>
                <a:lnTo>
                  <a:pt x="30228" y="340066"/>
                </a:lnTo>
                <a:cubicBezTo>
                  <a:pt x="27709" y="347623"/>
                  <a:pt x="26233" y="355612"/>
                  <a:pt x="22671" y="362737"/>
                </a:cubicBezTo>
                <a:lnTo>
                  <a:pt x="0" y="370294"/>
                </a:lnTo>
                <a:close/>
              </a:path>
            </a:pathLst>
          </a:cu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15" name="Freeform 14">
            <a:extLst>
              <a:ext uri="{FF2B5EF4-FFF2-40B4-BE49-F238E27FC236}">
                <a16:creationId xmlns:a16="http://schemas.microsoft.com/office/drawing/2014/main" id="{030CBB82-FFDB-D644-A625-F5F0AE8AF427}"/>
              </a:ext>
            </a:extLst>
          </p:cNvPr>
          <p:cNvSpPr/>
          <p:nvPr/>
        </p:nvSpPr>
        <p:spPr>
          <a:xfrm flipH="1">
            <a:off x="3895543" y="1111177"/>
            <a:ext cx="354724" cy="536548"/>
          </a:xfrm>
          <a:custGeom>
            <a:avLst/>
            <a:gdLst>
              <a:gd name="connsiteX0" fmla="*/ 0 w 181809"/>
              <a:gd name="connsiteY0" fmla="*/ 370294 h 370294"/>
              <a:gd name="connsiteX1" fmla="*/ 0 w 181809"/>
              <a:gd name="connsiteY1" fmla="*/ 370294 h 370294"/>
              <a:gd name="connsiteX2" fmla="*/ 22671 w 181809"/>
              <a:gd name="connsiteY2" fmla="*/ 309838 h 370294"/>
              <a:gd name="connsiteX3" fmla="*/ 52899 w 181809"/>
              <a:gd name="connsiteY3" fmla="*/ 249381 h 370294"/>
              <a:gd name="connsiteX4" fmla="*/ 60456 w 181809"/>
              <a:gd name="connsiteY4" fmla="*/ 226710 h 370294"/>
              <a:gd name="connsiteX5" fmla="*/ 75571 w 181809"/>
              <a:gd name="connsiteY5" fmla="*/ 196482 h 370294"/>
              <a:gd name="connsiteX6" fmla="*/ 90685 w 181809"/>
              <a:gd name="connsiteY6" fmla="*/ 151140 h 370294"/>
              <a:gd name="connsiteX7" fmla="*/ 98242 w 181809"/>
              <a:gd name="connsiteY7" fmla="*/ 128469 h 370294"/>
              <a:gd name="connsiteX8" fmla="*/ 105799 w 181809"/>
              <a:gd name="connsiteY8" fmla="*/ 105798 h 370294"/>
              <a:gd name="connsiteX9" fmla="*/ 113356 w 181809"/>
              <a:gd name="connsiteY9" fmla="*/ 83127 h 370294"/>
              <a:gd name="connsiteX10" fmla="*/ 120913 w 181809"/>
              <a:gd name="connsiteY10" fmla="*/ 52899 h 370294"/>
              <a:gd name="connsiteX11" fmla="*/ 136027 w 181809"/>
              <a:gd name="connsiteY11" fmla="*/ 7557 h 370294"/>
              <a:gd name="connsiteX12" fmla="*/ 90685 w 181809"/>
              <a:gd name="connsiteY12" fmla="*/ 45342 h 370294"/>
              <a:gd name="connsiteX13" fmla="*/ 60456 w 181809"/>
              <a:gd name="connsiteY13" fmla="*/ 90684 h 370294"/>
              <a:gd name="connsiteX14" fmla="*/ 90685 w 181809"/>
              <a:gd name="connsiteY14" fmla="*/ 52899 h 370294"/>
              <a:gd name="connsiteX15" fmla="*/ 136027 w 181809"/>
              <a:gd name="connsiteY15" fmla="*/ 15114 h 370294"/>
              <a:gd name="connsiteX16" fmla="*/ 151141 w 181809"/>
              <a:gd name="connsiteY16" fmla="*/ 37785 h 370294"/>
              <a:gd name="connsiteX17" fmla="*/ 166255 w 181809"/>
              <a:gd name="connsiteY17" fmla="*/ 120912 h 370294"/>
              <a:gd name="connsiteX18" fmla="*/ 181369 w 181809"/>
              <a:gd name="connsiteY18" fmla="*/ 166254 h 370294"/>
              <a:gd name="connsiteX19" fmla="*/ 151141 w 181809"/>
              <a:gd name="connsiteY19" fmla="*/ 45342 h 370294"/>
              <a:gd name="connsiteX20" fmla="*/ 120913 w 181809"/>
              <a:gd name="connsiteY20" fmla="*/ 0 h 370294"/>
              <a:gd name="connsiteX21" fmla="*/ 105799 w 181809"/>
              <a:gd name="connsiteY21" fmla="*/ 45342 h 370294"/>
              <a:gd name="connsiteX22" fmla="*/ 98242 w 181809"/>
              <a:gd name="connsiteY22" fmla="*/ 68013 h 370294"/>
              <a:gd name="connsiteX23" fmla="*/ 75571 w 181809"/>
              <a:gd name="connsiteY23" fmla="*/ 226710 h 370294"/>
              <a:gd name="connsiteX24" fmla="*/ 52899 w 181809"/>
              <a:gd name="connsiteY24" fmla="*/ 272053 h 370294"/>
              <a:gd name="connsiteX25" fmla="*/ 37785 w 181809"/>
              <a:gd name="connsiteY25" fmla="*/ 317395 h 370294"/>
              <a:gd name="connsiteX26" fmla="*/ 30228 w 181809"/>
              <a:gd name="connsiteY26" fmla="*/ 340066 h 370294"/>
              <a:gd name="connsiteX27" fmla="*/ 22671 w 181809"/>
              <a:gd name="connsiteY27" fmla="*/ 362737 h 370294"/>
              <a:gd name="connsiteX28" fmla="*/ 0 w 181809"/>
              <a:gd name="connsiteY28" fmla="*/ 370294 h 3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09" h="370294">
                <a:moveTo>
                  <a:pt x="0" y="370294"/>
                </a:moveTo>
                <a:lnTo>
                  <a:pt x="0" y="370294"/>
                </a:lnTo>
                <a:cubicBezTo>
                  <a:pt x="7557" y="350142"/>
                  <a:pt x="14044" y="329556"/>
                  <a:pt x="22671" y="309838"/>
                </a:cubicBezTo>
                <a:cubicBezTo>
                  <a:pt x="31702" y="289196"/>
                  <a:pt x="45774" y="270756"/>
                  <a:pt x="52899" y="249381"/>
                </a:cubicBezTo>
                <a:cubicBezTo>
                  <a:pt x="55418" y="241824"/>
                  <a:pt x="57318" y="234032"/>
                  <a:pt x="60456" y="226710"/>
                </a:cubicBezTo>
                <a:cubicBezTo>
                  <a:pt x="64894" y="216355"/>
                  <a:pt x="71387" y="206942"/>
                  <a:pt x="75571" y="196482"/>
                </a:cubicBezTo>
                <a:cubicBezTo>
                  <a:pt x="81488" y="181690"/>
                  <a:pt x="85647" y="166254"/>
                  <a:pt x="90685" y="151140"/>
                </a:cubicBezTo>
                <a:lnTo>
                  <a:pt x="98242" y="128469"/>
                </a:lnTo>
                <a:lnTo>
                  <a:pt x="105799" y="105798"/>
                </a:lnTo>
                <a:cubicBezTo>
                  <a:pt x="108318" y="98241"/>
                  <a:pt x="111424" y="90855"/>
                  <a:pt x="113356" y="83127"/>
                </a:cubicBezTo>
                <a:cubicBezTo>
                  <a:pt x="115875" y="73051"/>
                  <a:pt x="117929" y="62847"/>
                  <a:pt x="120913" y="52899"/>
                </a:cubicBezTo>
                <a:cubicBezTo>
                  <a:pt x="125491" y="37639"/>
                  <a:pt x="149283" y="-1280"/>
                  <a:pt x="136027" y="7557"/>
                </a:cubicBezTo>
                <a:cubicBezTo>
                  <a:pt x="115874" y="20992"/>
                  <a:pt x="106351" y="25200"/>
                  <a:pt x="90685" y="45342"/>
                </a:cubicBezTo>
                <a:cubicBezTo>
                  <a:pt x="79533" y="59680"/>
                  <a:pt x="47611" y="103528"/>
                  <a:pt x="60456" y="90684"/>
                </a:cubicBezTo>
                <a:cubicBezTo>
                  <a:pt x="104422" y="46721"/>
                  <a:pt x="43029" y="110086"/>
                  <a:pt x="90685" y="52899"/>
                </a:cubicBezTo>
                <a:cubicBezTo>
                  <a:pt x="108868" y="31079"/>
                  <a:pt x="113735" y="29975"/>
                  <a:pt x="136027" y="15114"/>
                </a:cubicBezTo>
                <a:cubicBezTo>
                  <a:pt x="141065" y="22671"/>
                  <a:pt x="147952" y="29281"/>
                  <a:pt x="151141" y="37785"/>
                </a:cubicBezTo>
                <a:cubicBezTo>
                  <a:pt x="155377" y="49081"/>
                  <a:pt x="164133" y="112424"/>
                  <a:pt x="166255" y="120912"/>
                </a:cubicBezTo>
                <a:cubicBezTo>
                  <a:pt x="170119" y="136368"/>
                  <a:pt x="184493" y="181876"/>
                  <a:pt x="181369" y="166254"/>
                </a:cubicBezTo>
                <a:cubicBezTo>
                  <a:pt x="179189" y="155353"/>
                  <a:pt x="164420" y="65260"/>
                  <a:pt x="151141" y="45342"/>
                </a:cubicBezTo>
                <a:lnTo>
                  <a:pt x="120913" y="0"/>
                </a:lnTo>
                <a:lnTo>
                  <a:pt x="105799" y="45342"/>
                </a:lnTo>
                <a:lnTo>
                  <a:pt x="98242" y="68013"/>
                </a:lnTo>
                <a:cubicBezTo>
                  <a:pt x="93809" y="103476"/>
                  <a:pt x="87212" y="180148"/>
                  <a:pt x="75571" y="226710"/>
                </a:cubicBezTo>
                <a:cubicBezTo>
                  <a:pt x="63760" y="273951"/>
                  <a:pt x="74006" y="224562"/>
                  <a:pt x="52899" y="272053"/>
                </a:cubicBezTo>
                <a:cubicBezTo>
                  <a:pt x="46429" y="286611"/>
                  <a:pt x="42823" y="302281"/>
                  <a:pt x="37785" y="317395"/>
                </a:cubicBezTo>
                <a:lnTo>
                  <a:pt x="30228" y="340066"/>
                </a:lnTo>
                <a:cubicBezTo>
                  <a:pt x="27709" y="347623"/>
                  <a:pt x="26233" y="355612"/>
                  <a:pt x="22671" y="362737"/>
                </a:cubicBezTo>
                <a:lnTo>
                  <a:pt x="0" y="370294"/>
                </a:lnTo>
                <a:close/>
              </a:path>
            </a:pathLst>
          </a:cu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16" name="Freeform 15">
            <a:extLst>
              <a:ext uri="{FF2B5EF4-FFF2-40B4-BE49-F238E27FC236}">
                <a16:creationId xmlns:a16="http://schemas.microsoft.com/office/drawing/2014/main" id="{6B270958-1772-DF4B-8D1B-4D7C548FA110}"/>
              </a:ext>
            </a:extLst>
          </p:cNvPr>
          <p:cNvSpPr/>
          <p:nvPr/>
        </p:nvSpPr>
        <p:spPr>
          <a:xfrm flipH="1">
            <a:off x="4589200" y="1566023"/>
            <a:ext cx="354724" cy="536548"/>
          </a:xfrm>
          <a:custGeom>
            <a:avLst/>
            <a:gdLst>
              <a:gd name="connsiteX0" fmla="*/ 0 w 181809"/>
              <a:gd name="connsiteY0" fmla="*/ 370294 h 370294"/>
              <a:gd name="connsiteX1" fmla="*/ 0 w 181809"/>
              <a:gd name="connsiteY1" fmla="*/ 370294 h 370294"/>
              <a:gd name="connsiteX2" fmla="*/ 22671 w 181809"/>
              <a:gd name="connsiteY2" fmla="*/ 309838 h 370294"/>
              <a:gd name="connsiteX3" fmla="*/ 52899 w 181809"/>
              <a:gd name="connsiteY3" fmla="*/ 249381 h 370294"/>
              <a:gd name="connsiteX4" fmla="*/ 60456 w 181809"/>
              <a:gd name="connsiteY4" fmla="*/ 226710 h 370294"/>
              <a:gd name="connsiteX5" fmla="*/ 75571 w 181809"/>
              <a:gd name="connsiteY5" fmla="*/ 196482 h 370294"/>
              <a:gd name="connsiteX6" fmla="*/ 90685 w 181809"/>
              <a:gd name="connsiteY6" fmla="*/ 151140 h 370294"/>
              <a:gd name="connsiteX7" fmla="*/ 98242 w 181809"/>
              <a:gd name="connsiteY7" fmla="*/ 128469 h 370294"/>
              <a:gd name="connsiteX8" fmla="*/ 105799 w 181809"/>
              <a:gd name="connsiteY8" fmla="*/ 105798 h 370294"/>
              <a:gd name="connsiteX9" fmla="*/ 113356 w 181809"/>
              <a:gd name="connsiteY9" fmla="*/ 83127 h 370294"/>
              <a:gd name="connsiteX10" fmla="*/ 120913 w 181809"/>
              <a:gd name="connsiteY10" fmla="*/ 52899 h 370294"/>
              <a:gd name="connsiteX11" fmla="*/ 136027 w 181809"/>
              <a:gd name="connsiteY11" fmla="*/ 7557 h 370294"/>
              <a:gd name="connsiteX12" fmla="*/ 90685 w 181809"/>
              <a:gd name="connsiteY12" fmla="*/ 45342 h 370294"/>
              <a:gd name="connsiteX13" fmla="*/ 60456 w 181809"/>
              <a:gd name="connsiteY13" fmla="*/ 90684 h 370294"/>
              <a:gd name="connsiteX14" fmla="*/ 90685 w 181809"/>
              <a:gd name="connsiteY14" fmla="*/ 52899 h 370294"/>
              <a:gd name="connsiteX15" fmla="*/ 136027 w 181809"/>
              <a:gd name="connsiteY15" fmla="*/ 15114 h 370294"/>
              <a:gd name="connsiteX16" fmla="*/ 151141 w 181809"/>
              <a:gd name="connsiteY16" fmla="*/ 37785 h 370294"/>
              <a:gd name="connsiteX17" fmla="*/ 166255 w 181809"/>
              <a:gd name="connsiteY17" fmla="*/ 120912 h 370294"/>
              <a:gd name="connsiteX18" fmla="*/ 181369 w 181809"/>
              <a:gd name="connsiteY18" fmla="*/ 166254 h 370294"/>
              <a:gd name="connsiteX19" fmla="*/ 151141 w 181809"/>
              <a:gd name="connsiteY19" fmla="*/ 45342 h 370294"/>
              <a:gd name="connsiteX20" fmla="*/ 120913 w 181809"/>
              <a:gd name="connsiteY20" fmla="*/ 0 h 370294"/>
              <a:gd name="connsiteX21" fmla="*/ 105799 w 181809"/>
              <a:gd name="connsiteY21" fmla="*/ 45342 h 370294"/>
              <a:gd name="connsiteX22" fmla="*/ 98242 w 181809"/>
              <a:gd name="connsiteY22" fmla="*/ 68013 h 370294"/>
              <a:gd name="connsiteX23" fmla="*/ 75571 w 181809"/>
              <a:gd name="connsiteY23" fmla="*/ 226710 h 370294"/>
              <a:gd name="connsiteX24" fmla="*/ 52899 w 181809"/>
              <a:gd name="connsiteY24" fmla="*/ 272053 h 370294"/>
              <a:gd name="connsiteX25" fmla="*/ 37785 w 181809"/>
              <a:gd name="connsiteY25" fmla="*/ 317395 h 370294"/>
              <a:gd name="connsiteX26" fmla="*/ 30228 w 181809"/>
              <a:gd name="connsiteY26" fmla="*/ 340066 h 370294"/>
              <a:gd name="connsiteX27" fmla="*/ 22671 w 181809"/>
              <a:gd name="connsiteY27" fmla="*/ 362737 h 370294"/>
              <a:gd name="connsiteX28" fmla="*/ 0 w 181809"/>
              <a:gd name="connsiteY28" fmla="*/ 370294 h 3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09" h="370294">
                <a:moveTo>
                  <a:pt x="0" y="370294"/>
                </a:moveTo>
                <a:lnTo>
                  <a:pt x="0" y="370294"/>
                </a:lnTo>
                <a:cubicBezTo>
                  <a:pt x="7557" y="350142"/>
                  <a:pt x="14044" y="329556"/>
                  <a:pt x="22671" y="309838"/>
                </a:cubicBezTo>
                <a:cubicBezTo>
                  <a:pt x="31702" y="289196"/>
                  <a:pt x="45774" y="270756"/>
                  <a:pt x="52899" y="249381"/>
                </a:cubicBezTo>
                <a:cubicBezTo>
                  <a:pt x="55418" y="241824"/>
                  <a:pt x="57318" y="234032"/>
                  <a:pt x="60456" y="226710"/>
                </a:cubicBezTo>
                <a:cubicBezTo>
                  <a:pt x="64894" y="216355"/>
                  <a:pt x="71387" y="206942"/>
                  <a:pt x="75571" y="196482"/>
                </a:cubicBezTo>
                <a:cubicBezTo>
                  <a:pt x="81488" y="181690"/>
                  <a:pt x="85647" y="166254"/>
                  <a:pt x="90685" y="151140"/>
                </a:cubicBezTo>
                <a:lnTo>
                  <a:pt x="98242" y="128469"/>
                </a:lnTo>
                <a:lnTo>
                  <a:pt x="105799" y="105798"/>
                </a:lnTo>
                <a:cubicBezTo>
                  <a:pt x="108318" y="98241"/>
                  <a:pt x="111424" y="90855"/>
                  <a:pt x="113356" y="83127"/>
                </a:cubicBezTo>
                <a:cubicBezTo>
                  <a:pt x="115875" y="73051"/>
                  <a:pt x="117929" y="62847"/>
                  <a:pt x="120913" y="52899"/>
                </a:cubicBezTo>
                <a:cubicBezTo>
                  <a:pt x="125491" y="37639"/>
                  <a:pt x="149283" y="-1280"/>
                  <a:pt x="136027" y="7557"/>
                </a:cubicBezTo>
                <a:cubicBezTo>
                  <a:pt x="115874" y="20992"/>
                  <a:pt x="106351" y="25200"/>
                  <a:pt x="90685" y="45342"/>
                </a:cubicBezTo>
                <a:cubicBezTo>
                  <a:pt x="79533" y="59680"/>
                  <a:pt x="47611" y="103528"/>
                  <a:pt x="60456" y="90684"/>
                </a:cubicBezTo>
                <a:cubicBezTo>
                  <a:pt x="104422" y="46721"/>
                  <a:pt x="43029" y="110086"/>
                  <a:pt x="90685" y="52899"/>
                </a:cubicBezTo>
                <a:cubicBezTo>
                  <a:pt x="108868" y="31079"/>
                  <a:pt x="113735" y="29975"/>
                  <a:pt x="136027" y="15114"/>
                </a:cubicBezTo>
                <a:cubicBezTo>
                  <a:pt x="141065" y="22671"/>
                  <a:pt x="147952" y="29281"/>
                  <a:pt x="151141" y="37785"/>
                </a:cubicBezTo>
                <a:cubicBezTo>
                  <a:pt x="155377" y="49081"/>
                  <a:pt x="164133" y="112424"/>
                  <a:pt x="166255" y="120912"/>
                </a:cubicBezTo>
                <a:cubicBezTo>
                  <a:pt x="170119" y="136368"/>
                  <a:pt x="184493" y="181876"/>
                  <a:pt x="181369" y="166254"/>
                </a:cubicBezTo>
                <a:cubicBezTo>
                  <a:pt x="179189" y="155353"/>
                  <a:pt x="164420" y="65260"/>
                  <a:pt x="151141" y="45342"/>
                </a:cubicBezTo>
                <a:lnTo>
                  <a:pt x="120913" y="0"/>
                </a:lnTo>
                <a:lnTo>
                  <a:pt x="105799" y="45342"/>
                </a:lnTo>
                <a:lnTo>
                  <a:pt x="98242" y="68013"/>
                </a:lnTo>
                <a:cubicBezTo>
                  <a:pt x="93809" y="103476"/>
                  <a:pt x="87212" y="180148"/>
                  <a:pt x="75571" y="226710"/>
                </a:cubicBezTo>
                <a:cubicBezTo>
                  <a:pt x="63760" y="273951"/>
                  <a:pt x="74006" y="224562"/>
                  <a:pt x="52899" y="272053"/>
                </a:cubicBezTo>
                <a:cubicBezTo>
                  <a:pt x="46429" y="286611"/>
                  <a:pt x="42823" y="302281"/>
                  <a:pt x="37785" y="317395"/>
                </a:cubicBezTo>
                <a:lnTo>
                  <a:pt x="30228" y="340066"/>
                </a:lnTo>
                <a:cubicBezTo>
                  <a:pt x="27709" y="347623"/>
                  <a:pt x="26233" y="355612"/>
                  <a:pt x="22671" y="362737"/>
                </a:cubicBezTo>
                <a:lnTo>
                  <a:pt x="0" y="370294"/>
                </a:lnTo>
                <a:close/>
              </a:path>
            </a:pathLst>
          </a:cu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pic>
        <p:nvPicPr>
          <p:cNvPr id="17" name="Picture 16">
            <a:extLst>
              <a:ext uri="{FF2B5EF4-FFF2-40B4-BE49-F238E27FC236}">
                <a16:creationId xmlns:a16="http://schemas.microsoft.com/office/drawing/2014/main" id="{55C945EF-FAFE-1C40-800C-27E529599BE3}"/>
              </a:ext>
            </a:extLst>
          </p:cNvPr>
          <p:cNvPicPr>
            <a:picLocks noChangeAspect="1"/>
          </p:cNvPicPr>
          <p:nvPr/>
        </p:nvPicPr>
        <p:blipFill rotWithShape="1">
          <a:blip r:embed="rId12">
            <a:extLst>
              <a:ext uri="{28A0092B-C50C-407E-A947-70E740481C1C}">
                <a14:useLocalDpi xmlns:a14="http://schemas.microsoft.com/office/drawing/2010/main" val="0"/>
              </a:ext>
            </a:extLst>
          </a:blip>
          <a:srcRect l="60406" t="10191" r="19324" b="67959"/>
          <a:stretch/>
        </p:blipFill>
        <p:spPr>
          <a:xfrm>
            <a:off x="4631093" y="1876188"/>
            <a:ext cx="1256322" cy="1354217"/>
          </a:xfrm>
          <a:prstGeom prst="rect">
            <a:avLst/>
          </a:prstGeom>
        </p:spPr>
      </p:pic>
    </p:spTree>
    <p:extLst>
      <p:ext uri="{BB962C8B-B14F-4D97-AF65-F5344CB8AC3E}">
        <p14:creationId xmlns:p14="http://schemas.microsoft.com/office/powerpoint/2010/main" val="65732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4" name="hit-postcard.png" descr="hit-postcard.png"/>
          <p:cNvPicPr>
            <a:picLocks noChangeAspect="1"/>
          </p:cNvPicPr>
          <p:nvPr/>
        </p:nvPicPr>
        <p:blipFill>
          <a:blip r:embed="rId2"/>
          <a:stretch>
            <a:fillRect/>
          </a:stretch>
        </p:blipFill>
        <p:spPr>
          <a:xfrm>
            <a:off x="1143001" y="-267890"/>
            <a:ext cx="6791027" cy="6670984"/>
          </a:xfrm>
          <a:prstGeom prst="rect">
            <a:avLst/>
          </a:prstGeom>
          <a:ln w="12700">
            <a:miter lim="400000"/>
          </a:ln>
        </p:spPr>
      </p:pic>
      <p:pic>
        <p:nvPicPr>
          <p:cNvPr id="375" name="blank.png" descr="blank.png"/>
          <p:cNvPicPr>
            <a:picLocks noChangeAspect="1"/>
          </p:cNvPicPr>
          <p:nvPr/>
        </p:nvPicPr>
        <p:blipFill>
          <a:blip r:embed="rId3"/>
          <a:stretch>
            <a:fillRect/>
          </a:stretch>
        </p:blipFill>
        <p:spPr>
          <a:xfrm>
            <a:off x="1353027" y="2256428"/>
            <a:ext cx="6103621" cy="4138553"/>
          </a:xfrm>
          <a:prstGeom prst="rect">
            <a:avLst/>
          </a:prstGeom>
          <a:ln w="12700">
            <a:miter lim="400000"/>
          </a:ln>
        </p:spPr>
      </p:pic>
      <p:pic>
        <p:nvPicPr>
          <p:cNvPr id="376" name="questions.png" descr="questions.png"/>
          <p:cNvPicPr>
            <a:picLocks noChangeAspect="1"/>
          </p:cNvPicPr>
          <p:nvPr/>
        </p:nvPicPr>
        <p:blipFill>
          <a:blip r:embed="rId4"/>
          <a:stretch>
            <a:fillRect/>
          </a:stretch>
        </p:blipFill>
        <p:spPr>
          <a:xfrm>
            <a:off x="1330524" y="4199186"/>
            <a:ext cx="4654493" cy="1064865"/>
          </a:xfrm>
          <a:prstGeom prst="rect">
            <a:avLst/>
          </a:prstGeom>
          <a:ln w="12700">
            <a:miter lim="400000"/>
          </a:ln>
        </p:spPr>
      </p:pic>
      <p:pic>
        <p:nvPicPr>
          <p:cNvPr id="377" name="questions2.png" descr="questions2.png"/>
          <p:cNvPicPr>
            <a:picLocks noChangeAspect="1"/>
          </p:cNvPicPr>
          <p:nvPr/>
        </p:nvPicPr>
        <p:blipFill>
          <a:blip r:embed="rId5"/>
          <a:stretch>
            <a:fillRect/>
          </a:stretch>
        </p:blipFill>
        <p:spPr>
          <a:xfrm>
            <a:off x="6018610" y="4339829"/>
            <a:ext cx="1305967" cy="902149"/>
          </a:xfrm>
          <a:prstGeom prst="rect">
            <a:avLst/>
          </a:prstGeom>
          <a:ln w="12700">
            <a:miter lim="400000"/>
          </a:ln>
        </p:spPr>
      </p:pic>
      <p:pic>
        <p:nvPicPr>
          <p:cNvPr id="378" name="postcard.jpg" descr="postcard.jpg"/>
          <p:cNvPicPr>
            <a:picLocks noChangeAspect="1"/>
          </p:cNvPicPr>
          <p:nvPr/>
        </p:nvPicPr>
        <p:blipFill>
          <a:blip r:embed="rId6"/>
          <a:stretch>
            <a:fillRect/>
          </a:stretch>
        </p:blipFill>
        <p:spPr>
          <a:xfrm>
            <a:off x="1424285" y="2249444"/>
            <a:ext cx="3317558" cy="2101938"/>
          </a:xfrm>
          <a:prstGeom prst="rect">
            <a:avLst/>
          </a:prstGeom>
          <a:ln w="12700">
            <a:miter lim="400000"/>
          </a:ln>
        </p:spPr>
      </p:pic>
      <p:sp>
        <p:nvSpPr>
          <p:cNvPr id="379" name="Rectangle"/>
          <p:cNvSpPr/>
          <p:nvPr/>
        </p:nvSpPr>
        <p:spPr>
          <a:xfrm>
            <a:off x="962173" y="0"/>
            <a:ext cx="7340204" cy="5866805"/>
          </a:xfrm>
          <a:prstGeom prst="rect">
            <a:avLst/>
          </a:prstGeom>
          <a:solidFill>
            <a:srgbClr val="FFFFFF">
              <a:alpha val="80000"/>
            </a:srgbClr>
          </a:solidFill>
          <a:ln w="12700">
            <a:miter lim="400000"/>
          </a:ln>
        </p:spPr>
        <p:txBody>
          <a:bodyPr lIns="20092" tIns="20092" rIns="20092" bIns="20092" anchor="ctr"/>
          <a:lstStyle/>
          <a:p>
            <a:pPr algn="ctr" defTabSz="308063">
              <a:defRPr sz="3800" i="1">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004"/>
          </a:p>
        </p:txBody>
      </p:sp>
      <p:pic>
        <p:nvPicPr>
          <p:cNvPr id="380" name="postcard-detail.jpg" descr="postcard-detail.jpg"/>
          <p:cNvPicPr>
            <a:picLocks noChangeAspect="1"/>
          </p:cNvPicPr>
          <p:nvPr/>
        </p:nvPicPr>
        <p:blipFill>
          <a:blip r:embed="rId7"/>
          <a:stretch>
            <a:fillRect/>
          </a:stretch>
        </p:blipFill>
        <p:spPr>
          <a:xfrm>
            <a:off x="1337221" y="1614042"/>
            <a:ext cx="2887175" cy="2638723"/>
          </a:xfrm>
          <a:prstGeom prst="rect">
            <a:avLst/>
          </a:prstGeom>
          <a:ln w="12700">
            <a:miter lim="400000"/>
          </a:ln>
        </p:spPr>
      </p:pic>
      <p:sp>
        <p:nvSpPr>
          <p:cNvPr id="381" name="Postmark City:"/>
          <p:cNvSpPr txBox="1"/>
          <p:nvPr/>
        </p:nvSpPr>
        <p:spPr>
          <a:xfrm>
            <a:off x="4471542" y="2036121"/>
            <a:ext cx="1912884" cy="381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092" tIns="20092" rIns="20092" bIns="20092" anchor="ctr">
            <a:spAutoFit/>
          </a:bodyPr>
          <a:lstStyle>
            <a:lvl1pPr defTabSz="584200">
              <a:defRPr sz="4200" b="1">
                <a:latin typeface="Times New Roman"/>
                <a:ea typeface="Times New Roman"/>
                <a:cs typeface="Times New Roman"/>
                <a:sym typeface="Times New Roman"/>
              </a:defRPr>
            </a:lvl1pPr>
          </a:lstStyle>
          <a:p>
            <a:r>
              <a:rPr sz="2215"/>
              <a:t>Postmark City:</a:t>
            </a:r>
          </a:p>
        </p:txBody>
      </p:sp>
      <p:sp>
        <p:nvSpPr>
          <p:cNvPr id="382" name="Barre"/>
          <p:cNvSpPr txBox="1"/>
          <p:nvPr/>
        </p:nvSpPr>
        <p:spPr>
          <a:xfrm>
            <a:off x="6507510" y="2092900"/>
            <a:ext cx="951012" cy="267883"/>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lvl1pPr defTabSz="584200">
              <a:defRPr sz="2800">
                <a:latin typeface="Lucida Grande"/>
                <a:ea typeface="Lucida Grande"/>
                <a:cs typeface="Lucida Grande"/>
                <a:sym typeface="Lucida Grande"/>
              </a:defRPr>
            </a:lvl1pPr>
          </a:lstStyle>
          <a:p>
            <a:r>
              <a:rPr sz="1477"/>
              <a:t>Barre      </a:t>
            </a:r>
          </a:p>
        </p:txBody>
      </p:sp>
      <p:sp>
        <p:nvSpPr>
          <p:cNvPr id="383" name="Postmark State:"/>
          <p:cNvSpPr txBox="1"/>
          <p:nvPr/>
        </p:nvSpPr>
        <p:spPr>
          <a:xfrm>
            <a:off x="4471542" y="2384379"/>
            <a:ext cx="2009064" cy="381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092" tIns="20092" rIns="20092" bIns="20092" anchor="ctr">
            <a:spAutoFit/>
          </a:bodyPr>
          <a:lstStyle>
            <a:lvl1pPr defTabSz="584200">
              <a:defRPr sz="4200" b="1">
                <a:latin typeface="Times New Roman"/>
                <a:ea typeface="Times New Roman"/>
                <a:cs typeface="Times New Roman"/>
                <a:sym typeface="Times New Roman"/>
              </a:defRPr>
            </a:lvl1pPr>
          </a:lstStyle>
          <a:p>
            <a:r>
              <a:rPr sz="2215"/>
              <a:t>Postmark State:</a:t>
            </a:r>
          </a:p>
        </p:txBody>
      </p:sp>
      <p:sp>
        <p:nvSpPr>
          <p:cNvPr id="384" name="MA"/>
          <p:cNvSpPr txBox="1"/>
          <p:nvPr/>
        </p:nvSpPr>
        <p:spPr>
          <a:xfrm>
            <a:off x="6507510" y="2441157"/>
            <a:ext cx="869329" cy="267883"/>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092" tIns="20092" rIns="20092" bIns="20092" anchor="ctr">
            <a:spAutoFit/>
          </a:bodyPr>
          <a:lstStyle>
            <a:lvl1pPr defTabSz="584200">
              <a:defRPr sz="2800">
                <a:latin typeface="Lucida Grande"/>
                <a:ea typeface="Lucida Grande"/>
                <a:cs typeface="Lucida Grande"/>
                <a:sym typeface="Lucida Grande"/>
              </a:defRPr>
            </a:lvl1pPr>
          </a:lstStyle>
          <a:p>
            <a:r>
              <a:rPr sz="1477"/>
              <a:t>MA         </a:t>
            </a:r>
          </a:p>
        </p:txBody>
      </p:sp>
      <p:sp>
        <p:nvSpPr>
          <p:cNvPr id="385" name="Postmark Date:"/>
          <p:cNvSpPr txBox="1"/>
          <p:nvPr/>
        </p:nvSpPr>
        <p:spPr>
          <a:xfrm>
            <a:off x="4451450" y="2752728"/>
            <a:ext cx="1960974" cy="381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092" tIns="20092" rIns="20092" bIns="20092" anchor="ctr">
            <a:spAutoFit/>
          </a:bodyPr>
          <a:lstStyle>
            <a:lvl1pPr defTabSz="584200">
              <a:defRPr sz="4200" b="1">
                <a:latin typeface="Times New Roman"/>
                <a:ea typeface="Times New Roman"/>
                <a:cs typeface="Times New Roman"/>
                <a:sym typeface="Times New Roman"/>
              </a:defRPr>
            </a:lvl1pPr>
          </a:lstStyle>
          <a:p>
            <a:r>
              <a:rPr sz="2215"/>
              <a:t>Postmark Date:</a:t>
            </a:r>
          </a:p>
        </p:txBody>
      </p:sp>
      <p:sp>
        <p:nvSpPr>
          <p:cNvPr id="386" name="Oct-11"/>
          <p:cNvSpPr txBox="1"/>
          <p:nvPr/>
        </p:nvSpPr>
        <p:spPr>
          <a:xfrm>
            <a:off x="6507510" y="2809507"/>
            <a:ext cx="944315" cy="267883"/>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lvl1pPr defTabSz="584200">
              <a:defRPr sz="2800">
                <a:latin typeface="Lucida Grande"/>
                <a:ea typeface="Lucida Grande"/>
                <a:cs typeface="Lucida Grande"/>
                <a:sym typeface="Lucida Grande"/>
              </a:defRPr>
            </a:lvl1pPr>
          </a:lstStyle>
          <a:p>
            <a:r>
              <a:rPr sz="1477"/>
              <a:t>Oct-11   </a:t>
            </a:r>
          </a:p>
        </p:txBody>
      </p:sp>
      <p:sp>
        <p:nvSpPr>
          <p:cNvPr id="387" name="Postmark Year:"/>
          <p:cNvSpPr txBox="1"/>
          <p:nvPr/>
        </p:nvSpPr>
        <p:spPr>
          <a:xfrm>
            <a:off x="4458147" y="3107684"/>
            <a:ext cx="1951036" cy="381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092" tIns="20092" rIns="20092" bIns="20092" anchor="ctr">
            <a:spAutoFit/>
          </a:bodyPr>
          <a:lstStyle>
            <a:lvl1pPr defTabSz="584200">
              <a:defRPr sz="4200" b="1">
                <a:latin typeface="Times New Roman"/>
                <a:ea typeface="Times New Roman"/>
                <a:cs typeface="Times New Roman"/>
                <a:sym typeface="Times New Roman"/>
              </a:defRPr>
            </a:lvl1pPr>
          </a:lstStyle>
          <a:p>
            <a:r>
              <a:rPr sz="2215"/>
              <a:t>Postmark Year:</a:t>
            </a:r>
          </a:p>
        </p:txBody>
      </p:sp>
      <p:sp>
        <p:nvSpPr>
          <p:cNvPr id="388" name="1886"/>
          <p:cNvSpPr txBox="1"/>
          <p:nvPr/>
        </p:nvSpPr>
        <p:spPr>
          <a:xfrm>
            <a:off x="6507510" y="3164462"/>
            <a:ext cx="937617" cy="267883"/>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spAutoFit/>
          </a:bodyPr>
          <a:lstStyle>
            <a:lvl1pPr defTabSz="584200">
              <a:defRPr sz="2800">
                <a:latin typeface="Lucida Grande"/>
                <a:ea typeface="Lucida Grande"/>
                <a:cs typeface="Lucida Grande"/>
                <a:sym typeface="Lucida Grande"/>
              </a:defRPr>
            </a:lvl1pPr>
          </a:lstStyle>
          <a:p>
            <a:r>
              <a:rPr sz="1477"/>
              <a:t>1886      </a:t>
            </a:r>
          </a:p>
        </p:txBody>
      </p:sp>
      <p:sp>
        <p:nvSpPr>
          <p:cNvPr id="389" name="Stamp:"/>
          <p:cNvSpPr txBox="1"/>
          <p:nvPr/>
        </p:nvSpPr>
        <p:spPr>
          <a:xfrm>
            <a:off x="4471540" y="3455941"/>
            <a:ext cx="997570" cy="381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092" tIns="20092" rIns="20092" bIns="20092" anchor="ctr">
            <a:spAutoFit/>
          </a:bodyPr>
          <a:lstStyle/>
          <a:p>
            <a:pPr defTabSz="308063">
              <a:defRPr sz="4200" b="1">
                <a:latin typeface="Times New Roman"/>
                <a:ea typeface="Times New Roman"/>
                <a:cs typeface="Times New Roman"/>
                <a:sym typeface="Times New Roman"/>
              </a:defRPr>
            </a:pPr>
            <a:r>
              <a:rPr sz="2215"/>
              <a:t>Stamp: </a:t>
            </a:r>
          </a:p>
        </p:txBody>
      </p:sp>
      <p:sp>
        <p:nvSpPr>
          <p:cNvPr id="390" name="1c"/>
          <p:cNvSpPr txBox="1"/>
          <p:nvPr/>
        </p:nvSpPr>
        <p:spPr>
          <a:xfrm>
            <a:off x="6507510" y="3512720"/>
            <a:ext cx="851696" cy="267883"/>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0092" tIns="20092" rIns="20092" bIns="20092" anchor="ctr">
            <a:spAutoFit/>
          </a:bodyPr>
          <a:lstStyle>
            <a:lvl1pPr defTabSz="584200">
              <a:defRPr sz="2800">
                <a:latin typeface="Lucida Grande"/>
                <a:ea typeface="Lucida Grande"/>
                <a:cs typeface="Lucida Grande"/>
                <a:sym typeface="Lucida Grande"/>
              </a:defRPr>
            </a:lvl1pPr>
          </a:lstStyle>
          <a:p>
            <a:r>
              <a:rPr sz="1477"/>
              <a:t>1c          </a:t>
            </a:r>
          </a:p>
        </p:txBody>
      </p:sp>
      <p:sp>
        <p:nvSpPr>
          <p:cNvPr id="391" name="$"/>
          <p:cNvSpPr/>
          <p:nvPr/>
        </p:nvSpPr>
        <p:spPr>
          <a:xfrm>
            <a:off x="4538514" y="4092029"/>
            <a:ext cx="857250" cy="857250"/>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4535"/>
              <a:t>$</a:t>
            </a:r>
          </a:p>
        </p:txBody>
      </p:sp>
      <p:sp>
        <p:nvSpPr>
          <p:cNvPr id="392" name="0."/>
          <p:cNvSpPr/>
          <p:nvPr/>
        </p:nvSpPr>
        <p:spPr>
          <a:xfrm>
            <a:off x="5188148" y="4092029"/>
            <a:ext cx="857250" cy="857250"/>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lstStyle>
            <a:lvl1pPr algn="ctr" defTabSz="584200">
              <a:defRPr sz="7600" b="1">
                <a:solidFill>
                  <a:srgbClr val="FFFFFF"/>
                </a:solidFill>
                <a:effectLst>
                  <a:outerShdw blurRad="38100" dist="12700" dir="5400000" rotWithShape="0">
                    <a:srgbClr val="000000">
                      <a:alpha val="50000"/>
                    </a:srgbClr>
                  </a:outerShdw>
                </a:effectLst>
              </a:defRPr>
            </a:lvl1pPr>
          </a:lstStyle>
          <a:p>
            <a:r>
              <a:rPr sz="4008"/>
              <a:t>0.</a:t>
            </a:r>
          </a:p>
        </p:txBody>
      </p:sp>
      <p:sp>
        <p:nvSpPr>
          <p:cNvPr id="393" name="01"/>
          <p:cNvSpPr/>
          <p:nvPr/>
        </p:nvSpPr>
        <p:spPr>
          <a:xfrm>
            <a:off x="5851178" y="4092029"/>
            <a:ext cx="857250" cy="857250"/>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2" tIns="20092" rIns="20092" bIns="20092" anchor="ctr"/>
          <a:lstStyle>
            <a:lvl1pPr algn="ctr" defTabSz="584200">
              <a:defRPr sz="7000" b="1">
                <a:solidFill>
                  <a:srgbClr val="FFFFFF"/>
                </a:solidFill>
                <a:effectLst>
                  <a:outerShdw blurRad="38100" dist="12700" dir="5400000" rotWithShape="0">
                    <a:srgbClr val="000000">
                      <a:alpha val="50000"/>
                    </a:srgbClr>
                  </a:outerShdw>
                </a:effectLst>
              </a:defRPr>
            </a:lvl1pPr>
          </a:lstStyle>
          <a:p>
            <a:r>
              <a:rPr sz="3692"/>
              <a:t>01</a:t>
            </a:r>
          </a:p>
        </p:txBody>
      </p:sp>
    </p:spTree>
    <p:extLst>
      <p:ext uri="{BB962C8B-B14F-4D97-AF65-F5344CB8AC3E}">
        <p14:creationId xmlns:p14="http://schemas.microsoft.com/office/powerpoint/2010/main" val="304121392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379"/>
                                        </p:tgtEl>
                                        <p:attrNameLst>
                                          <p:attrName>style.visibility</p:attrName>
                                        </p:attrNameLst>
                                      </p:cBhvr>
                                      <p:to>
                                        <p:strVal val="visible"/>
                                      </p:to>
                                    </p:set>
                                    <p:animEffect transition="in" filter="fade">
                                      <p:cBhvr>
                                        <p:cTn id="7" dur="1000"/>
                                        <p:tgtEl>
                                          <p:spTgt spid="379"/>
                                        </p:tgtEl>
                                      </p:cBhvr>
                                    </p:animEffect>
                                  </p:childTnLst>
                                </p:cTn>
                              </p:par>
                            </p:childTnLst>
                          </p:cTn>
                        </p:par>
                        <p:par>
                          <p:cTn id="8" fill="hold">
                            <p:stCondLst>
                              <p:cond delay="1000"/>
                            </p:stCondLst>
                            <p:childTnLst>
                              <p:par>
                                <p:cTn id="9" presetID="10" presetClass="entr" fill="hold" grpId="0" nodeType="afterEffect">
                                  <p:stCondLst>
                                    <p:cond delay="0"/>
                                  </p:stCondLst>
                                  <p:iterate>
                                    <p:tmAbs val="0"/>
                                  </p:iterate>
                                  <p:childTnLst>
                                    <p:set>
                                      <p:cBhvr>
                                        <p:cTn id="10" fill="hold"/>
                                        <p:tgtEl>
                                          <p:spTgt spid="380"/>
                                        </p:tgtEl>
                                        <p:attrNameLst>
                                          <p:attrName>style.visibility</p:attrName>
                                        </p:attrNameLst>
                                      </p:cBhvr>
                                      <p:to>
                                        <p:strVal val="visible"/>
                                      </p:to>
                                    </p:set>
                                    <p:animEffect transition="in" filter="fade">
                                      <p:cBhvr>
                                        <p:cTn id="11" dur="1000"/>
                                        <p:tgtEl>
                                          <p:spTgt spid="380"/>
                                        </p:tgtEl>
                                      </p:cBhvr>
                                    </p:animEffect>
                                  </p:childTnLst>
                                </p:cTn>
                              </p:par>
                            </p:childTnLst>
                          </p:cTn>
                        </p:par>
                        <p:par>
                          <p:cTn id="12" fill="hold">
                            <p:stCondLst>
                              <p:cond delay="2000"/>
                            </p:stCondLst>
                            <p:childTnLst>
                              <p:par>
                                <p:cTn id="13" presetID="10" presetClass="entr" fill="hold" grpId="0" nodeType="afterEffect">
                                  <p:stCondLst>
                                    <p:cond delay="0"/>
                                  </p:stCondLst>
                                  <p:iterate>
                                    <p:tmAbs val="0"/>
                                  </p:iterate>
                                  <p:childTnLst>
                                    <p:set>
                                      <p:cBhvr>
                                        <p:cTn id="14" fill="hold"/>
                                        <p:tgtEl>
                                          <p:spTgt spid="381"/>
                                        </p:tgtEl>
                                        <p:attrNameLst>
                                          <p:attrName>style.visibility</p:attrName>
                                        </p:attrNameLst>
                                      </p:cBhvr>
                                      <p:to>
                                        <p:strVal val="visible"/>
                                      </p:to>
                                    </p:set>
                                    <p:animEffect transition="in" filter="fade">
                                      <p:cBhvr>
                                        <p:cTn id="15" dur="250"/>
                                        <p:tgtEl>
                                          <p:spTgt spid="381"/>
                                        </p:tgtEl>
                                      </p:cBhvr>
                                    </p:animEffect>
                                  </p:childTnLst>
                                </p:cTn>
                              </p:par>
                            </p:childTnLst>
                          </p:cTn>
                        </p:par>
                        <p:par>
                          <p:cTn id="16" fill="hold">
                            <p:stCondLst>
                              <p:cond delay="2250"/>
                            </p:stCondLst>
                            <p:childTnLst>
                              <p:par>
                                <p:cTn id="17" presetID="10" presetClass="entr" fill="hold" grpId="0" nodeType="afterEffect">
                                  <p:stCondLst>
                                    <p:cond delay="0"/>
                                  </p:stCondLst>
                                  <p:iterate>
                                    <p:tmAbs val="0"/>
                                  </p:iterate>
                                  <p:childTnLst>
                                    <p:set>
                                      <p:cBhvr>
                                        <p:cTn id="18" fill="hold"/>
                                        <p:tgtEl>
                                          <p:spTgt spid="383"/>
                                        </p:tgtEl>
                                        <p:attrNameLst>
                                          <p:attrName>style.visibility</p:attrName>
                                        </p:attrNameLst>
                                      </p:cBhvr>
                                      <p:to>
                                        <p:strVal val="visible"/>
                                      </p:to>
                                    </p:set>
                                    <p:animEffect transition="in" filter="fade">
                                      <p:cBhvr>
                                        <p:cTn id="19" dur="250"/>
                                        <p:tgtEl>
                                          <p:spTgt spid="383"/>
                                        </p:tgtEl>
                                      </p:cBhvr>
                                    </p:animEffect>
                                  </p:childTnLst>
                                </p:cTn>
                              </p:par>
                            </p:childTnLst>
                          </p:cTn>
                        </p:par>
                        <p:par>
                          <p:cTn id="20" fill="hold">
                            <p:stCondLst>
                              <p:cond delay="2500"/>
                            </p:stCondLst>
                            <p:childTnLst>
                              <p:par>
                                <p:cTn id="21" presetID="10" presetClass="entr" fill="hold" grpId="0" nodeType="afterEffect">
                                  <p:stCondLst>
                                    <p:cond delay="0"/>
                                  </p:stCondLst>
                                  <p:iterate>
                                    <p:tmAbs val="0"/>
                                  </p:iterate>
                                  <p:childTnLst>
                                    <p:set>
                                      <p:cBhvr>
                                        <p:cTn id="22" fill="hold"/>
                                        <p:tgtEl>
                                          <p:spTgt spid="385"/>
                                        </p:tgtEl>
                                        <p:attrNameLst>
                                          <p:attrName>style.visibility</p:attrName>
                                        </p:attrNameLst>
                                      </p:cBhvr>
                                      <p:to>
                                        <p:strVal val="visible"/>
                                      </p:to>
                                    </p:set>
                                    <p:animEffect transition="in" filter="fade">
                                      <p:cBhvr>
                                        <p:cTn id="23" dur="250"/>
                                        <p:tgtEl>
                                          <p:spTgt spid="385"/>
                                        </p:tgtEl>
                                      </p:cBhvr>
                                    </p:animEffect>
                                  </p:childTnLst>
                                </p:cTn>
                              </p:par>
                            </p:childTnLst>
                          </p:cTn>
                        </p:par>
                        <p:par>
                          <p:cTn id="24" fill="hold">
                            <p:stCondLst>
                              <p:cond delay="2750"/>
                            </p:stCondLst>
                            <p:childTnLst>
                              <p:par>
                                <p:cTn id="25" presetID="10" presetClass="entr" fill="hold" grpId="0" nodeType="afterEffect">
                                  <p:stCondLst>
                                    <p:cond delay="0"/>
                                  </p:stCondLst>
                                  <p:iterate>
                                    <p:tmAbs val="0"/>
                                  </p:iterate>
                                  <p:childTnLst>
                                    <p:set>
                                      <p:cBhvr>
                                        <p:cTn id="26" fill="hold"/>
                                        <p:tgtEl>
                                          <p:spTgt spid="387"/>
                                        </p:tgtEl>
                                        <p:attrNameLst>
                                          <p:attrName>style.visibility</p:attrName>
                                        </p:attrNameLst>
                                      </p:cBhvr>
                                      <p:to>
                                        <p:strVal val="visible"/>
                                      </p:to>
                                    </p:set>
                                    <p:animEffect transition="in" filter="fade">
                                      <p:cBhvr>
                                        <p:cTn id="27" dur="250"/>
                                        <p:tgtEl>
                                          <p:spTgt spid="387"/>
                                        </p:tgtEl>
                                      </p:cBhvr>
                                    </p:animEffect>
                                  </p:childTnLst>
                                </p:cTn>
                              </p:par>
                            </p:childTnLst>
                          </p:cTn>
                        </p:par>
                        <p:par>
                          <p:cTn id="28" fill="hold">
                            <p:stCondLst>
                              <p:cond delay="3000"/>
                            </p:stCondLst>
                            <p:childTnLst>
                              <p:par>
                                <p:cTn id="29" presetID="10" presetClass="entr" fill="hold" grpId="0" nodeType="afterEffect">
                                  <p:stCondLst>
                                    <p:cond delay="0"/>
                                  </p:stCondLst>
                                  <p:iterate>
                                    <p:tmAbs val="0"/>
                                  </p:iterate>
                                  <p:childTnLst>
                                    <p:set>
                                      <p:cBhvr>
                                        <p:cTn id="30" fill="hold"/>
                                        <p:tgtEl>
                                          <p:spTgt spid="389"/>
                                        </p:tgtEl>
                                        <p:attrNameLst>
                                          <p:attrName>style.visibility</p:attrName>
                                        </p:attrNameLst>
                                      </p:cBhvr>
                                      <p:to>
                                        <p:strVal val="visible"/>
                                      </p:to>
                                    </p:set>
                                    <p:animEffect transition="in" filter="fade">
                                      <p:cBhvr>
                                        <p:cTn id="31" dur="250"/>
                                        <p:tgtEl>
                                          <p:spTgt spid="38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type="lt">
                                    <p:tmAbs val="100"/>
                                  </p:iterate>
                                  <p:childTnLst>
                                    <p:set>
                                      <p:cBhvr>
                                        <p:cTn id="35" fill="hold"/>
                                        <p:tgtEl>
                                          <p:spTgt spid="382"/>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iterate type="lt">
                                    <p:tmAbs val="100"/>
                                  </p:iterate>
                                  <p:childTnLst>
                                    <p:set>
                                      <p:cBhvr>
                                        <p:cTn id="38" fill="hold"/>
                                        <p:tgtEl>
                                          <p:spTgt spid="384"/>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type="lt">
                                    <p:tmAbs val="100"/>
                                  </p:iterate>
                                  <p:childTnLst>
                                    <p:set>
                                      <p:cBhvr>
                                        <p:cTn id="41" fill="hold"/>
                                        <p:tgtEl>
                                          <p:spTgt spid="386"/>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iterate type="lt">
                                    <p:tmAbs val="100"/>
                                  </p:iterate>
                                  <p:childTnLst>
                                    <p:set>
                                      <p:cBhvr>
                                        <p:cTn id="44" fill="hold"/>
                                        <p:tgtEl>
                                          <p:spTgt spid="388"/>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type="lt">
                                    <p:tmAbs val="100"/>
                                  </p:iterate>
                                  <p:childTnLst>
                                    <p:set>
                                      <p:cBhvr>
                                        <p:cTn id="47" fill="hold"/>
                                        <p:tgtEl>
                                          <p:spTgt spid="39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9" presetClass="entr" presetSubtype="10" fill="hold" grpId="0" nodeType="clickEffect">
                                  <p:stCondLst>
                                    <p:cond delay="0"/>
                                  </p:stCondLst>
                                  <p:iterate>
                                    <p:tmAbs val="0"/>
                                  </p:iterate>
                                  <p:childTnLst>
                                    <p:set>
                                      <p:cBhvr>
                                        <p:cTn id="51" fill="hold"/>
                                        <p:tgtEl>
                                          <p:spTgt spid="391"/>
                                        </p:tgtEl>
                                        <p:attrNameLst>
                                          <p:attrName>style.visibility</p:attrName>
                                        </p:attrNameLst>
                                      </p:cBhvr>
                                      <p:to>
                                        <p:strVal val="visible"/>
                                      </p:to>
                                    </p:set>
                                    <p:anim calcmode="lin" valueType="num">
                                      <p:cBhvr>
                                        <p:cTn id="52" dur="1000" fill="hold"/>
                                        <p:tgtEl>
                                          <p:spTgt spid="391"/>
                                        </p:tgtEl>
                                        <p:attrNameLst>
                                          <p:attrName>ppt_w</p:attrName>
                                        </p:attrNameLst>
                                      </p:cBhvr>
                                      <p:tavLst>
                                        <p:tav tm="0" fmla="#ppt_w*sin(2.5*pi*$)">
                                          <p:val>
                                            <p:fltVal val="0"/>
                                          </p:val>
                                        </p:tav>
                                        <p:tav tm="100000">
                                          <p:val>
                                            <p:fltVal val="1"/>
                                          </p:val>
                                        </p:tav>
                                      </p:tavLst>
                                    </p:anim>
                                    <p:anim calcmode="lin" valueType="num">
                                      <p:cBhvr>
                                        <p:cTn id="53" dur="1000" fill="hold"/>
                                        <p:tgtEl>
                                          <p:spTgt spid="391"/>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9" presetClass="entr" presetSubtype="10" fill="hold" grpId="0" nodeType="clickEffect">
                                  <p:stCondLst>
                                    <p:cond delay="0"/>
                                  </p:stCondLst>
                                  <p:iterate>
                                    <p:tmAbs val="0"/>
                                  </p:iterate>
                                  <p:childTnLst>
                                    <p:set>
                                      <p:cBhvr>
                                        <p:cTn id="57" fill="hold"/>
                                        <p:tgtEl>
                                          <p:spTgt spid="392"/>
                                        </p:tgtEl>
                                        <p:attrNameLst>
                                          <p:attrName>style.visibility</p:attrName>
                                        </p:attrNameLst>
                                      </p:cBhvr>
                                      <p:to>
                                        <p:strVal val="visible"/>
                                      </p:to>
                                    </p:set>
                                    <p:anim calcmode="lin" valueType="num">
                                      <p:cBhvr>
                                        <p:cTn id="58" dur="1000" fill="hold"/>
                                        <p:tgtEl>
                                          <p:spTgt spid="392"/>
                                        </p:tgtEl>
                                        <p:attrNameLst>
                                          <p:attrName>ppt_w</p:attrName>
                                        </p:attrNameLst>
                                      </p:cBhvr>
                                      <p:tavLst>
                                        <p:tav tm="0" fmla="#ppt_w*sin(2.5*pi*$)">
                                          <p:val>
                                            <p:fltVal val="0"/>
                                          </p:val>
                                        </p:tav>
                                        <p:tav tm="100000">
                                          <p:val>
                                            <p:fltVal val="1"/>
                                          </p:val>
                                        </p:tav>
                                      </p:tavLst>
                                    </p:anim>
                                    <p:anim calcmode="lin" valueType="num">
                                      <p:cBhvr>
                                        <p:cTn id="59" dur="1000" fill="hold"/>
                                        <p:tgtEl>
                                          <p:spTgt spid="392"/>
                                        </p:tgtEl>
                                        <p:attrNameLst>
                                          <p:attrName>ppt_h</p:attrName>
                                        </p:attrNameLst>
                                      </p:cBhvr>
                                      <p:tavLst>
                                        <p:tav tm="0">
                                          <p:val>
                                            <p:strVal val="#ppt_h"/>
                                          </p:val>
                                        </p:tav>
                                        <p:tav tm="100000">
                                          <p:val>
                                            <p:strVal val="#ppt_h"/>
                                          </p:val>
                                        </p:tav>
                                      </p:tavLst>
                                    </p:anim>
                                  </p:childTnLst>
                                </p:cTn>
                              </p:par>
                            </p:childTnLst>
                          </p:cTn>
                        </p:par>
                        <p:par>
                          <p:cTn id="60" fill="hold">
                            <p:stCondLst>
                              <p:cond delay="1000"/>
                            </p:stCondLst>
                            <p:childTnLst>
                              <p:par>
                                <p:cTn id="61" presetID="19" presetClass="entr" presetSubtype="10" fill="hold" grpId="0" nodeType="afterEffect">
                                  <p:stCondLst>
                                    <p:cond delay="0"/>
                                  </p:stCondLst>
                                  <p:iterate>
                                    <p:tmAbs val="0"/>
                                  </p:iterate>
                                  <p:childTnLst>
                                    <p:set>
                                      <p:cBhvr>
                                        <p:cTn id="62" fill="hold"/>
                                        <p:tgtEl>
                                          <p:spTgt spid="393"/>
                                        </p:tgtEl>
                                        <p:attrNameLst>
                                          <p:attrName>style.visibility</p:attrName>
                                        </p:attrNameLst>
                                      </p:cBhvr>
                                      <p:to>
                                        <p:strVal val="visible"/>
                                      </p:to>
                                    </p:set>
                                    <p:anim calcmode="lin" valueType="num">
                                      <p:cBhvr>
                                        <p:cTn id="63" dur="1000" fill="hold"/>
                                        <p:tgtEl>
                                          <p:spTgt spid="393"/>
                                        </p:tgtEl>
                                        <p:attrNameLst>
                                          <p:attrName>ppt_w</p:attrName>
                                        </p:attrNameLst>
                                      </p:cBhvr>
                                      <p:tavLst>
                                        <p:tav tm="0" fmla="#ppt_w*sin(2.5*pi*$)">
                                          <p:val>
                                            <p:fltVal val="0"/>
                                          </p:val>
                                        </p:tav>
                                        <p:tav tm="100000">
                                          <p:val>
                                            <p:fltVal val="1"/>
                                          </p:val>
                                        </p:tav>
                                      </p:tavLst>
                                    </p:anim>
                                    <p:anim calcmode="lin" valueType="num">
                                      <p:cBhvr>
                                        <p:cTn id="64" dur="1000" fill="hold"/>
                                        <p:tgtEl>
                                          <p:spTgt spid="39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 grpId="0" animBg="1" advAuto="0"/>
      <p:bldP spid="380" grpId="0" animBg="1" advAuto="0"/>
      <p:bldP spid="381" grpId="0" animBg="1" advAuto="0"/>
      <p:bldP spid="382" grpId="0" animBg="1" advAuto="0"/>
      <p:bldP spid="383" grpId="0" animBg="1" advAuto="0"/>
      <p:bldP spid="384" grpId="0" animBg="1" advAuto="0"/>
      <p:bldP spid="385" grpId="0" animBg="1" advAuto="0"/>
      <p:bldP spid="386" grpId="0" animBg="1" advAuto="0"/>
      <p:bldP spid="387" grpId="0" animBg="1" advAuto="0"/>
      <p:bldP spid="388" grpId="0" animBg="1" advAuto="0"/>
      <p:bldP spid="389" grpId="0" animBg="1" advAuto="0"/>
      <p:bldP spid="390" grpId="0" animBg="1" advAuto="0"/>
      <p:bldP spid="391" grpId="0" animBg="1" advAuto="0"/>
      <p:bldP spid="392" grpId="0" animBg="1" advAuto="0"/>
      <p:bldP spid="393"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7D5A21-9F10-A24A-BD69-87C9474DDA80}"/>
              </a:ext>
            </a:extLst>
          </p:cNvPr>
          <p:cNvPicPr>
            <a:picLocks noChangeAspect="1"/>
          </p:cNvPicPr>
          <p:nvPr/>
        </p:nvPicPr>
        <p:blipFill rotWithShape="1">
          <a:blip r:embed="rId3">
            <a:extLst>
              <a:ext uri="{28A0092B-C50C-407E-A947-70E740481C1C}">
                <a14:useLocalDpi xmlns:a14="http://schemas.microsoft.com/office/drawing/2010/main" val="0"/>
              </a:ext>
            </a:extLst>
          </a:blip>
          <a:srcRect l="60406" t="10191" r="19324" b="67959"/>
          <a:stretch/>
        </p:blipFill>
        <p:spPr>
          <a:xfrm>
            <a:off x="2978255" y="1240193"/>
            <a:ext cx="1256322" cy="1354217"/>
          </a:xfrm>
          <a:prstGeom prst="rect">
            <a:avLst/>
          </a:prstGeom>
        </p:spPr>
      </p:pic>
      <p:sp>
        <p:nvSpPr>
          <p:cNvPr id="4" name="TextBox 3">
            <a:extLst>
              <a:ext uri="{FF2B5EF4-FFF2-40B4-BE49-F238E27FC236}">
                <a16:creationId xmlns:a16="http://schemas.microsoft.com/office/drawing/2014/main" id="{B4BB9627-6124-F246-A1CC-D491EC61B3DD}"/>
              </a:ext>
            </a:extLst>
          </p:cNvPr>
          <p:cNvSpPr txBox="1"/>
          <p:nvPr/>
        </p:nvSpPr>
        <p:spPr>
          <a:xfrm>
            <a:off x="765096" y="3608461"/>
            <a:ext cx="7613807" cy="830997"/>
          </a:xfrm>
          <a:prstGeom prst="rect">
            <a:avLst/>
          </a:prstGeom>
          <a:noFill/>
        </p:spPr>
        <p:txBody>
          <a:bodyPr wrap="square" rtlCol="0">
            <a:spAutoFit/>
          </a:bodyPr>
          <a:lstStyle/>
          <a:p>
            <a:pPr algn="ctr"/>
            <a:r>
              <a:rPr lang="en-US" sz="2400" dirty="0">
                <a:latin typeface="Segoe UI Light"/>
                <a:cs typeface="Segoe UI Light"/>
              </a:rPr>
              <a:t>Even with this data,  it is surprisingly hard to get an accurate estimation of hourly wage</a:t>
            </a:r>
          </a:p>
        </p:txBody>
      </p:sp>
      <p:pic>
        <p:nvPicPr>
          <p:cNvPr id="6" name="Picture 5">
            <a:extLst>
              <a:ext uri="{FF2B5EF4-FFF2-40B4-BE49-F238E27FC236}">
                <a16:creationId xmlns:a16="http://schemas.microsoft.com/office/drawing/2014/main" id="{C7FCCBD3-ECD3-7047-B453-D41DCE1E33BF}"/>
              </a:ext>
            </a:extLst>
          </p:cNvPr>
          <p:cNvPicPr>
            <a:picLocks noChangeAspect="1"/>
          </p:cNvPicPr>
          <p:nvPr/>
        </p:nvPicPr>
        <p:blipFill rotWithShape="1">
          <a:blip r:embed="rId4"/>
          <a:srcRect l="7718" r="7397" b="14474"/>
          <a:stretch/>
        </p:blipFill>
        <p:spPr>
          <a:xfrm>
            <a:off x="4936285" y="1968502"/>
            <a:ext cx="1157146" cy="1165878"/>
          </a:xfrm>
          <a:prstGeom prst="rect">
            <a:avLst/>
          </a:prstGeom>
        </p:spPr>
      </p:pic>
      <p:cxnSp>
        <p:nvCxnSpPr>
          <p:cNvPr id="8" name="Straight Connector 7">
            <a:extLst>
              <a:ext uri="{FF2B5EF4-FFF2-40B4-BE49-F238E27FC236}">
                <a16:creationId xmlns:a16="http://schemas.microsoft.com/office/drawing/2014/main" id="{073C1D27-92B3-5E43-925E-B3648ABFF261}"/>
              </a:ext>
            </a:extLst>
          </p:cNvPr>
          <p:cNvCxnSpPr>
            <a:cxnSpLocks/>
          </p:cNvCxnSpPr>
          <p:nvPr/>
        </p:nvCxnSpPr>
        <p:spPr>
          <a:xfrm flipV="1">
            <a:off x="3913238" y="1625899"/>
            <a:ext cx="1245210" cy="1245211"/>
          </a:xfrm>
          <a:prstGeom prst="line">
            <a:avLst/>
          </a:prstGeom>
          <a:ln w="38100" cap="rnd">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9804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629786" y="2133106"/>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2629786" y="1987794"/>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514214" y="1987794"/>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35910" y="1512299"/>
            <a:ext cx="1387752" cy="461665"/>
          </a:xfrm>
          <a:prstGeom prst="rect">
            <a:avLst/>
          </a:prstGeom>
          <a:noFill/>
        </p:spPr>
        <p:txBody>
          <a:bodyPr wrap="none" rtlCol="0">
            <a:spAutoFit/>
          </a:bodyPr>
          <a:lstStyle/>
          <a:p>
            <a:pPr algn="ctr"/>
            <a:r>
              <a:rPr lang="en-SG" sz="2400" dirty="0">
                <a:latin typeface="Segoe UI Light"/>
                <a:cs typeface="Segoe UI Light"/>
              </a:rPr>
              <a:t>Task Start</a:t>
            </a:r>
          </a:p>
        </p:txBody>
      </p:sp>
      <p:sp>
        <p:nvSpPr>
          <p:cNvPr id="8" name="TextBox 7"/>
          <p:cNvSpPr txBox="1"/>
          <p:nvPr/>
        </p:nvSpPr>
        <p:spPr>
          <a:xfrm>
            <a:off x="5875195" y="1512299"/>
            <a:ext cx="1278042" cy="461665"/>
          </a:xfrm>
          <a:prstGeom prst="rect">
            <a:avLst/>
          </a:prstGeom>
          <a:noFill/>
        </p:spPr>
        <p:txBody>
          <a:bodyPr wrap="none" rtlCol="0">
            <a:spAutoFit/>
          </a:bodyPr>
          <a:lstStyle/>
          <a:p>
            <a:pPr algn="ctr"/>
            <a:r>
              <a:rPr lang="en-SG" sz="2400" dirty="0">
                <a:latin typeface="Segoe UI Light"/>
                <a:cs typeface="Segoe UI Light"/>
              </a:rPr>
              <a:t>Task End</a:t>
            </a:r>
          </a:p>
        </p:txBody>
      </p:sp>
      <p:grpSp>
        <p:nvGrpSpPr>
          <p:cNvPr id="16" name="Group 15"/>
          <p:cNvGrpSpPr/>
          <p:nvPr/>
        </p:nvGrpSpPr>
        <p:grpSpPr>
          <a:xfrm>
            <a:off x="973500" y="3040949"/>
            <a:ext cx="7196999" cy="746358"/>
            <a:chOff x="105714" y="3853450"/>
            <a:chExt cx="7196999" cy="746358"/>
          </a:xfrm>
        </p:grpSpPr>
        <p:sp>
          <p:nvSpPr>
            <p:cNvPr id="9" name="TextBox 8"/>
            <p:cNvSpPr txBox="1"/>
            <p:nvPr/>
          </p:nvSpPr>
          <p:spPr>
            <a:xfrm flipH="1">
              <a:off x="2273145" y="4138143"/>
              <a:ext cx="2008045" cy="461665"/>
            </a:xfrm>
            <a:prstGeom prst="rect">
              <a:avLst/>
            </a:prstGeom>
            <a:noFill/>
          </p:spPr>
          <p:txBody>
            <a:bodyPr wrap="square" rtlCol="0">
              <a:spAutoFit/>
            </a:bodyPr>
            <a:lstStyle/>
            <a:p>
              <a:pPr algn="ctr"/>
              <a:r>
                <a:rPr lang="en-SG" sz="2400" dirty="0">
                  <a:latin typeface="Segoe UI Light"/>
                  <a:cs typeface="Segoe UI Light"/>
                </a:rPr>
                <a:t>Task Interval</a:t>
              </a:r>
            </a:p>
          </p:txBody>
        </p:sp>
        <p:sp>
          <p:nvSpPr>
            <p:cNvPr id="10" name="TextBox 9"/>
            <p:cNvSpPr txBox="1"/>
            <p:nvPr/>
          </p:nvSpPr>
          <p:spPr>
            <a:xfrm>
              <a:off x="105714" y="3853450"/>
              <a:ext cx="2241619" cy="461665"/>
            </a:xfrm>
            <a:prstGeom prst="rect">
              <a:avLst/>
            </a:prstGeom>
            <a:noFill/>
          </p:spPr>
          <p:txBody>
            <a:bodyPr wrap="square" rtlCol="0">
              <a:spAutoFit/>
            </a:bodyPr>
            <a:lstStyle/>
            <a:p>
              <a:pPr algn="ctr"/>
              <a:r>
                <a:rPr lang="en-SG" sz="2400" dirty="0">
                  <a:latin typeface="Segoe UI Light"/>
                  <a:cs typeface="Segoe UI Light"/>
                </a:rPr>
                <a:t>Task Reward ($)</a:t>
              </a:r>
              <a:endParaRPr lang="en-SG" dirty="0">
                <a:latin typeface="Segoe UI Light"/>
                <a:cs typeface="Segoe UI Light"/>
              </a:endParaRPr>
            </a:p>
          </p:txBody>
        </p:sp>
        <p:cxnSp>
          <p:nvCxnSpPr>
            <p:cNvPr id="12" name="Straight Connector 11"/>
            <p:cNvCxnSpPr/>
            <p:nvPr/>
          </p:nvCxnSpPr>
          <p:spPr>
            <a:xfrm flipH="1">
              <a:off x="2065359" y="4019176"/>
              <a:ext cx="415572" cy="44656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059517" y="4022286"/>
              <a:ext cx="3243196" cy="461665"/>
            </a:xfrm>
            <a:prstGeom prst="rect">
              <a:avLst/>
            </a:prstGeom>
            <a:noFill/>
          </p:spPr>
          <p:txBody>
            <a:bodyPr wrap="none" rtlCol="0">
              <a:spAutoFit/>
            </a:bodyPr>
            <a:lstStyle/>
            <a:p>
              <a:r>
                <a:rPr lang="en-SG" sz="2400" dirty="0">
                  <a:latin typeface="Segoe UI Light"/>
                  <a:cs typeface="Segoe UI Light"/>
                </a:rPr>
                <a:t>= Per-task Hourly Wage</a:t>
              </a:r>
            </a:p>
          </p:txBody>
        </p:sp>
      </p:grpSp>
      <p:grpSp>
        <p:nvGrpSpPr>
          <p:cNvPr id="26" name="Group 25">
            <a:extLst>
              <a:ext uri="{FF2B5EF4-FFF2-40B4-BE49-F238E27FC236}">
                <a16:creationId xmlns:a16="http://schemas.microsoft.com/office/drawing/2014/main" id="{74418CCB-919F-B545-B938-BB5CB70D4F7C}"/>
              </a:ext>
            </a:extLst>
          </p:cNvPr>
          <p:cNvGrpSpPr/>
          <p:nvPr/>
        </p:nvGrpSpPr>
        <p:grpSpPr>
          <a:xfrm>
            <a:off x="2629786" y="2251890"/>
            <a:ext cx="3884428" cy="461665"/>
            <a:chOff x="2629786" y="1655543"/>
            <a:chExt cx="3884428" cy="461665"/>
          </a:xfrm>
        </p:grpSpPr>
        <p:grpSp>
          <p:nvGrpSpPr>
            <p:cNvPr id="25" name="Group 24">
              <a:extLst>
                <a:ext uri="{FF2B5EF4-FFF2-40B4-BE49-F238E27FC236}">
                  <a16:creationId xmlns:a16="http://schemas.microsoft.com/office/drawing/2014/main" id="{6D4C5A38-FBFE-504A-AA16-40295846BA62}"/>
                </a:ext>
              </a:extLst>
            </p:cNvPr>
            <p:cNvGrpSpPr/>
            <p:nvPr/>
          </p:nvGrpSpPr>
          <p:grpSpPr>
            <a:xfrm>
              <a:off x="2629786" y="1682071"/>
              <a:ext cx="3884428" cy="411480"/>
              <a:chOff x="2629786" y="1682071"/>
              <a:chExt cx="3884428" cy="411480"/>
            </a:xfrm>
          </p:grpSpPr>
          <p:cxnSp>
            <p:nvCxnSpPr>
              <p:cNvPr id="17" name="Straight Connector 16">
                <a:extLst>
                  <a:ext uri="{FF2B5EF4-FFF2-40B4-BE49-F238E27FC236}">
                    <a16:creationId xmlns:a16="http://schemas.microsoft.com/office/drawing/2014/main" id="{0C81926B-5691-7149-8C4D-46D46A10F423}"/>
                  </a:ext>
                </a:extLst>
              </p:cNvPr>
              <p:cNvCxnSpPr>
                <a:cxnSpLocks/>
              </p:cNvCxnSpPr>
              <p:nvPr/>
            </p:nvCxnSpPr>
            <p:spPr>
              <a:xfrm>
                <a:off x="2629786" y="1682071"/>
                <a:ext cx="0" cy="411480"/>
              </a:xfrm>
              <a:prstGeom prst="line">
                <a:avLst/>
              </a:prstGeom>
              <a:ln w="12700">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4001DB6B-2B22-CF40-A29E-1EAFC25EC894}"/>
                  </a:ext>
                </a:extLst>
              </p:cNvPr>
              <p:cNvCxnSpPr>
                <a:cxnSpLocks/>
              </p:cNvCxnSpPr>
              <p:nvPr/>
            </p:nvCxnSpPr>
            <p:spPr>
              <a:xfrm>
                <a:off x="6514214" y="1682071"/>
                <a:ext cx="0" cy="411480"/>
              </a:xfrm>
              <a:prstGeom prst="line">
                <a:avLst/>
              </a:prstGeom>
              <a:ln w="12700">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46D4BA0-0B5C-804A-BA33-F4618ED3171B}"/>
                  </a:ext>
                </a:extLst>
              </p:cNvPr>
              <p:cNvCxnSpPr>
                <a:cxnSpLocks/>
              </p:cNvCxnSpPr>
              <p:nvPr/>
            </p:nvCxnSpPr>
            <p:spPr>
              <a:xfrm>
                <a:off x="2629786" y="1887811"/>
                <a:ext cx="3884428" cy="0"/>
              </a:xfrm>
              <a:prstGeom prst="line">
                <a:avLst/>
              </a:prstGeom>
              <a:ln w="12700">
                <a:solidFill>
                  <a:schemeClr val="bg1">
                    <a:lumMod val="8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2" name="TextBox 1">
              <a:extLst>
                <a:ext uri="{FF2B5EF4-FFF2-40B4-BE49-F238E27FC236}">
                  <a16:creationId xmlns:a16="http://schemas.microsoft.com/office/drawing/2014/main" id="{63519DA4-B9C0-F941-8E17-BEBCC6843332}"/>
                </a:ext>
              </a:extLst>
            </p:cNvPr>
            <p:cNvSpPr txBox="1"/>
            <p:nvPr/>
          </p:nvSpPr>
          <p:spPr>
            <a:xfrm>
              <a:off x="3704775" y="1655543"/>
              <a:ext cx="1734450" cy="461665"/>
            </a:xfrm>
            <a:prstGeom prst="rect">
              <a:avLst/>
            </a:prstGeom>
            <a:solidFill>
              <a:schemeClr val="bg1"/>
            </a:solidFill>
          </p:spPr>
          <p:txBody>
            <a:bodyPr wrap="none" rtlCol="0">
              <a:spAutoFit/>
            </a:bodyPr>
            <a:lstStyle/>
            <a:p>
              <a:pPr algn="ctr"/>
              <a:r>
                <a:rPr lang="en-US" sz="2400" dirty="0">
                  <a:latin typeface="Segoe UI Light"/>
                  <a:cs typeface="Segoe UI Light"/>
                </a:rPr>
                <a:t>Task Interval</a:t>
              </a:r>
            </a:p>
          </p:txBody>
        </p:sp>
      </p:grpSp>
      <p:sp>
        <p:nvSpPr>
          <p:cNvPr id="4" name="TextBox 3">
            <a:extLst>
              <a:ext uri="{FF2B5EF4-FFF2-40B4-BE49-F238E27FC236}">
                <a16:creationId xmlns:a16="http://schemas.microsoft.com/office/drawing/2014/main" id="{106B2FD1-EB19-6A48-A24B-9CF5C2D5D9C2}"/>
              </a:ext>
            </a:extLst>
          </p:cNvPr>
          <p:cNvSpPr txBox="1"/>
          <p:nvPr/>
        </p:nvSpPr>
        <p:spPr>
          <a:xfrm>
            <a:off x="542788" y="417330"/>
            <a:ext cx="5701625" cy="584775"/>
          </a:xfrm>
          <a:prstGeom prst="rect">
            <a:avLst/>
          </a:prstGeom>
          <a:noFill/>
        </p:spPr>
        <p:txBody>
          <a:bodyPr wrap="none" rtlCol="0">
            <a:spAutoFit/>
          </a:bodyPr>
          <a:lstStyle/>
          <a:p>
            <a:r>
              <a:rPr lang="en-US" sz="3200" dirty="0">
                <a:latin typeface="Segoe UI Light"/>
                <a:cs typeface="Segoe UI Light"/>
              </a:rPr>
              <a:t>Hourly Wage Estimation (Naïve)</a:t>
            </a:r>
          </a:p>
        </p:txBody>
      </p:sp>
    </p:spTree>
    <p:extLst>
      <p:ext uri="{BB962C8B-B14F-4D97-AF65-F5344CB8AC3E}">
        <p14:creationId xmlns:p14="http://schemas.microsoft.com/office/powerpoint/2010/main" val="50919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352056B-1039-A34C-A899-FA003AC00FF3}"/>
              </a:ext>
            </a:extLst>
          </p:cNvPr>
          <p:cNvSpPr txBox="1"/>
          <p:nvPr/>
        </p:nvSpPr>
        <p:spPr>
          <a:xfrm>
            <a:off x="677667" y="3935207"/>
            <a:ext cx="7867135" cy="461665"/>
          </a:xfrm>
          <a:prstGeom prst="rect">
            <a:avLst/>
          </a:prstGeom>
          <a:noFill/>
        </p:spPr>
        <p:txBody>
          <a:bodyPr wrap="square" rtlCol="0">
            <a:spAutoFit/>
          </a:bodyPr>
          <a:lstStyle/>
          <a:p>
            <a:pPr algn="ct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Naïve method </a:t>
            </a:r>
            <a:r>
              <a:rPr lang="en-US" sz="2400" dirty="0">
                <a:latin typeface="Segoe UI Light"/>
                <a:cs typeface="Segoe UI Light"/>
              </a:rPr>
              <a:t>of calculating hourly wage</a:t>
            </a:r>
          </a:p>
        </p:txBody>
      </p:sp>
      <p:pic>
        <p:nvPicPr>
          <p:cNvPr id="21" name="Picture 20">
            <a:extLst>
              <a:ext uri="{FF2B5EF4-FFF2-40B4-BE49-F238E27FC236}">
                <a16:creationId xmlns:a16="http://schemas.microsoft.com/office/drawing/2014/main" id="{E99E38FF-A0AC-9B4D-B9F4-00DEF09C4C6A}"/>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677667" y="1687486"/>
            <a:ext cx="644330" cy="1321314"/>
          </a:xfrm>
          <a:prstGeom prst="rect">
            <a:avLst/>
          </a:prstGeom>
        </p:spPr>
      </p:pic>
      <p:sp>
        <p:nvSpPr>
          <p:cNvPr id="11" name="TextBox 10">
            <a:extLst>
              <a:ext uri="{FF2B5EF4-FFF2-40B4-BE49-F238E27FC236}">
                <a16:creationId xmlns:a16="http://schemas.microsoft.com/office/drawing/2014/main" id="{CBD6465A-C81F-9647-B80F-CDB20833B4BF}"/>
              </a:ext>
            </a:extLst>
          </p:cNvPr>
          <p:cNvSpPr txBox="1"/>
          <p:nvPr/>
        </p:nvSpPr>
        <p:spPr>
          <a:xfrm>
            <a:off x="570227" y="3132431"/>
            <a:ext cx="886461" cy="369332"/>
          </a:xfrm>
          <a:prstGeom prst="rect">
            <a:avLst/>
          </a:prstGeom>
          <a:noFill/>
        </p:spPr>
        <p:txBody>
          <a:bodyPr wrap="none" rtlCol="0">
            <a:spAutoFit/>
          </a:bodyPr>
          <a:lstStyle/>
          <a:p>
            <a:pPr algn="ctr"/>
            <a:r>
              <a:rPr lang="en-US" dirty="0">
                <a:latin typeface="Segoe UI Light"/>
                <a:cs typeface="Segoe UI Light"/>
              </a:rPr>
              <a:t>Worker</a:t>
            </a:r>
          </a:p>
        </p:txBody>
      </p:sp>
      <p:sp>
        <p:nvSpPr>
          <p:cNvPr id="23" name="TextBox 22">
            <a:extLst>
              <a:ext uri="{FF2B5EF4-FFF2-40B4-BE49-F238E27FC236}">
                <a16:creationId xmlns:a16="http://schemas.microsoft.com/office/drawing/2014/main" id="{51F9FBC4-D019-D743-96CB-8571D1E2B713}"/>
              </a:ext>
            </a:extLst>
          </p:cNvPr>
          <p:cNvSpPr txBox="1"/>
          <p:nvPr/>
        </p:nvSpPr>
        <p:spPr>
          <a:xfrm>
            <a:off x="4798433" y="2270337"/>
            <a:ext cx="4171848" cy="523220"/>
          </a:xfrm>
          <a:prstGeom prst="rect">
            <a:avLst/>
          </a:prstGeom>
          <a:noFill/>
        </p:spPr>
        <p:txBody>
          <a:bodyPr wrap="none" rtlCol="0">
            <a:spAutoFit/>
          </a:bodyPr>
          <a:lstStyle/>
          <a:p>
            <a:r>
              <a:rPr lang="en-SG" sz="2800" dirty="0">
                <a:latin typeface="Segoe UI Light"/>
                <a:cs typeface="Segoe UI Light"/>
              </a:rPr>
              <a:t>= Per-worker Hourly Wage</a:t>
            </a:r>
          </a:p>
        </p:txBody>
      </p:sp>
      <p:grpSp>
        <p:nvGrpSpPr>
          <p:cNvPr id="30" name="Group 29">
            <a:extLst>
              <a:ext uri="{FF2B5EF4-FFF2-40B4-BE49-F238E27FC236}">
                <a16:creationId xmlns:a16="http://schemas.microsoft.com/office/drawing/2014/main" id="{66675EC2-B428-CD4E-9CC9-31E9B1CD0AB1}"/>
              </a:ext>
            </a:extLst>
          </p:cNvPr>
          <p:cNvGrpSpPr/>
          <p:nvPr/>
        </p:nvGrpSpPr>
        <p:grpSpPr>
          <a:xfrm>
            <a:off x="1905796" y="1836573"/>
            <a:ext cx="2888035" cy="1403260"/>
            <a:chOff x="2286634" y="1687486"/>
            <a:chExt cx="2888035" cy="1403260"/>
          </a:xfrm>
        </p:grpSpPr>
        <p:sp>
          <p:nvSpPr>
            <p:cNvPr id="27" name="Rectangle 26">
              <a:extLst>
                <a:ext uri="{FF2B5EF4-FFF2-40B4-BE49-F238E27FC236}">
                  <a16:creationId xmlns:a16="http://schemas.microsoft.com/office/drawing/2014/main" id="{8049D954-E64B-914B-A5EF-35C5EBEE8CB3}"/>
                </a:ext>
              </a:extLst>
            </p:cNvPr>
            <p:cNvSpPr/>
            <p:nvPr/>
          </p:nvSpPr>
          <p:spPr>
            <a:xfrm>
              <a:off x="2286634" y="1687486"/>
              <a:ext cx="2888035" cy="707886"/>
            </a:xfrm>
            <a:prstGeom prst="rect">
              <a:avLst/>
            </a:prstGeom>
          </p:spPr>
          <p:txBody>
            <a:bodyPr wrap="none">
              <a:spAutoFit/>
            </a:bodyPr>
            <a:lstStyle/>
            <a:p>
              <a:r>
                <a:rPr lang="en-US" sz="4000" dirty="0" err="1">
                  <a:solidFill>
                    <a:srgbClr val="000000"/>
                  </a:solidFill>
                  <a:latin typeface="Segoe UI Light" panose="020B0502040204020203" pitchFamily="34" charset="0"/>
                </a:rPr>
                <a:t>Σ</a:t>
              </a:r>
              <a:r>
                <a:rPr lang="en-US" sz="4000" dirty="0">
                  <a:solidFill>
                    <a:srgbClr val="000000"/>
                  </a:solidFill>
                  <a:latin typeface="Segoe UI Light" panose="020B0502040204020203" pitchFamily="34" charset="0"/>
                </a:rPr>
                <a:t> </a:t>
              </a:r>
              <a:r>
                <a:rPr lang="en-US" sz="2800" dirty="0">
                  <a:solidFill>
                    <a:srgbClr val="000000"/>
                  </a:solidFill>
                  <a:latin typeface="Segoe UI Light" panose="020B0502040204020203" pitchFamily="34" charset="0"/>
                </a:rPr>
                <a:t>Task Reward ($)</a:t>
              </a:r>
              <a:endParaRPr lang="en-US" sz="4000" dirty="0">
                <a:solidFill>
                  <a:srgbClr val="000000"/>
                </a:solidFill>
                <a:effectLst/>
                <a:latin typeface="Segoe UI Light" panose="020B0502040204020203" pitchFamily="34" charset="0"/>
              </a:endParaRPr>
            </a:p>
          </p:txBody>
        </p:sp>
        <p:sp>
          <p:nvSpPr>
            <p:cNvPr id="28" name="Rectangle 27">
              <a:extLst>
                <a:ext uri="{FF2B5EF4-FFF2-40B4-BE49-F238E27FC236}">
                  <a16:creationId xmlns:a16="http://schemas.microsoft.com/office/drawing/2014/main" id="{8A571D3A-A301-0B4B-AAC8-93DB847354ED}"/>
                </a:ext>
              </a:extLst>
            </p:cNvPr>
            <p:cNvSpPr/>
            <p:nvPr/>
          </p:nvSpPr>
          <p:spPr>
            <a:xfrm>
              <a:off x="2526155" y="2382860"/>
              <a:ext cx="2408993" cy="707886"/>
            </a:xfrm>
            <a:prstGeom prst="rect">
              <a:avLst/>
            </a:prstGeom>
          </p:spPr>
          <p:txBody>
            <a:bodyPr wrap="none">
              <a:spAutoFit/>
            </a:bodyPr>
            <a:lstStyle/>
            <a:p>
              <a:r>
                <a:rPr lang="en-US" sz="4000" dirty="0" err="1">
                  <a:solidFill>
                    <a:srgbClr val="000000"/>
                  </a:solidFill>
                  <a:latin typeface="Segoe UI Light" panose="020B0502040204020203" pitchFamily="34" charset="0"/>
                </a:rPr>
                <a:t>Σ</a:t>
              </a:r>
              <a:r>
                <a:rPr lang="en-US" sz="4000" dirty="0">
                  <a:solidFill>
                    <a:srgbClr val="000000"/>
                  </a:solidFill>
                  <a:latin typeface="Segoe UI Light" panose="020B0502040204020203" pitchFamily="34" charset="0"/>
                </a:rPr>
                <a:t> </a:t>
              </a:r>
              <a:r>
                <a:rPr lang="en-US" sz="2800" dirty="0">
                  <a:solidFill>
                    <a:srgbClr val="000000"/>
                  </a:solidFill>
                  <a:latin typeface="Segoe UI Light" panose="020B0502040204020203" pitchFamily="34" charset="0"/>
                </a:rPr>
                <a:t>Task Interval</a:t>
              </a:r>
              <a:endParaRPr lang="en-US" sz="4000" dirty="0">
                <a:solidFill>
                  <a:srgbClr val="000000"/>
                </a:solidFill>
                <a:effectLst/>
                <a:latin typeface="Segoe UI Light" panose="020B0502040204020203" pitchFamily="34" charset="0"/>
              </a:endParaRPr>
            </a:p>
          </p:txBody>
        </p:sp>
        <p:cxnSp>
          <p:nvCxnSpPr>
            <p:cNvPr id="20" name="Straight Connector 19">
              <a:extLst>
                <a:ext uri="{FF2B5EF4-FFF2-40B4-BE49-F238E27FC236}">
                  <a16:creationId xmlns:a16="http://schemas.microsoft.com/office/drawing/2014/main" id="{1CCD5923-BE96-D847-92A5-B9FE62CD6CB7}"/>
                </a:ext>
              </a:extLst>
            </p:cNvPr>
            <p:cNvCxnSpPr>
              <a:cxnSpLocks/>
            </p:cNvCxnSpPr>
            <p:nvPr/>
          </p:nvCxnSpPr>
          <p:spPr>
            <a:xfrm>
              <a:off x="2329551" y="2389116"/>
              <a:ext cx="2802201"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2" name="TextBox 11">
            <a:extLst>
              <a:ext uri="{FF2B5EF4-FFF2-40B4-BE49-F238E27FC236}">
                <a16:creationId xmlns:a16="http://schemas.microsoft.com/office/drawing/2014/main" id="{03BC19F7-C2C2-AF43-95C7-744495AB090A}"/>
              </a:ext>
            </a:extLst>
          </p:cNvPr>
          <p:cNvSpPr txBox="1"/>
          <p:nvPr/>
        </p:nvSpPr>
        <p:spPr>
          <a:xfrm>
            <a:off x="542788" y="417330"/>
            <a:ext cx="5611857" cy="584775"/>
          </a:xfrm>
          <a:prstGeom prst="rect">
            <a:avLst/>
          </a:prstGeom>
          <a:noFill/>
        </p:spPr>
        <p:txBody>
          <a:bodyPr wrap="none" rtlCol="0">
            <a:spAutoFit/>
          </a:bodyPr>
          <a:lstStyle/>
          <a:p>
            <a:r>
              <a:rPr lang="en-US" sz="3200" dirty="0">
                <a:latin typeface="Segoe UI Light"/>
                <a:cs typeface="Segoe UI Light"/>
              </a:rPr>
              <a:t>Hourly Wage Estimation (Naïve)</a:t>
            </a:r>
          </a:p>
        </p:txBody>
      </p:sp>
    </p:spTree>
    <p:extLst>
      <p:ext uri="{BB962C8B-B14F-4D97-AF65-F5344CB8AC3E}">
        <p14:creationId xmlns:p14="http://schemas.microsoft.com/office/powerpoint/2010/main" val="398474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352056B-1039-A34C-A899-FA003AC00FF3}"/>
              </a:ext>
            </a:extLst>
          </p:cNvPr>
          <p:cNvSpPr txBox="1"/>
          <p:nvPr/>
        </p:nvSpPr>
        <p:spPr>
          <a:xfrm>
            <a:off x="677667" y="3935207"/>
            <a:ext cx="7867135" cy="461665"/>
          </a:xfrm>
          <a:prstGeom prst="rect">
            <a:avLst/>
          </a:prstGeom>
          <a:noFill/>
        </p:spPr>
        <p:txBody>
          <a:bodyPr wrap="square" rtlCol="0">
            <a:spAutoFit/>
          </a:bodyPr>
          <a:lstStyle/>
          <a:p>
            <a:pPr algn="ct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Naïve method </a:t>
            </a:r>
            <a:r>
              <a:rPr lang="en-US" sz="2400" dirty="0">
                <a:latin typeface="Segoe UI Light"/>
                <a:cs typeface="Segoe UI Light"/>
              </a:rPr>
              <a:t>of calculating hourly wage</a:t>
            </a:r>
          </a:p>
        </p:txBody>
      </p:sp>
      <p:pic>
        <p:nvPicPr>
          <p:cNvPr id="21" name="Picture 20">
            <a:extLst>
              <a:ext uri="{FF2B5EF4-FFF2-40B4-BE49-F238E27FC236}">
                <a16:creationId xmlns:a16="http://schemas.microsoft.com/office/drawing/2014/main" id="{E99E38FF-A0AC-9B4D-B9F4-00DEF09C4C6A}"/>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677667" y="1687486"/>
            <a:ext cx="644330" cy="1321314"/>
          </a:xfrm>
          <a:prstGeom prst="rect">
            <a:avLst/>
          </a:prstGeom>
        </p:spPr>
      </p:pic>
      <p:sp>
        <p:nvSpPr>
          <p:cNvPr id="11" name="TextBox 10">
            <a:extLst>
              <a:ext uri="{FF2B5EF4-FFF2-40B4-BE49-F238E27FC236}">
                <a16:creationId xmlns:a16="http://schemas.microsoft.com/office/drawing/2014/main" id="{CBD6465A-C81F-9647-B80F-CDB20833B4BF}"/>
              </a:ext>
            </a:extLst>
          </p:cNvPr>
          <p:cNvSpPr txBox="1"/>
          <p:nvPr/>
        </p:nvSpPr>
        <p:spPr>
          <a:xfrm>
            <a:off x="570227" y="3132431"/>
            <a:ext cx="886461" cy="369332"/>
          </a:xfrm>
          <a:prstGeom prst="rect">
            <a:avLst/>
          </a:prstGeom>
          <a:noFill/>
        </p:spPr>
        <p:txBody>
          <a:bodyPr wrap="none" rtlCol="0">
            <a:spAutoFit/>
          </a:bodyPr>
          <a:lstStyle/>
          <a:p>
            <a:pPr algn="ctr"/>
            <a:r>
              <a:rPr lang="en-US" dirty="0">
                <a:latin typeface="Segoe UI Light"/>
                <a:cs typeface="Segoe UI Light"/>
              </a:rPr>
              <a:t>Worker</a:t>
            </a:r>
          </a:p>
        </p:txBody>
      </p:sp>
      <p:sp>
        <p:nvSpPr>
          <p:cNvPr id="23" name="TextBox 22">
            <a:extLst>
              <a:ext uri="{FF2B5EF4-FFF2-40B4-BE49-F238E27FC236}">
                <a16:creationId xmlns:a16="http://schemas.microsoft.com/office/drawing/2014/main" id="{51F9FBC4-D019-D743-96CB-8571D1E2B713}"/>
              </a:ext>
            </a:extLst>
          </p:cNvPr>
          <p:cNvSpPr txBox="1"/>
          <p:nvPr/>
        </p:nvSpPr>
        <p:spPr>
          <a:xfrm>
            <a:off x="4798433" y="2270337"/>
            <a:ext cx="4171848" cy="523220"/>
          </a:xfrm>
          <a:prstGeom prst="rect">
            <a:avLst/>
          </a:prstGeom>
          <a:noFill/>
        </p:spPr>
        <p:txBody>
          <a:bodyPr wrap="none" rtlCol="0">
            <a:spAutoFit/>
          </a:bodyPr>
          <a:lstStyle/>
          <a:p>
            <a:r>
              <a:rPr lang="en-SG" sz="2800" dirty="0">
                <a:latin typeface="Segoe UI Light"/>
                <a:cs typeface="Segoe UI Light"/>
              </a:rPr>
              <a:t>= Per-worker Hourly Wage</a:t>
            </a:r>
          </a:p>
        </p:txBody>
      </p:sp>
      <p:grpSp>
        <p:nvGrpSpPr>
          <p:cNvPr id="30" name="Group 29">
            <a:extLst>
              <a:ext uri="{FF2B5EF4-FFF2-40B4-BE49-F238E27FC236}">
                <a16:creationId xmlns:a16="http://schemas.microsoft.com/office/drawing/2014/main" id="{66675EC2-B428-CD4E-9CC9-31E9B1CD0AB1}"/>
              </a:ext>
            </a:extLst>
          </p:cNvPr>
          <p:cNvGrpSpPr/>
          <p:nvPr/>
        </p:nvGrpSpPr>
        <p:grpSpPr>
          <a:xfrm>
            <a:off x="1905796" y="1836573"/>
            <a:ext cx="2888035" cy="1403260"/>
            <a:chOff x="2286634" y="1687486"/>
            <a:chExt cx="2888035" cy="1403260"/>
          </a:xfrm>
        </p:grpSpPr>
        <p:sp>
          <p:nvSpPr>
            <p:cNvPr id="27" name="Rectangle 26">
              <a:extLst>
                <a:ext uri="{FF2B5EF4-FFF2-40B4-BE49-F238E27FC236}">
                  <a16:creationId xmlns:a16="http://schemas.microsoft.com/office/drawing/2014/main" id="{8049D954-E64B-914B-A5EF-35C5EBEE8CB3}"/>
                </a:ext>
              </a:extLst>
            </p:cNvPr>
            <p:cNvSpPr/>
            <p:nvPr/>
          </p:nvSpPr>
          <p:spPr>
            <a:xfrm>
              <a:off x="2286634" y="1687486"/>
              <a:ext cx="2888035" cy="707886"/>
            </a:xfrm>
            <a:prstGeom prst="rect">
              <a:avLst/>
            </a:prstGeom>
          </p:spPr>
          <p:txBody>
            <a:bodyPr wrap="none">
              <a:spAutoFit/>
            </a:bodyPr>
            <a:lstStyle/>
            <a:p>
              <a:r>
                <a:rPr lang="en-US" sz="4000" dirty="0" err="1">
                  <a:solidFill>
                    <a:srgbClr val="000000"/>
                  </a:solidFill>
                  <a:latin typeface="Segoe UI Light" panose="020B0502040204020203" pitchFamily="34" charset="0"/>
                </a:rPr>
                <a:t>Σ</a:t>
              </a:r>
              <a:r>
                <a:rPr lang="en-US" sz="4000" dirty="0">
                  <a:solidFill>
                    <a:srgbClr val="000000"/>
                  </a:solidFill>
                  <a:latin typeface="Segoe UI Light" panose="020B0502040204020203" pitchFamily="34" charset="0"/>
                </a:rPr>
                <a:t> </a:t>
              </a:r>
              <a:r>
                <a:rPr lang="en-US" sz="2800" dirty="0">
                  <a:solidFill>
                    <a:srgbClr val="000000"/>
                  </a:solidFill>
                  <a:latin typeface="Segoe UI Light" panose="020B0502040204020203" pitchFamily="34" charset="0"/>
                </a:rPr>
                <a:t>Task Reward ($)</a:t>
              </a:r>
              <a:endParaRPr lang="en-US" sz="4000" dirty="0">
                <a:solidFill>
                  <a:srgbClr val="000000"/>
                </a:solidFill>
                <a:effectLst/>
                <a:latin typeface="Segoe UI Light" panose="020B0502040204020203" pitchFamily="34" charset="0"/>
              </a:endParaRPr>
            </a:p>
          </p:txBody>
        </p:sp>
        <p:sp>
          <p:nvSpPr>
            <p:cNvPr id="28" name="Rectangle 27">
              <a:extLst>
                <a:ext uri="{FF2B5EF4-FFF2-40B4-BE49-F238E27FC236}">
                  <a16:creationId xmlns:a16="http://schemas.microsoft.com/office/drawing/2014/main" id="{8A571D3A-A301-0B4B-AAC8-93DB847354ED}"/>
                </a:ext>
              </a:extLst>
            </p:cNvPr>
            <p:cNvSpPr/>
            <p:nvPr/>
          </p:nvSpPr>
          <p:spPr>
            <a:xfrm>
              <a:off x="2526155" y="2382860"/>
              <a:ext cx="2408993" cy="707886"/>
            </a:xfrm>
            <a:prstGeom prst="rect">
              <a:avLst/>
            </a:prstGeom>
          </p:spPr>
          <p:txBody>
            <a:bodyPr wrap="none">
              <a:spAutoFit/>
            </a:bodyPr>
            <a:lstStyle/>
            <a:p>
              <a:r>
                <a:rPr lang="en-US" sz="4000" dirty="0" err="1">
                  <a:solidFill>
                    <a:srgbClr val="000000"/>
                  </a:solidFill>
                  <a:latin typeface="Segoe UI Light" panose="020B0502040204020203" pitchFamily="34" charset="0"/>
                </a:rPr>
                <a:t>Σ</a:t>
              </a:r>
              <a:r>
                <a:rPr lang="en-US" sz="4000" dirty="0">
                  <a:solidFill>
                    <a:srgbClr val="000000"/>
                  </a:solidFill>
                  <a:latin typeface="Segoe UI Light" panose="020B0502040204020203" pitchFamily="34" charset="0"/>
                </a:rPr>
                <a:t> </a:t>
              </a:r>
              <a:r>
                <a:rPr lang="en-US" sz="2800" dirty="0">
                  <a:solidFill>
                    <a:srgbClr val="000000"/>
                  </a:solidFill>
                  <a:latin typeface="Segoe UI Light" panose="020B0502040204020203" pitchFamily="34" charset="0"/>
                </a:rPr>
                <a:t>Task Interval</a:t>
              </a:r>
              <a:endParaRPr lang="en-US" sz="4000" dirty="0">
                <a:solidFill>
                  <a:srgbClr val="000000"/>
                </a:solidFill>
                <a:effectLst/>
                <a:latin typeface="Segoe UI Light" panose="020B0502040204020203" pitchFamily="34" charset="0"/>
              </a:endParaRPr>
            </a:p>
          </p:txBody>
        </p:sp>
        <p:cxnSp>
          <p:nvCxnSpPr>
            <p:cNvPr id="20" name="Straight Connector 19">
              <a:extLst>
                <a:ext uri="{FF2B5EF4-FFF2-40B4-BE49-F238E27FC236}">
                  <a16:creationId xmlns:a16="http://schemas.microsoft.com/office/drawing/2014/main" id="{1CCD5923-BE96-D847-92A5-B9FE62CD6CB7}"/>
                </a:ext>
              </a:extLst>
            </p:cNvPr>
            <p:cNvCxnSpPr>
              <a:cxnSpLocks/>
            </p:cNvCxnSpPr>
            <p:nvPr/>
          </p:nvCxnSpPr>
          <p:spPr>
            <a:xfrm>
              <a:off x="2329551" y="2389116"/>
              <a:ext cx="2802201"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 name="TextBox 9">
            <a:extLst>
              <a:ext uri="{FF2B5EF4-FFF2-40B4-BE49-F238E27FC236}">
                <a16:creationId xmlns:a16="http://schemas.microsoft.com/office/drawing/2014/main" id="{CEE842A7-5350-C44A-A62C-6170A7A27C06}"/>
              </a:ext>
            </a:extLst>
          </p:cNvPr>
          <p:cNvSpPr txBox="1"/>
          <p:nvPr/>
        </p:nvSpPr>
        <p:spPr>
          <a:xfrm rot="695336">
            <a:off x="1026313" y="2090675"/>
            <a:ext cx="6804048" cy="954107"/>
          </a:xfrm>
          <a:prstGeom prst="rect">
            <a:avLst/>
          </a:prstGeom>
          <a:solidFill>
            <a:schemeClr val="bg1"/>
          </a:solidFill>
          <a:ln>
            <a:solidFill>
              <a:schemeClr val="bg1">
                <a:lumMod val="85000"/>
              </a:schemeClr>
            </a:solidFill>
          </a:ln>
        </p:spPr>
        <p:txBody>
          <a:bodyPr wrap="square" rtlCol="0">
            <a:spAutoFit/>
          </a:bodyPr>
          <a:lstStyle/>
          <a:p>
            <a:pPr algn="ctr"/>
            <a:r>
              <a:rPr lang="en-US" sz="2800" dirty="0">
                <a:latin typeface="Segoe UI Light"/>
                <a:cs typeface="Segoe UI Light"/>
              </a:rPr>
              <a:t>The naïve method is prone to both </a:t>
            </a:r>
            <a:br>
              <a:rPr lang="en-US" sz="2800" dirty="0">
                <a:latin typeface="Segoe UI Light"/>
                <a:cs typeface="Segoe UI Light"/>
              </a:rPr>
            </a:br>
            <a:r>
              <a:rPr lang="en-US" sz="2800" b="1" dirty="0">
                <a:solidFill>
                  <a:srgbClr val="C00000"/>
                </a:solidFill>
                <a:latin typeface="Segoe UI Semibold" panose="020B0502040204020203" pitchFamily="34" charset="0"/>
                <a:ea typeface="Segoe UI Semibold" panose="020B0502040204020203" pitchFamily="34" charset="0"/>
                <a:cs typeface="Segoe UI Semibold" panose="020B0502040204020203" pitchFamily="34" charset="0"/>
              </a:rPr>
              <a:t>under- or over-estimate the hourly wage </a:t>
            </a:r>
          </a:p>
        </p:txBody>
      </p:sp>
      <p:sp>
        <p:nvSpPr>
          <p:cNvPr id="12" name="TextBox 11">
            <a:extLst>
              <a:ext uri="{FF2B5EF4-FFF2-40B4-BE49-F238E27FC236}">
                <a16:creationId xmlns:a16="http://schemas.microsoft.com/office/drawing/2014/main" id="{70BD51A9-FA3B-4547-A38A-8245DC87BAFF}"/>
              </a:ext>
            </a:extLst>
          </p:cNvPr>
          <p:cNvSpPr txBox="1"/>
          <p:nvPr/>
        </p:nvSpPr>
        <p:spPr>
          <a:xfrm>
            <a:off x="542788" y="417330"/>
            <a:ext cx="5611857" cy="584775"/>
          </a:xfrm>
          <a:prstGeom prst="rect">
            <a:avLst/>
          </a:prstGeom>
          <a:noFill/>
        </p:spPr>
        <p:txBody>
          <a:bodyPr wrap="none" rtlCol="0">
            <a:spAutoFit/>
          </a:bodyPr>
          <a:lstStyle/>
          <a:p>
            <a:r>
              <a:rPr lang="en-US" sz="3200" dirty="0">
                <a:latin typeface="Segoe UI Light"/>
                <a:cs typeface="Segoe UI Light"/>
              </a:rPr>
              <a:t>Hourly Wage Estimation (Naïve)</a:t>
            </a:r>
          </a:p>
        </p:txBody>
      </p:sp>
    </p:spTree>
    <p:extLst>
      <p:ext uri="{BB962C8B-B14F-4D97-AF65-F5344CB8AC3E}">
        <p14:creationId xmlns:p14="http://schemas.microsoft.com/office/powerpoint/2010/main" val="2082432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4284C0E-E557-C147-9D53-ACC8D008E802}"/>
              </a:ext>
            </a:extLst>
          </p:cNvPr>
          <p:cNvGrpSpPr/>
          <p:nvPr/>
        </p:nvGrpSpPr>
        <p:grpSpPr>
          <a:xfrm>
            <a:off x="749920" y="1900872"/>
            <a:ext cx="5646584" cy="2314433"/>
            <a:chOff x="749920" y="1900872"/>
            <a:chExt cx="5646584" cy="2314433"/>
          </a:xfrm>
        </p:grpSpPr>
        <p:grpSp>
          <p:nvGrpSpPr>
            <p:cNvPr id="22" name="Group 21">
              <a:extLst>
                <a:ext uri="{FF2B5EF4-FFF2-40B4-BE49-F238E27FC236}">
                  <a16:creationId xmlns:a16="http://schemas.microsoft.com/office/drawing/2014/main" id="{A212B8D2-8D4C-0745-9966-EB297FDC3E0F}"/>
                </a:ext>
              </a:extLst>
            </p:cNvPr>
            <p:cNvGrpSpPr/>
            <p:nvPr/>
          </p:nvGrpSpPr>
          <p:grpSpPr>
            <a:xfrm>
              <a:off x="2599306" y="1900872"/>
              <a:ext cx="1957454" cy="1570874"/>
              <a:chOff x="2599306" y="1900872"/>
              <a:chExt cx="1957454" cy="1570874"/>
            </a:xfrm>
          </p:grpSpPr>
          <p:cxnSp>
            <p:nvCxnSpPr>
              <p:cNvPr id="7" name="Straight Connector 6">
                <a:extLst>
                  <a:ext uri="{FF2B5EF4-FFF2-40B4-BE49-F238E27FC236}">
                    <a16:creationId xmlns:a16="http://schemas.microsoft.com/office/drawing/2014/main" id="{4A6AF54D-3A2A-8344-8574-E287E0FED434}"/>
                  </a:ext>
                </a:extLst>
              </p:cNvPr>
              <p:cNvCxnSpPr/>
              <p:nvPr/>
            </p:nvCxnSpPr>
            <p:spPr>
              <a:xfrm>
                <a:off x="2599306" y="1901455"/>
                <a:ext cx="0" cy="1570291"/>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652A9BC-6292-DE4A-8BE8-4BC63ADDB2A2}"/>
                  </a:ext>
                </a:extLst>
              </p:cNvPr>
              <p:cNvCxnSpPr/>
              <p:nvPr/>
            </p:nvCxnSpPr>
            <p:spPr>
              <a:xfrm>
                <a:off x="4556760" y="1900872"/>
                <a:ext cx="0" cy="1570291"/>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310B3AC-D839-574D-989F-19892D2E4E1D}"/>
                  </a:ext>
                </a:extLst>
              </p:cNvPr>
              <p:cNvCxnSpPr>
                <a:cxnSpLocks/>
              </p:cNvCxnSpPr>
              <p:nvPr/>
            </p:nvCxnSpPr>
            <p:spPr>
              <a:xfrm>
                <a:off x="2599306" y="3293327"/>
                <a:ext cx="1957454" cy="0"/>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05AF2EA5-D1DD-6747-8950-3777B4A882CB}"/>
                </a:ext>
              </a:extLst>
            </p:cNvPr>
            <p:cNvGrpSpPr/>
            <p:nvPr/>
          </p:nvGrpSpPr>
          <p:grpSpPr>
            <a:xfrm>
              <a:off x="749920" y="3507064"/>
              <a:ext cx="5646584" cy="708241"/>
              <a:chOff x="749920" y="3507064"/>
              <a:chExt cx="5646584" cy="708241"/>
            </a:xfrm>
          </p:grpSpPr>
          <p:sp>
            <p:nvSpPr>
              <p:cNvPr id="15" name="TextBox 14">
                <a:extLst>
                  <a:ext uri="{FF2B5EF4-FFF2-40B4-BE49-F238E27FC236}">
                    <a16:creationId xmlns:a16="http://schemas.microsoft.com/office/drawing/2014/main" id="{FE483798-01BA-F54D-A6C3-57C2DA137547}"/>
                  </a:ext>
                </a:extLst>
              </p:cNvPr>
              <p:cNvSpPr txBox="1"/>
              <p:nvPr/>
            </p:nvSpPr>
            <p:spPr>
              <a:xfrm>
                <a:off x="749920" y="3753640"/>
                <a:ext cx="5646584" cy="461665"/>
              </a:xfrm>
              <a:prstGeom prst="rect">
                <a:avLst/>
              </a:prstGeom>
              <a:noFill/>
            </p:spPr>
            <p:txBody>
              <a:bodyPr wrap="square" rtlCol="0">
                <a:spAutoFit/>
              </a:bodyPr>
              <a:lstStyle/>
              <a:p>
                <a:pPr algn="ctr"/>
                <a:r>
                  <a:rPr lang="en-US" sz="2400" dirty="0">
                    <a:latin typeface="Segoe UI Light"/>
                    <a:cs typeface="Segoe UI Light"/>
                  </a:rPr>
                  <a:t>People can work on tasks concurrently</a:t>
                </a:r>
              </a:p>
            </p:txBody>
          </p:sp>
          <p:cxnSp>
            <p:nvCxnSpPr>
              <p:cNvPr id="24" name="Straight Arrow Connector 23">
                <a:extLst>
                  <a:ext uri="{FF2B5EF4-FFF2-40B4-BE49-F238E27FC236}">
                    <a16:creationId xmlns:a16="http://schemas.microsoft.com/office/drawing/2014/main" id="{B0C752D4-3CC3-2B42-AD43-A54CB11CD2CE}"/>
                  </a:ext>
                </a:extLst>
              </p:cNvPr>
              <p:cNvCxnSpPr/>
              <p:nvPr/>
            </p:nvCxnSpPr>
            <p:spPr>
              <a:xfrm flipV="1">
                <a:off x="3573212" y="3507064"/>
                <a:ext cx="0" cy="353421"/>
              </a:xfrm>
              <a:prstGeom prst="straightConnector1">
                <a:avLst/>
              </a:prstGeom>
              <a:ln w="12700">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5" name="Group 4">
            <a:extLst>
              <a:ext uri="{FF2B5EF4-FFF2-40B4-BE49-F238E27FC236}">
                <a16:creationId xmlns:a16="http://schemas.microsoft.com/office/drawing/2014/main" id="{A0898C8D-81C6-B842-91CB-FD1395788FCD}"/>
              </a:ext>
            </a:extLst>
          </p:cNvPr>
          <p:cNvGrpSpPr/>
          <p:nvPr/>
        </p:nvGrpSpPr>
        <p:grpSpPr>
          <a:xfrm>
            <a:off x="2142106" y="1756143"/>
            <a:ext cx="2414654" cy="290624"/>
            <a:chOff x="2629786" y="2427767"/>
            <a:chExt cx="3884428" cy="290624"/>
          </a:xfrm>
        </p:grpSpPr>
        <p:cxnSp>
          <p:nvCxnSpPr>
            <p:cNvPr id="2" name="Straight Connector 1">
              <a:extLst>
                <a:ext uri="{FF2B5EF4-FFF2-40B4-BE49-F238E27FC236}">
                  <a16:creationId xmlns:a16="http://schemas.microsoft.com/office/drawing/2014/main" id="{3994EF06-37BB-D14A-9165-0D106E1FFA6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B6A22A7A-F81E-C042-9F02-F0026E9A218B}"/>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B8A04BC1-0EE1-DD45-A81E-B3583C1AADE1}"/>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BA241F73-C0D9-FB4F-A4BD-F71DAF7309C0}"/>
              </a:ext>
            </a:extLst>
          </p:cNvPr>
          <p:cNvGrpSpPr/>
          <p:nvPr/>
        </p:nvGrpSpPr>
        <p:grpSpPr>
          <a:xfrm>
            <a:off x="2599306" y="2613362"/>
            <a:ext cx="4517774" cy="290624"/>
            <a:chOff x="2629786" y="2427767"/>
            <a:chExt cx="3884428" cy="290624"/>
          </a:xfrm>
        </p:grpSpPr>
        <p:cxnSp>
          <p:nvCxnSpPr>
            <p:cNvPr id="10" name="Straight Connector 9">
              <a:extLst>
                <a:ext uri="{FF2B5EF4-FFF2-40B4-BE49-F238E27FC236}">
                  <a16:creationId xmlns:a16="http://schemas.microsoft.com/office/drawing/2014/main" id="{C5E785F5-5AEC-E446-A399-FA1EF974C9F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2C25B60-CEBF-7C4A-8B8C-656145194A9D}"/>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167D85B-E99C-F549-9783-F8A35A63192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487470A5-4751-E443-AAE4-7E4D96C9EFB2}"/>
              </a:ext>
            </a:extLst>
          </p:cNvPr>
          <p:cNvSpPr txBox="1"/>
          <p:nvPr/>
        </p:nvSpPr>
        <p:spPr>
          <a:xfrm>
            <a:off x="2726733" y="1271572"/>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1</a:t>
            </a:r>
          </a:p>
        </p:txBody>
      </p:sp>
      <p:sp>
        <p:nvSpPr>
          <p:cNvPr id="14" name="TextBox 13">
            <a:extLst>
              <a:ext uri="{FF2B5EF4-FFF2-40B4-BE49-F238E27FC236}">
                <a16:creationId xmlns:a16="http://schemas.microsoft.com/office/drawing/2014/main" id="{36B90554-5331-3B4C-8467-63BEEB9945F8}"/>
              </a:ext>
            </a:extLst>
          </p:cNvPr>
          <p:cNvSpPr txBox="1"/>
          <p:nvPr/>
        </p:nvSpPr>
        <p:spPr>
          <a:xfrm>
            <a:off x="4319879" y="2224353"/>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2</a:t>
            </a:r>
          </a:p>
        </p:txBody>
      </p:sp>
      <p:sp>
        <p:nvSpPr>
          <p:cNvPr id="23" name="TextBox 22">
            <a:extLst>
              <a:ext uri="{FF2B5EF4-FFF2-40B4-BE49-F238E27FC236}">
                <a16:creationId xmlns:a16="http://schemas.microsoft.com/office/drawing/2014/main" id="{F53EFA93-B557-8743-9657-0EEC527410DC}"/>
              </a:ext>
            </a:extLst>
          </p:cNvPr>
          <p:cNvSpPr txBox="1"/>
          <p:nvPr/>
        </p:nvSpPr>
        <p:spPr>
          <a:xfrm>
            <a:off x="542788" y="417330"/>
            <a:ext cx="4344459" cy="584775"/>
          </a:xfrm>
          <a:prstGeom prst="rect">
            <a:avLst/>
          </a:prstGeom>
          <a:noFill/>
        </p:spPr>
        <p:txBody>
          <a:bodyPr wrap="none" rtlCol="0">
            <a:spAutoFit/>
          </a:bodyPr>
          <a:lstStyle/>
          <a:p>
            <a:r>
              <a:rPr lang="en-US" sz="3200" dirty="0">
                <a:latin typeface="Segoe UI Light"/>
                <a:cs typeface="Segoe UI Light"/>
              </a:rPr>
              <a:t>Wage Under-estimation</a:t>
            </a:r>
          </a:p>
        </p:txBody>
      </p:sp>
      <p:pic>
        <p:nvPicPr>
          <p:cNvPr id="21" name="Picture 20">
            <a:extLst>
              <a:ext uri="{FF2B5EF4-FFF2-40B4-BE49-F238E27FC236}">
                <a16:creationId xmlns:a16="http://schemas.microsoft.com/office/drawing/2014/main" id="{9405CA84-55AB-204E-9C54-A52A3EC546DE}"/>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707895" y="1552749"/>
            <a:ext cx="644330" cy="1321314"/>
          </a:xfrm>
          <a:prstGeom prst="rect">
            <a:avLst/>
          </a:prstGeom>
        </p:spPr>
      </p:pic>
      <p:sp>
        <p:nvSpPr>
          <p:cNvPr id="27" name="TextBox 26">
            <a:extLst>
              <a:ext uri="{FF2B5EF4-FFF2-40B4-BE49-F238E27FC236}">
                <a16:creationId xmlns:a16="http://schemas.microsoft.com/office/drawing/2014/main" id="{8552A89A-620C-2E40-8115-46F9AF30CCC5}"/>
              </a:ext>
            </a:extLst>
          </p:cNvPr>
          <p:cNvSpPr txBox="1"/>
          <p:nvPr/>
        </p:nvSpPr>
        <p:spPr>
          <a:xfrm>
            <a:off x="600455" y="2997694"/>
            <a:ext cx="886461" cy="369332"/>
          </a:xfrm>
          <a:prstGeom prst="rect">
            <a:avLst/>
          </a:prstGeom>
          <a:noFill/>
        </p:spPr>
        <p:txBody>
          <a:bodyPr wrap="none" rtlCol="0">
            <a:spAutoFit/>
          </a:bodyPr>
          <a:lstStyle/>
          <a:p>
            <a:pPr algn="ctr"/>
            <a:r>
              <a:rPr lang="en-US" dirty="0">
                <a:latin typeface="Segoe UI Light"/>
                <a:cs typeface="Segoe UI Light"/>
              </a:rPr>
              <a:t>Worker</a:t>
            </a:r>
          </a:p>
        </p:txBody>
      </p:sp>
    </p:spTree>
    <p:extLst>
      <p:ext uri="{BB962C8B-B14F-4D97-AF65-F5344CB8AC3E}">
        <p14:creationId xmlns:p14="http://schemas.microsoft.com/office/powerpoint/2010/main" val="342063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0" y="4866501"/>
            <a:ext cx="2050690" cy="276999"/>
          </a:xfrm>
          <a:prstGeom prst="rect">
            <a:avLst/>
          </a:prstGeom>
          <a:noFill/>
        </p:spPr>
        <p:txBody>
          <a:bodyPr wrap="none" rtlCol="0">
            <a:spAutoFit/>
          </a:bodyPr>
          <a:lstStyle/>
          <a:p>
            <a:r>
              <a:rPr lang="en-US" sz="1200" dirty="0">
                <a:latin typeface="Segoe UI Light"/>
                <a:cs typeface="Segoe UI Light"/>
              </a:rPr>
              <a:t>The Hamilton Project (2015)</a:t>
            </a:r>
          </a:p>
        </p:txBody>
      </p:sp>
      <p:grpSp>
        <p:nvGrpSpPr>
          <p:cNvPr id="9" name="Group 8">
            <a:extLst>
              <a:ext uri="{FF2B5EF4-FFF2-40B4-BE49-F238E27FC236}">
                <a16:creationId xmlns:a16="http://schemas.microsoft.com/office/drawing/2014/main" id="{F4C5E620-332D-0849-8A05-11D84A03C712}"/>
              </a:ext>
            </a:extLst>
          </p:cNvPr>
          <p:cNvGrpSpPr/>
          <p:nvPr/>
        </p:nvGrpSpPr>
        <p:grpSpPr>
          <a:xfrm>
            <a:off x="1241598" y="1738959"/>
            <a:ext cx="6660804" cy="1689872"/>
            <a:chOff x="1204583" y="1738959"/>
            <a:chExt cx="6660804" cy="1689872"/>
          </a:xfrm>
        </p:grpSpPr>
        <p:grpSp>
          <p:nvGrpSpPr>
            <p:cNvPr id="5" name="Group 4">
              <a:extLst>
                <a:ext uri="{FF2B5EF4-FFF2-40B4-BE49-F238E27FC236}">
                  <a16:creationId xmlns:a16="http://schemas.microsoft.com/office/drawing/2014/main" id="{A79C4CDC-D95F-4346-B690-2B52A849D099}"/>
                </a:ext>
              </a:extLst>
            </p:cNvPr>
            <p:cNvGrpSpPr/>
            <p:nvPr/>
          </p:nvGrpSpPr>
          <p:grpSpPr>
            <a:xfrm>
              <a:off x="1204583" y="1738959"/>
              <a:ext cx="2993128" cy="1689872"/>
              <a:chOff x="4952389" y="1762812"/>
              <a:chExt cx="2993128" cy="1689872"/>
            </a:xfrm>
          </p:grpSpPr>
          <p:sp>
            <p:nvSpPr>
              <p:cNvPr id="6" name="TextBox 5"/>
              <p:cNvSpPr txBox="1"/>
              <p:nvPr/>
            </p:nvSpPr>
            <p:spPr>
              <a:xfrm>
                <a:off x="5039855" y="3083352"/>
                <a:ext cx="2905662" cy="369332"/>
              </a:xfrm>
              <a:prstGeom prst="rect">
                <a:avLst/>
              </a:prstGeom>
              <a:noFill/>
            </p:spPr>
            <p:txBody>
              <a:bodyPr wrap="square" rtlCol="0">
                <a:spAutoFit/>
              </a:bodyPr>
              <a:lstStyle/>
              <a:p>
                <a:r>
                  <a:rPr lang="en-US" dirty="0">
                    <a:solidFill>
                      <a:schemeClr val="tx1">
                        <a:lumMod val="75000"/>
                        <a:lumOff val="25000"/>
                      </a:schemeClr>
                    </a:solidFill>
                    <a:latin typeface="Segoe UI Light"/>
                    <a:cs typeface="Segoe UI Light"/>
                  </a:rPr>
                  <a:t>online workers and counting</a:t>
                </a:r>
              </a:p>
            </p:txBody>
          </p:sp>
          <p:sp>
            <p:nvSpPr>
              <p:cNvPr id="4" name="TextBox 3"/>
              <p:cNvSpPr txBox="1"/>
              <p:nvPr/>
            </p:nvSpPr>
            <p:spPr>
              <a:xfrm>
                <a:off x="4952389" y="1762812"/>
                <a:ext cx="2993127" cy="1631216"/>
              </a:xfrm>
              <a:prstGeom prst="rect">
                <a:avLst/>
              </a:prstGeom>
              <a:noFill/>
            </p:spPr>
            <p:txBody>
              <a:bodyPr wrap="none" rtlCol="0">
                <a:spAutoFit/>
              </a:bodyPr>
              <a:lstStyle/>
              <a:p>
                <a:r>
                  <a:rPr lang="en-US" sz="100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t>600k</a:t>
                </a:r>
              </a:p>
            </p:txBody>
          </p:sp>
        </p:grpSp>
        <p:grpSp>
          <p:nvGrpSpPr>
            <p:cNvPr id="2" name="Group 1">
              <a:extLst>
                <a:ext uri="{FF2B5EF4-FFF2-40B4-BE49-F238E27FC236}">
                  <a16:creationId xmlns:a16="http://schemas.microsoft.com/office/drawing/2014/main" id="{9B96E437-3851-2E4F-8DDC-77EE77E52690}"/>
                </a:ext>
              </a:extLst>
            </p:cNvPr>
            <p:cNvGrpSpPr/>
            <p:nvPr/>
          </p:nvGrpSpPr>
          <p:grpSpPr>
            <a:xfrm>
              <a:off x="4476789" y="2070297"/>
              <a:ext cx="3388598" cy="965542"/>
              <a:chOff x="628190" y="2069840"/>
              <a:chExt cx="3388598" cy="965542"/>
            </a:xfrm>
          </p:grpSpPr>
          <p:grpSp>
            <p:nvGrpSpPr>
              <p:cNvPr id="12" name="Group 11"/>
              <p:cNvGrpSpPr/>
              <p:nvPr/>
            </p:nvGrpSpPr>
            <p:grpSpPr>
              <a:xfrm>
                <a:off x="628190" y="2069840"/>
                <a:ext cx="1079171" cy="965542"/>
                <a:chOff x="417439" y="3552825"/>
                <a:chExt cx="1396500" cy="1249456"/>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1210659" y="3565151"/>
                  <a:ext cx="603280" cy="1237130"/>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49381" t="6626" r="7798" b="24750"/>
                <a:stretch/>
              </p:blipFill>
              <p:spPr>
                <a:xfrm>
                  <a:off x="417439" y="3552825"/>
                  <a:ext cx="771972" cy="1237130"/>
                </a:xfrm>
                <a:prstGeom prst="rect">
                  <a:avLst/>
                </a:prstGeom>
              </p:spPr>
            </p:pic>
          </p:grpSp>
          <p:grpSp>
            <p:nvGrpSpPr>
              <p:cNvPr id="16" name="Group 15"/>
              <p:cNvGrpSpPr/>
              <p:nvPr/>
            </p:nvGrpSpPr>
            <p:grpSpPr>
              <a:xfrm>
                <a:off x="1782904" y="2069840"/>
                <a:ext cx="1079171" cy="965542"/>
                <a:chOff x="417439" y="3552825"/>
                <a:chExt cx="1396500" cy="1249456"/>
              </a:xfrm>
            </p:grpSpPr>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1210659" y="3565151"/>
                  <a:ext cx="603280" cy="1237130"/>
                </a:xfrm>
                <a:prstGeom prst="rect">
                  <a:avLst/>
                </a:prstGeom>
              </p:spPr>
            </p:pic>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49381" t="6626" r="7798" b="24750"/>
                <a:stretch/>
              </p:blipFill>
              <p:spPr>
                <a:xfrm>
                  <a:off x="417439" y="3552825"/>
                  <a:ext cx="771972" cy="1237130"/>
                </a:xfrm>
                <a:prstGeom prst="rect">
                  <a:avLst/>
                </a:prstGeom>
              </p:spPr>
            </p:pic>
          </p:grpSp>
          <p:grpSp>
            <p:nvGrpSpPr>
              <p:cNvPr id="13" name="Group 12">
                <a:extLst>
                  <a:ext uri="{FF2B5EF4-FFF2-40B4-BE49-F238E27FC236}">
                    <a16:creationId xmlns:a16="http://schemas.microsoft.com/office/drawing/2014/main" id="{260337D3-CD65-0C45-9A81-34D081940A94}"/>
                  </a:ext>
                </a:extLst>
              </p:cNvPr>
              <p:cNvGrpSpPr/>
              <p:nvPr/>
            </p:nvGrpSpPr>
            <p:grpSpPr>
              <a:xfrm>
                <a:off x="2937617" y="2069840"/>
                <a:ext cx="1079171" cy="965542"/>
                <a:chOff x="417439" y="3552825"/>
                <a:chExt cx="1396500" cy="1249456"/>
              </a:xfrm>
            </p:grpSpPr>
            <p:pic>
              <p:nvPicPr>
                <p:cNvPr id="14" name="Picture 13">
                  <a:extLst>
                    <a:ext uri="{FF2B5EF4-FFF2-40B4-BE49-F238E27FC236}">
                      <a16:creationId xmlns:a16="http://schemas.microsoft.com/office/drawing/2014/main" id="{60C164B0-9532-7348-BE8D-5232F7BC6AE7}"/>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1210659" y="3565151"/>
                  <a:ext cx="603280" cy="1237130"/>
                </a:xfrm>
                <a:prstGeom prst="rect">
                  <a:avLst/>
                </a:prstGeom>
              </p:spPr>
            </p:pic>
            <p:pic>
              <p:nvPicPr>
                <p:cNvPr id="15" name="Picture 14">
                  <a:extLst>
                    <a:ext uri="{FF2B5EF4-FFF2-40B4-BE49-F238E27FC236}">
                      <a16:creationId xmlns:a16="http://schemas.microsoft.com/office/drawing/2014/main" id="{E08010CD-6936-6C46-ACD7-7AB2B5FBE69C}"/>
                    </a:ext>
                  </a:extLst>
                </p:cNvPr>
                <p:cNvPicPr>
                  <a:picLocks noChangeAspect="1"/>
                </p:cNvPicPr>
                <p:nvPr/>
              </p:nvPicPr>
              <p:blipFill rotWithShape="1">
                <a:blip r:embed="rId3">
                  <a:extLst>
                    <a:ext uri="{28A0092B-C50C-407E-A947-70E740481C1C}">
                      <a14:useLocalDpi xmlns:a14="http://schemas.microsoft.com/office/drawing/2010/main" val="0"/>
                    </a:ext>
                  </a:extLst>
                </a:blip>
                <a:srcRect l="49381" t="6626" r="7798" b="24750"/>
                <a:stretch/>
              </p:blipFill>
              <p:spPr>
                <a:xfrm>
                  <a:off x="417439" y="3552825"/>
                  <a:ext cx="771972" cy="1237130"/>
                </a:xfrm>
                <a:prstGeom prst="rect">
                  <a:avLst/>
                </a:prstGeom>
              </p:spPr>
            </p:pic>
          </p:grpSp>
        </p:grpSp>
      </p:grpSp>
    </p:spTree>
    <p:extLst>
      <p:ext uri="{BB962C8B-B14F-4D97-AF65-F5344CB8AC3E}">
        <p14:creationId xmlns:p14="http://schemas.microsoft.com/office/powerpoint/2010/main" val="280863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0898C8D-81C6-B842-91CB-FD1395788FCD}"/>
              </a:ext>
            </a:extLst>
          </p:cNvPr>
          <p:cNvGrpSpPr/>
          <p:nvPr/>
        </p:nvGrpSpPr>
        <p:grpSpPr>
          <a:xfrm>
            <a:off x="2142106" y="1756143"/>
            <a:ext cx="2414654" cy="290624"/>
            <a:chOff x="2629786" y="2427767"/>
            <a:chExt cx="3884428" cy="290624"/>
          </a:xfrm>
        </p:grpSpPr>
        <p:cxnSp>
          <p:nvCxnSpPr>
            <p:cNvPr id="2" name="Straight Connector 1">
              <a:extLst>
                <a:ext uri="{FF2B5EF4-FFF2-40B4-BE49-F238E27FC236}">
                  <a16:creationId xmlns:a16="http://schemas.microsoft.com/office/drawing/2014/main" id="{3994EF06-37BB-D14A-9165-0D106E1FFA6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B6A22A7A-F81E-C042-9F02-F0026E9A218B}"/>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B8A04BC1-0EE1-DD45-A81E-B3583C1AADE1}"/>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BA241F73-C0D9-FB4F-A4BD-F71DAF7309C0}"/>
              </a:ext>
            </a:extLst>
          </p:cNvPr>
          <p:cNvGrpSpPr/>
          <p:nvPr/>
        </p:nvGrpSpPr>
        <p:grpSpPr>
          <a:xfrm>
            <a:off x="2599306" y="2613362"/>
            <a:ext cx="4517774" cy="290624"/>
            <a:chOff x="2629786" y="2427767"/>
            <a:chExt cx="3884428" cy="290624"/>
          </a:xfrm>
        </p:grpSpPr>
        <p:cxnSp>
          <p:nvCxnSpPr>
            <p:cNvPr id="10" name="Straight Connector 9">
              <a:extLst>
                <a:ext uri="{FF2B5EF4-FFF2-40B4-BE49-F238E27FC236}">
                  <a16:creationId xmlns:a16="http://schemas.microsoft.com/office/drawing/2014/main" id="{C5E785F5-5AEC-E446-A399-FA1EF974C9F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2C25B60-CEBF-7C4A-8B8C-656145194A9D}"/>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167D85B-E99C-F549-9783-F8A35A63192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1079D74C-7109-AF4A-A29E-CD01703ED85E}"/>
              </a:ext>
            </a:extLst>
          </p:cNvPr>
          <p:cNvGrpSpPr/>
          <p:nvPr/>
        </p:nvGrpSpPr>
        <p:grpSpPr>
          <a:xfrm>
            <a:off x="2142106" y="3322017"/>
            <a:ext cx="4974974" cy="461665"/>
            <a:chOff x="2142106" y="3586787"/>
            <a:chExt cx="4974974" cy="461665"/>
          </a:xfrm>
        </p:grpSpPr>
        <p:sp>
          <p:nvSpPr>
            <p:cNvPr id="6" name="Right Bracket 5">
              <a:extLst>
                <a:ext uri="{FF2B5EF4-FFF2-40B4-BE49-F238E27FC236}">
                  <a16:creationId xmlns:a16="http://schemas.microsoft.com/office/drawing/2014/main" id="{5FDF1655-6FC0-C64C-8DB3-CFA16A12C6D2}"/>
                </a:ext>
              </a:extLst>
            </p:cNvPr>
            <p:cNvSpPr/>
            <p:nvPr/>
          </p:nvSpPr>
          <p:spPr>
            <a:xfrm rot="5400000">
              <a:off x="4560741" y="1261281"/>
              <a:ext cx="137704" cy="4974974"/>
            </a:xfrm>
            <a:prstGeom prst="rightBracket">
              <a:avLst>
                <a:gd name="adj" fmla="val 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12E60873-5EA3-1049-B789-9E6F11D2CC46}"/>
                </a:ext>
              </a:extLst>
            </p:cNvPr>
            <p:cNvSpPr txBox="1"/>
            <p:nvPr/>
          </p:nvSpPr>
          <p:spPr>
            <a:xfrm>
              <a:off x="3747309" y="3586787"/>
              <a:ext cx="1618905" cy="461665"/>
            </a:xfrm>
            <a:prstGeom prst="rect">
              <a:avLst/>
            </a:prstGeom>
            <a:solidFill>
              <a:schemeClr val="bg1"/>
            </a:solidFill>
          </p:spPr>
          <p:txBody>
            <a:bodyPr wrap="none" rtlCol="0">
              <a:spAutoFit/>
            </a:bodyPr>
            <a:lstStyle/>
            <a:p>
              <a:pPr algn="ctr"/>
              <a:r>
                <a:rPr lang="en-US" sz="2400" dirty="0" err="1">
                  <a:latin typeface="Segoe UI Light"/>
                  <a:cs typeface="Segoe UI Light"/>
                </a:rPr>
                <a:t>Interval</a:t>
              </a:r>
              <a:r>
                <a:rPr lang="en-US" sz="2400" baseline="-25000" dirty="0" err="1">
                  <a:latin typeface="Segoe UI Light"/>
                  <a:cs typeface="Segoe UI Light"/>
                </a:rPr>
                <a:t>batch</a:t>
              </a:r>
              <a:endParaRPr lang="en-US" sz="2400" baseline="-25000" dirty="0">
                <a:latin typeface="Segoe UI Light"/>
                <a:cs typeface="Segoe UI Light"/>
              </a:endParaRPr>
            </a:p>
          </p:txBody>
        </p:sp>
      </p:grpSp>
      <p:cxnSp>
        <p:nvCxnSpPr>
          <p:cNvPr id="20" name="Straight Connector 19">
            <a:extLst>
              <a:ext uri="{FF2B5EF4-FFF2-40B4-BE49-F238E27FC236}">
                <a16:creationId xmlns:a16="http://schemas.microsoft.com/office/drawing/2014/main" id="{799CC780-BE55-A840-8D04-9067BBD1AC55}"/>
              </a:ext>
            </a:extLst>
          </p:cNvPr>
          <p:cNvCxnSpPr>
            <a:cxnSpLocks/>
          </p:cNvCxnSpPr>
          <p:nvPr/>
        </p:nvCxnSpPr>
        <p:spPr>
          <a:xfrm>
            <a:off x="2142106" y="2156460"/>
            <a:ext cx="0" cy="1165557"/>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BB91535-332C-FC42-8266-41AA986807F7}"/>
              </a:ext>
            </a:extLst>
          </p:cNvPr>
          <p:cNvCxnSpPr>
            <a:cxnSpLocks/>
          </p:cNvCxnSpPr>
          <p:nvPr/>
        </p:nvCxnSpPr>
        <p:spPr>
          <a:xfrm>
            <a:off x="7117080" y="2956257"/>
            <a:ext cx="0" cy="36576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F20D8181-ABF8-DB4E-BFB1-4B434D170E66}"/>
              </a:ext>
            </a:extLst>
          </p:cNvPr>
          <p:cNvSpPr/>
          <p:nvPr/>
        </p:nvSpPr>
        <p:spPr>
          <a:xfrm>
            <a:off x="2403535" y="4086424"/>
            <a:ext cx="4452116" cy="461665"/>
          </a:xfrm>
          <a:prstGeom prst="rect">
            <a:avLst/>
          </a:prstGeom>
        </p:spPr>
        <p:txBody>
          <a:bodyPr wrap="none">
            <a:spAutoFit/>
          </a:bodyPr>
          <a:lstStyle/>
          <a:p>
            <a:r>
              <a:rPr lang="en-US" sz="2400" dirty="0" err="1">
                <a:latin typeface="Segoe UI Light"/>
                <a:cs typeface="Segoe UI Light"/>
              </a:rPr>
              <a:t>Interval</a:t>
            </a:r>
            <a:r>
              <a:rPr lang="en-US" sz="2400" baseline="-25000" dirty="0" err="1">
                <a:latin typeface="Segoe UI Light"/>
                <a:cs typeface="Segoe UI Light"/>
              </a:rPr>
              <a:t>batch</a:t>
            </a:r>
            <a:r>
              <a:rPr lang="en-US" sz="2400" baseline="-25000" dirty="0">
                <a:latin typeface="Segoe UI Light"/>
                <a:cs typeface="Segoe UI Light"/>
              </a:rPr>
              <a:t> </a:t>
            </a:r>
            <a:r>
              <a:rPr lang="en-US" sz="2400" dirty="0">
                <a:latin typeface="Segoe UI Light"/>
                <a:cs typeface="Segoe UI Light"/>
              </a:rPr>
              <a:t>&lt; Interval</a:t>
            </a:r>
            <a:r>
              <a:rPr lang="en-US" sz="2400" baseline="-25000" dirty="0">
                <a:latin typeface="Segoe UI Light"/>
                <a:cs typeface="Segoe UI Light"/>
              </a:rPr>
              <a:t>1</a:t>
            </a:r>
            <a:r>
              <a:rPr lang="en-US" sz="2400" dirty="0">
                <a:latin typeface="Segoe UI Light"/>
                <a:cs typeface="Segoe UI Light"/>
              </a:rPr>
              <a:t> + Interval</a:t>
            </a:r>
            <a:r>
              <a:rPr lang="en-US" sz="2400" baseline="-25000" dirty="0">
                <a:latin typeface="Segoe UI Light"/>
                <a:cs typeface="Segoe UI Light"/>
              </a:rPr>
              <a:t>2</a:t>
            </a:r>
          </a:p>
        </p:txBody>
      </p:sp>
      <p:sp>
        <p:nvSpPr>
          <p:cNvPr id="28" name="TextBox 27">
            <a:extLst>
              <a:ext uri="{FF2B5EF4-FFF2-40B4-BE49-F238E27FC236}">
                <a16:creationId xmlns:a16="http://schemas.microsoft.com/office/drawing/2014/main" id="{2D1BE523-4A8C-8E4D-8243-7D4A6D97561B}"/>
              </a:ext>
            </a:extLst>
          </p:cNvPr>
          <p:cNvSpPr txBox="1"/>
          <p:nvPr/>
        </p:nvSpPr>
        <p:spPr>
          <a:xfrm>
            <a:off x="542788" y="417330"/>
            <a:ext cx="4344459" cy="584775"/>
          </a:xfrm>
          <a:prstGeom prst="rect">
            <a:avLst/>
          </a:prstGeom>
          <a:noFill/>
        </p:spPr>
        <p:txBody>
          <a:bodyPr wrap="none" rtlCol="0">
            <a:spAutoFit/>
          </a:bodyPr>
          <a:lstStyle/>
          <a:p>
            <a:r>
              <a:rPr lang="en-US" sz="3200" dirty="0">
                <a:latin typeface="Segoe UI Light"/>
                <a:cs typeface="Segoe UI Light"/>
              </a:rPr>
              <a:t>Wage Under-estimation</a:t>
            </a:r>
          </a:p>
        </p:txBody>
      </p:sp>
      <p:sp>
        <p:nvSpPr>
          <p:cNvPr id="37" name="TextBox 36">
            <a:extLst>
              <a:ext uri="{FF2B5EF4-FFF2-40B4-BE49-F238E27FC236}">
                <a16:creationId xmlns:a16="http://schemas.microsoft.com/office/drawing/2014/main" id="{AA318E12-DA83-B94D-A404-FC3A54C347F3}"/>
              </a:ext>
            </a:extLst>
          </p:cNvPr>
          <p:cNvSpPr txBox="1"/>
          <p:nvPr/>
        </p:nvSpPr>
        <p:spPr>
          <a:xfrm>
            <a:off x="2726733" y="1271572"/>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1</a:t>
            </a:r>
          </a:p>
        </p:txBody>
      </p:sp>
      <p:sp>
        <p:nvSpPr>
          <p:cNvPr id="38" name="TextBox 37">
            <a:extLst>
              <a:ext uri="{FF2B5EF4-FFF2-40B4-BE49-F238E27FC236}">
                <a16:creationId xmlns:a16="http://schemas.microsoft.com/office/drawing/2014/main" id="{EA6928C0-B243-054F-A357-4E099F43163B}"/>
              </a:ext>
            </a:extLst>
          </p:cNvPr>
          <p:cNvSpPr txBox="1"/>
          <p:nvPr/>
        </p:nvSpPr>
        <p:spPr>
          <a:xfrm>
            <a:off x="4319879" y="2224353"/>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2</a:t>
            </a:r>
          </a:p>
        </p:txBody>
      </p:sp>
      <p:pic>
        <p:nvPicPr>
          <p:cNvPr id="19" name="Picture 18">
            <a:extLst>
              <a:ext uri="{FF2B5EF4-FFF2-40B4-BE49-F238E27FC236}">
                <a16:creationId xmlns:a16="http://schemas.microsoft.com/office/drawing/2014/main" id="{9461A5F5-7612-2E41-BFB6-2A90271801DD}"/>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707895" y="1552749"/>
            <a:ext cx="644330" cy="1321314"/>
          </a:xfrm>
          <a:prstGeom prst="rect">
            <a:avLst/>
          </a:prstGeom>
        </p:spPr>
      </p:pic>
      <p:sp>
        <p:nvSpPr>
          <p:cNvPr id="21" name="TextBox 20">
            <a:extLst>
              <a:ext uri="{FF2B5EF4-FFF2-40B4-BE49-F238E27FC236}">
                <a16:creationId xmlns:a16="http://schemas.microsoft.com/office/drawing/2014/main" id="{E5783687-F5E3-E14A-A7E4-CD7BBC206FB5}"/>
              </a:ext>
            </a:extLst>
          </p:cNvPr>
          <p:cNvSpPr txBox="1"/>
          <p:nvPr/>
        </p:nvSpPr>
        <p:spPr>
          <a:xfrm>
            <a:off x="600455" y="2997694"/>
            <a:ext cx="886461" cy="369332"/>
          </a:xfrm>
          <a:prstGeom prst="rect">
            <a:avLst/>
          </a:prstGeom>
          <a:noFill/>
        </p:spPr>
        <p:txBody>
          <a:bodyPr wrap="none" rtlCol="0">
            <a:spAutoFit/>
          </a:bodyPr>
          <a:lstStyle/>
          <a:p>
            <a:pPr algn="ctr"/>
            <a:r>
              <a:rPr lang="en-US" dirty="0">
                <a:latin typeface="Segoe UI Light"/>
                <a:cs typeface="Segoe UI Light"/>
              </a:rPr>
              <a:t>Worker</a:t>
            </a:r>
          </a:p>
        </p:txBody>
      </p:sp>
    </p:spTree>
    <p:extLst>
      <p:ext uri="{BB962C8B-B14F-4D97-AF65-F5344CB8AC3E}">
        <p14:creationId xmlns:p14="http://schemas.microsoft.com/office/powerpoint/2010/main" val="301043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E0F2859-2B4F-A044-B2BB-078BAF7ACB39}"/>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707895" y="1552749"/>
            <a:ext cx="644330" cy="1321314"/>
          </a:xfrm>
          <a:prstGeom prst="rect">
            <a:avLst/>
          </a:prstGeom>
        </p:spPr>
      </p:pic>
      <p:sp>
        <p:nvSpPr>
          <p:cNvPr id="22" name="TextBox 21">
            <a:extLst>
              <a:ext uri="{FF2B5EF4-FFF2-40B4-BE49-F238E27FC236}">
                <a16:creationId xmlns:a16="http://schemas.microsoft.com/office/drawing/2014/main" id="{0F914E9D-851B-5647-B503-7D13B96B1C96}"/>
              </a:ext>
            </a:extLst>
          </p:cNvPr>
          <p:cNvSpPr txBox="1"/>
          <p:nvPr/>
        </p:nvSpPr>
        <p:spPr>
          <a:xfrm>
            <a:off x="600455" y="2997694"/>
            <a:ext cx="886461" cy="369332"/>
          </a:xfrm>
          <a:prstGeom prst="rect">
            <a:avLst/>
          </a:prstGeom>
          <a:noFill/>
        </p:spPr>
        <p:txBody>
          <a:bodyPr wrap="none" rtlCol="0">
            <a:spAutoFit/>
          </a:bodyPr>
          <a:lstStyle/>
          <a:p>
            <a:pPr algn="ctr"/>
            <a:r>
              <a:rPr lang="en-US" dirty="0">
                <a:latin typeface="Segoe UI Light"/>
                <a:cs typeface="Segoe UI Light"/>
              </a:rPr>
              <a:t>Worker</a:t>
            </a:r>
          </a:p>
        </p:txBody>
      </p:sp>
      <p:grpSp>
        <p:nvGrpSpPr>
          <p:cNvPr id="5" name="Group 4">
            <a:extLst>
              <a:ext uri="{FF2B5EF4-FFF2-40B4-BE49-F238E27FC236}">
                <a16:creationId xmlns:a16="http://schemas.microsoft.com/office/drawing/2014/main" id="{A0898C8D-81C6-B842-91CB-FD1395788FCD}"/>
              </a:ext>
            </a:extLst>
          </p:cNvPr>
          <p:cNvGrpSpPr/>
          <p:nvPr/>
        </p:nvGrpSpPr>
        <p:grpSpPr>
          <a:xfrm>
            <a:off x="2142106" y="1756143"/>
            <a:ext cx="2414654" cy="290624"/>
            <a:chOff x="2629786" y="2427767"/>
            <a:chExt cx="3884428" cy="290624"/>
          </a:xfrm>
        </p:grpSpPr>
        <p:cxnSp>
          <p:nvCxnSpPr>
            <p:cNvPr id="2" name="Straight Connector 1">
              <a:extLst>
                <a:ext uri="{FF2B5EF4-FFF2-40B4-BE49-F238E27FC236}">
                  <a16:creationId xmlns:a16="http://schemas.microsoft.com/office/drawing/2014/main" id="{3994EF06-37BB-D14A-9165-0D106E1FFA6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B6A22A7A-F81E-C042-9F02-F0026E9A218B}"/>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B8A04BC1-0EE1-DD45-A81E-B3583C1AADE1}"/>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BA241F73-C0D9-FB4F-A4BD-F71DAF7309C0}"/>
              </a:ext>
            </a:extLst>
          </p:cNvPr>
          <p:cNvGrpSpPr/>
          <p:nvPr/>
        </p:nvGrpSpPr>
        <p:grpSpPr>
          <a:xfrm>
            <a:off x="2599306" y="2613362"/>
            <a:ext cx="4517774" cy="290624"/>
            <a:chOff x="2629786" y="2427767"/>
            <a:chExt cx="3884428" cy="290624"/>
          </a:xfrm>
        </p:grpSpPr>
        <p:cxnSp>
          <p:nvCxnSpPr>
            <p:cNvPr id="10" name="Straight Connector 9">
              <a:extLst>
                <a:ext uri="{FF2B5EF4-FFF2-40B4-BE49-F238E27FC236}">
                  <a16:creationId xmlns:a16="http://schemas.microsoft.com/office/drawing/2014/main" id="{C5E785F5-5AEC-E446-A399-FA1EF974C9F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2C25B60-CEBF-7C4A-8B8C-656145194A9D}"/>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167D85B-E99C-F549-9783-F8A35A63192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1079D74C-7109-AF4A-A29E-CD01703ED85E}"/>
              </a:ext>
            </a:extLst>
          </p:cNvPr>
          <p:cNvGrpSpPr/>
          <p:nvPr/>
        </p:nvGrpSpPr>
        <p:grpSpPr>
          <a:xfrm>
            <a:off x="2142106" y="3322017"/>
            <a:ext cx="4974974" cy="461665"/>
            <a:chOff x="2142106" y="3586787"/>
            <a:chExt cx="4974974" cy="461665"/>
          </a:xfrm>
        </p:grpSpPr>
        <p:sp>
          <p:nvSpPr>
            <p:cNvPr id="6" name="Right Bracket 5">
              <a:extLst>
                <a:ext uri="{FF2B5EF4-FFF2-40B4-BE49-F238E27FC236}">
                  <a16:creationId xmlns:a16="http://schemas.microsoft.com/office/drawing/2014/main" id="{5FDF1655-6FC0-C64C-8DB3-CFA16A12C6D2}"/>
                </a:ext>
              </a:extLst>
            </p:cNvPr>
            <p:cNvSpPr/>
            <p:nvPr/>
          </p:nvSpPr>
          <p:spPr>
            <a:xfrm rot="5400000">
              <a:off x="4560741" y="1261281"/>
              <a:ext cx="137704" cy="4974974"/>
            </a:xfrm>
            <a:prstGeom prst="rightBracket">
              <a:avLst>
                <a:gd name="adj" fmla="val 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12E60873-5EA3-1049-B789-9E6F11D2CC46}"/>
                </a:ext>
              </a:extLst>
            </p:cNvPr>
            <p:cNvSpPr txBox="1"/>
            <p:nvPr/>
          </p:nvSpPr>
          <p:spPr>
            <a:xfrm>
              <a:off x="3747309" y="3586787"/>
              <a:ext cx="1618905" cy="461665"/>
            </a:xfrm>
            <a:prstGeom prst="rect">
              <a:avLst/>
            </a:prstGeom>
            <a:solidFill>
              <a:schemeClr val="bg1"/>
            </a:solidFill>
          </p:spPr>
          <p:txBody>
            <a:bodyPr wrap="none" rtlCol="0">
              <a:spAutoFit/>
            </a:bodyPr>
            <a:lstStyle/>
            <a:p>
              <a:pPr algn="ctr"/>
              <a:r>
                <a:rPr lang="en-US" sz="2400" dirty="0" err="1">
                  <a:latin typeface="Segoe UI Light"/>
                  <a:cs typeface="Segoe UI Light"/>
                </a:rPr>
                <a:t>Interval</a:t>
              </a:r>
              <a:r>
                <a:rPr lang="en-US" sz="2400" baseline="-25000" dirty="0" err="1">
                  <a:latin typeface="Segoe UI Light"/>
                  <a:cs typeface="Segoe UI Light"/>
                </a:rPr>
                <a:t>batch</a:t>
              </a:r>
              <a:endParaRPr lang="en-US" sz="2400" baseline="-25000" dirty="0">
                <a:latin typeface="Segoe UI Light"/>
                <a:cs typeface="Segoe UI Light"/>
              </a:endParaRPr>
            </a:p>
          </p:txBody>
        </p:sp>
      </p:grpSp>
      <p:cxnSp>
        <p:nvCxnSpPr>
          <p:cNvPr id="20" name="Straight Connector 19">
            <a:extLst>
              <a:ext uri="{FF2B5EF4-FFF2-40B4-BE49-F238E27FC236}">
                <a16:creationId xmlns:a16="http://schemas.microsoft.com/office/drawing/2014/main" id="{799CC780-BE55-A840-8D04-9067BBD1AC55}"/>
              </a:ext>
            </a:extLst>
          </p:cNvPr>
          <p:cNvCxnSpPr>
            <a:cxnSpLocks/>
          </p:cNvCxnSpPr>
          <p:nvPr/>
        </p:nvCxnSpPr>
        <p:spPr>
          <a:xfrm>
            <a:off x="2142106" y="2156460"/>
            <a:ext cx="0" cy="1165557"/>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BB91535-332C-FC42-8266-41AA986807F7}"/>
              </a:ext>
            </a:extLst>
          </p:cNvPr>
          <p:cNvCxnSpPr>
            <a:cxnSpLocks/>
          </p:cNvCxnSpPr>
          <p:nvPr/>
        </p:nvCxnSpPr>
        <p:spPr>
          <a:xfrm>
            <a:off x="7117080" y="2956257"/>
            <a:ext cx="0" cy="36576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F20D8181-ABF8-DB4E-BFB1-4B434D170E66}"/>
              </a:ext>
            </a:extLst>
          </p:cNvPr>
          <p:cNvSpPr/>
          <p:nvPr/>
        </p:nvSpPr>
        <p:spPr>
          <a:xfrm>
            <a:off x="2403535" y="4086424"/>
            <a:ext cx="4452116" cy="461665"/>
          </a:xfrm>
          <a:prstGeom prst="rect">
            <a:avLst/>
          </a:prstGeom>
        </p:spPr>
        <p:txBody>
          <a:bodyPr wrap="none">
            <a:spAutoFit/>
          </a:bodyPr>
          <a:lstStyle/>
          <a:p>
            <a:r>
              <a:rPr lang="en-US" sz="2400" dirty="0" err="1">
                <a:latin typeface="Segoe UI Light"/>
                <a:cs typeface="Segoe UI Light"/>
              </a:rPr>
              <a:t>Interval</a:t>
            </a:r>
            <a:r>
              <a:rPr lang="en-US" sz="2400" baseline="-25000" dirty="0" err="1">
                <a:latin typeface="Segoe UI Light"/>
                <a:cs typeface="Segoe UI Light"/>
              </a:rPr>
              <a:t>batch</a:t>
            </a:r>
            <a:r>
              <a:rPr lang="en-US" sz="2400" baseline="-25000" dirty="0">
                <a:latin typeface="Segoe UI Light"/>
                <a:cs typeface="Segoe UI Light"/>
              </a:rPr>
              <a:t> </a:t>
            </a:r>
            <a:r>
              <a:rPr lang="en-US" sz="2400" dirty="0">
                <a:latin typeface="Segoe UI Light"/>
                <a:cs typeface="Segoe UI Light"/>
              </a:rPr>
              <a:t>&lt; Interval</a:t>
            </a:r>
            <a:r>
              <a:rPr lang="en-US" sz="2400" baseline="-25000" dirty="0">
                <a:latin typeface="Segoe UI Light"/>
                <a:cs typeface="Segoe UI Light"/>
              </a:rPr>
              <a:t>1</a:t>
            </a:r>
            <a:r>
              <a:rPr lang="en-US" sz="2400" dirty="0">
                <a:latin typeface="Segoe UI Light"/>
                <a:cs typeface="Segoe UI Light"/>
              </a:rPr>
              <a:t> + Interval</a:t>
            </a:r>
            <a:r>
              <a:rPr lang="en-US" sz="2400" baseline="-25000" dirty="0">
                <a:latin typeface="Segoe UI Light"/>
                <a:cs typeface="Segoe UI Light"/>
              </a:rPr>
              <a:t>2</a:t>
            </a:r>
          </a:p>
        </p:txBody>
      </p:sp>
      <p:sp>
        <p:nvSpPr>
          <p:cNvPr id="28" name="TextBox 27">
            <a:extLst>
              <a:ext uri="{FF2B5EF4-FFF2-40B4-BE49-F238E27FC236}">
                <a16:creationId xmlns:a16="http://schemas.microsoft.com/office/drawing/2014/main" id="{2D1BE523-4A8C-8E4D-8243-7D4A6D97561B}"/>
              </a:ext>
            </a:extLst>
          </p:cNvPr>
          <p:cNvSpPr txBox="1"/>
          <p:nvPr/>
        </p:nvSpPr>
        <p:spPr>
          <a:xfrm>
            <a:off x="542788" y="417330"/>
            <a:ext cx="4344459" cy="584775"/>
          </a:xfrm>
          <a:prstGeom prst="rect">
            <a:avLst/>
          </a:prstGeom>
          <a:noFill/>
        </p:spPr>
        <p:txBody>
          <a:bodyPr wrap="none" rtlCol="0">
            <a:spAutoFit/>
          </a:bodyPr>
          <a:lstStyle/>
          <a:p>
            <a:r>
              <a:rPr lang="en-US" sz="3200" dirty="0">
                <a:latin typeface="Segoe UI Light"/>
                <a:cs typeface="Segoe UI Light"/>
              </a:rPr>
              <a:t>Wage Under-estimation</a:t>
            </a:r>
          </a:p>
        </p:txBody>
      </p:sp>
      <p:sp>
        <p:nvSpPr>
          <p:cNvPr id="37" name="TextBox 36">
            <a:extLst>
              <a:ext uri="{FF2B5EF4-FFF2-40B4-BE49-F238E27FC236}">
                <a16:creationId xmlns:a16="http://schemas.microsoft.com/office/drawing/2014/main" id="{AA318E12-DA83-B94D-A404-FC3A54C347F3}"/>
              </a:ext>
            </a:extLst>
          </p:cNvPr>
          <p:cNvSpPr txBox="1"/>
          <p:nvPr/>
        </p:nvSpPr>
        <p:spPr>
          <a:xfrm>
            <a:off x="2726733" y="1271572"/>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1</a:t>
            </a:r>
          </a:p>
        </p:txBody>
      </p:sp>
      <p:sp>
        <p:nvSpPr>
          <p:cNvPr id="38" name="TextBox 37">
            <a:extLst>
              <a:ext uri="{FF2B5EF4-FFF2-40B4-BE49-F238E27FC236}">
                <a16:creationId xmlns:a16="http://schemas.microsoft.com/office/drawing/2014/main" id="{EA6928C0-B243-054F-A357-4E099F43163B}"/>
              </a:ext>
            </a:extLst>
          </p:cNvPr>
          <p:cNvSpPr txBox="1"/>
          <p:nvPr/>
        </p:nvSpPr>
        <p:spPr>
          <a:xfrm>
            <a:off x="4319879" y="2224353"/>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2</a:t>
            </a:r>
          </a:p>
        </p:txBody>
      </p:sp>
      <p:sp>
        <p:nvSpPr>
          <p:cNvPr id="8" name="Rectangle 7">
            <a:extLst>
              <a:ext uri="{FF2B5EF4-FFF2-40B4-BE49-F238E27FC236}">
                <a16:creationId xmlns:a16="http://schemas.microsoft.com/office/drawing/2014/main" id="{DE37A0B7-0D5D-FC49-8C31-8425307F84E5}"/>
              </a:ext>
            </a:extLst>
          </p:cNvPr>
          <p:cNvSpPr/>
          <p:nvPr/>
        </p:nvSpPr>
        <p:spPr>
          <a:xfrm>
            <a:off x="0" y="1154624"/>
            <a:ext cx="9144000" cy="3988876"/>
          </a:xfrm>
          <a:prstGeom prst="rect">
            <a:avLst/>
          </a:prstGeom>
          <a:solidFill>
            <a:schemeClr val="bg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lumMod val="75000"/>
                    <a:lumOff val="25000"/>
                  </a:schemeClr>
                </a:solidFill>
                <a:latin typeface="Segoe UI Light"/>
                <a:cs typeface="Segoe UI Light"/>
              </a:rPr>
              <a:t>This may cause naïve method to </a:t>
            </a:r>
            <a:r>
              <a:rPr lang="en-US" sz="24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t>over-estimate work durations </a:t>
            </a:r>
            <a:br>
              <a:rPr lang="en-US" sz="24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br>
            <a:r>
              <a:rPr lang="en-US" sz="24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t>due to </a:t>
            </a:r>
            <a:r>
              <a:rPr lang="en-US" sz="2400" b="1" dirty="0">
                <a:solidFill>
                  <a:srgbClr val="C00000"/>
                </a:solidFill>
                <a:latin typeface="Segoe UI Semibold" panose="020B0502040204020203" pitchFamily="34" charset="0"/>
                <a:ea typeface="Segoe UI Semibold" panose="020B0502040204020203" pitchFamily="34" charset="0"/>
                <a:cs typeface="Segoe UI Semibold" panose="020B0502040204020203" pitchFamily="34" charset="0"/>
              </a:rPr>
              <a:t>interval overlaps</a:t>
            </a:r>
            <a:r>
              <a:rPr lang="en-US" sz="24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t> and under-estimate the hourly wage</a:t>
            </a:r>
          </a:p>
          <a:p>
            <a:pPr algn="ctr"/>
            <a:endParaRPr lang="en-US" sz="2800" dirty="0">
              <a:solidFill>
                <a:schemeClr val="tx1">
                  <a:lumMod val="75000"/>
                  <a:lumOff val="25000"/>
                </a:schemeClr>
              </a:solidFill>
              <a:latin typeface="Segoe UI Light"/>
              <a:cs typeface="Segoe UI Light"/>
            </a:endParaRPr>
          </a:p>
        </p:txBody>
      </p:sp>
    </p:spTree>
    <p:extLst>
      <p:ext uri="{BB962C8B-B14F-4D97-AF65-F5344CB8AC3E}">
        <p14:creationId xmlns:p14="http://schemas.microsoft.com/office/powerpoint/2010/main" val="520593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C5C5C39-0D4A-9344-9F26-90A1C64E3B85}"/>
              </a:ext>
            </a:extLst>
          </p:cNvPr>
          <p:cNvGrpSpPr/>
          <p:nvPr/>
        </p:nvGrpSpPr>
        <p:grpSpPr>
          <a:xfrm>
            <a:off x="3153335" y="1789290"/>
            <a:ext cx="584040" cy="1570291"/>
            <a:chOff x="3153335" y="1789290"/>
            <a:chExt cx="584040" cy="1570291"/>
          </a:xfrm>
        </p:grpSpPr>
        <p:cxnSp>
          <p:nvCxnSpPr>
            <p:cNvPr id="16" name="Straight Connector 15">
              <a:extLst>
                <a:ext uri="{FF2B5EF4-FFF2-40B4-BE49-F238E27FC236}">
                  <a16:creationId xmlns:a16="http://schemas.microsoft.com/office/drawing/2014/main" id="{6995200B-4884-8D45-B504-8DF77CA35BEC}"/>
                </a:ext>
              </a:extLst>
            </p:cNvPr>
            <p:cNvCxnSpPr/>
            <p:nvPr/>
          </p:nvCxnSpPr>
          <p:spPr>
            <a:xfrm>
              <a:off x="3153335" y="1789290"/>
              <a:ext cx="0" cy="1570291"/>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250442F-40B9-4B44-AE75-AF93AD8A5957}"/>
                </a:ext>
              </a:extLst>
            </p:cNvPr>
            <p:cNvCxnSpPr/>
            <p:nvPr/>
          </p:nvCxnSpPr>
          <p:spPr>
            <a:xfrm>
              <a:off x="3737375" y="1789290"/>
              <a:ext cx="0" cy="1570291"/>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15A799D-27B4-3142-96C0-DC3D5A0F6CFA}"/>
                </a:ext>
              </a:extLst>
            </p:cNvPr>
            <p:cNvCxnSpPr>
              <a:cxnSpLocks/>
            </p:cNvCxnSpPr>
            <p:nvPr/>
          </p:nvCxnSpPr>
          <p:spPr>
            <a:xfrm>
              <a:off x="3153335" y="3176786"/>
              <a:ext cx="581351" cy="0"/>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5" name="Group 4">
            <a:extLst>
              <a:ext uri="{FF2B5EF4-FFF2-40B4-BE49-F238E27FC236}">
                <a16:creationId xmlns:a16="http://schemas.microsoft.com/office/drawing/2014/main" id="{A0898C8D-81C6-B842-91CB-FD1395788FCD}"/>
              </a:ext>
            </a:extLst>
          </p:cNvPr>
          <p:cNvGrpSpPr/>
          <p:nvPr/>
        </p:nvGrpSpPr>
        <p:grpSpPr>
          <a:xfrm>
            <a:off x="747646" y="1762395"/>
            <a:ext cx="2414654" cy="290624"/>
            <a:chOff x="2629786" y="2427767"/>
            <a:chExt cx="3884428" cy="290624"/>
          </a:xfrm>
        </p:grpSpPr>
        <p:cxnSp>
          <p:nvCxnSpPr>
            <p:cNvPr id="2" name="Straight Connector 1">
              <a:extLst>
                <a:ext uri="{FF2B5EF4-FFF2-40B4-BE49-F238E27FC236}">
                  <a16:creationId xmlns:a16="http://schemas.microsoft.com/office/drawing/2014/main" id="{3994EF06-37BB-D14A-9165-0D106E1FFA6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B6A22A7A-F81E-C042-9F02-F0026E9A218B}"/>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B8A04BC1-0EE1-DD45-A81E-B3583C1AADE1}"/>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BA241F73-C0D9-FB4F-A4BD-F71DAF7309C0}"/>
              </a:ext>
            </a:extLst>
          </p:cNvPr>
          <p:cNvGrpSpPr/>
          <p:nvPr/>
        </p:nvGrpSpPr>
        <p:grpSpPr>
          <a:xfrm>
            <a:off x="3734686" y="1762395"/>
            <a:ext cx="4517774" cy="290624"/>
            <a:chOff x="2629786" y="2427767"/>
            <a:chExt cx="3884428" cy="290624"/>
          </a:xfrm>
        </p:grpSpPr>
        <p:cxnSp>
          <p:nvCxnSpPr>
            <p:cNvPr id="10" name="Straight Connector 9">
              <a:extLst>
                <a:ext uri="{FF2B5EF4-FFF2-40B4-BE49-F238E27FC236}">
                  <a16:creationId xmlns:a16="http://schemas.microsoft.com/office/drawing/2014/main" id="{C5E785F5-5AEC-E446-A399-FA1EF974C9F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2C25B60-CEBF-7C4A-8B8C-656145194A9D}"/>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167D85B-E99C-F549-9783-F8A35A63192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487470A5-4751-E443-AAE4-7E4D96C9EFB2}"/>
              </a:ext>
            </a:extLst>
          </p:cNvPr>
          <p:cNvSpPr txBox="1"/>
          <p:nvPr/>
        </p:nvSpPr>
        <p:spPr>
          <a:xfrm>
            <a:off x="1332271" y="1277824"/>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1</a:t>
            </a:r>
          </a:p>
        </p:txBody>
      </p:sp>
      <p:sp>
        <p:nvSpPr>
          <p:cNvPr id="14" name="TextBox 13">
            <a:extLst>
              <a:ext uri="{FF2B5EF4-FFF2-40B4-BE49-F238E27FC236}">
                <a16:creationId xmlns:a16="http://schemas.microsoft.com/office/drawing/2014/main" id="{36B90554-5331-3B4C-8467-63BEEB9945F8}"/>
              </a:ext>
            </a:extLst>
          </p:cNvPr>
          <p:cNvSpPr txBox="1"/>
          <p:nvPr/>
        </p:nvSpPr>
        <p:spPr>
          <a:xfrm>
            <a:off x="5455260" y="1373386"/>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2</a:t>
            </a:r>
          </a:p>
        </p:txBody>
      </p:sp>
      <p:sp>
        <p:nvSpPr>
          <p:cNvPr id="15" name="TextBox 14">
            <a:extLst>
              <a:ext uri="{FF2B5EF4-FFF2-40B4-BE49-F238E27FC236}">
                <a16:creationId xmlns:a16="http://schemas.microsoft.com/office/drawing/2014/main" id="{FE483798-01BA-F54D-A6C3-57C2DA137547}"/>
              </a:ext>
            </a:extLst>
          </p:cNvPr>
          <p:cNvSpPr txBox="1"/>
          <p:nvPr/>
        </p:nvSpPr>
        <p:spPr>
          <a:xfrm>
            <a:off x="747646" y="3504893"/>
            <a:ext cx="6121790" cy="830997"/>
          </a:xfrm>
          <a:prstGeom prst="rect">
            <a:avLst/>
          </a:prstGeom>
          <a:noFill/>
        </p:spPr>
        <p:txBody>
          <a:bodyPr wrap="square" rtlCol="0">
            <a:spAutoFit/>
          </a:bodyPr>
          <a:lstStyle/>
          <a:p>
            <a:r>
              <a:rPr lang="en-US" sz="2400" dirty="0">
                <a:latin typeface="Segoe UI Light"/>
                <a:cs typeface="Segoe UI Light"/>
              </a:rPr>
              <a:t>There could be a short gap between two tasks </a:t>
            </a:r>
            <a:br>
              <a:rPr lang="en-US" sz="2400" dirty="0">
                <a:latin typeface="Segoe UI Light"/>
                <a:cs typeface="Segoe UI Light"/>
              </a:rPr>
            </a:br>
            <a:r>
              <a:rPr lang="en-US" sz="2400" dirty="0">
                <a:latin typeface="Segoe UI Light"/>
                <a:cs typeface="Segoe UI Light"/>
              </a:rPr>
              <a:t>(</a:t>
            </a:r>
            <a:r>
              <a:rPr lang="en-US" sz="2400" i="1" dirty="0">
                <a:latin typeface="Segoe UI Light"/>
                <a:cs typeface="Segoe UI Light"/>
              </a:rPr>
              <a:t>e.g.,</a:t>
            </a:r>
            <a:r>
              <a:rPr lang="en-US" sz="2400" dirty="0">
                <a:latin typeface="Segoe UI Light"/>
                <a:cs typeface="Segoe UI Light"/>
              </a:rPr>
              <a:t> time to search for a task) </a:t>
            </a:r>
          </a:p>
        </p:txBody>
      </p:sp>
      <p:sp>
        <p:nvSpPr>
          <p:cNvPr id="20" name="TextBox 19">
            <a:extLst>
              <a:ext uri="{FF2B5EF4-FFF2-40B4-BE49-F238E27FC236}">
                <a16:creationId xmlns:a16="http://schemas.microsoft.com/office/drawing/2014/main" id="{1740C6B7-BD38-324A-8531-4246BC76ED8C}"/>
              </a:ext>
            </a:extLst>
          </p:cNvPr>
          <p:cNvSpPr txBox="1"/>
          <p:nvPr/>
        </p:nvSpPr>
        <p:spPr>
          <a:xfrm>
            <a:off x="542788" y="417330"/>
            <a:ext cx="4015843" cy="584775"/>
          </a:xfrm>
          <a:prstGeom prst="rect">
            <a:avLst/>
          </a:prstGeom>
          <a:noFill/>
        </p:spPr>
        <p:txBody>
          <a:bodyPr wrap="none" rtlCol="0">
            <a:spAutoFit/>
          </a:bodyPr>
          <a:lstStyle/>
          <a:p>
            <a:r>
              <a:rPr lang="en-US" sz="3200" dirty="0">
                <a:latin typeface="Segoe UI Light"/>
                <a:cs typeface="Segoe UI Light"/>
              </a:rPr>
              <a:t>Wage Over-estimation</a:t>
            </a:r>
          </a:p>
        </p:txBody>
      </p:sp>
    </p:spTree>
    <p:extLst>
      <p:ext uri="{BB962C8B-B14F-4D97-AF65-F5344CB8AC3E}">
        <p14:creationId xmlns:p14="http://schemas.microsoft.com/office/powerpoint/2010/main" val="86969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0898C8D-81C6-B842-91CB-FD1395788FCD}"/>
              </a:ext>
            </a:extLst>
          </p:cNvPr>
          <p:cNvGrpSpPr/>
          <p:nvPr/>
        </p:nvGrpSpPr>
        <p:grpSpPr>
          <a:xfrm>
            <a:off x="747646" y="1762395"/>
            <a:ext cx="2414654" cy="290624"/>
            <a:chOff x="2629786" y="2427767"/>
            <a:chExt cx="3884428" cy="290624"/>
          </a:xfrm>
        </p:grpSpPr>
        <p:cxnSp>
          <p:nvCxnSpPr>
            <p:cNvPr id="2" name="Straight Connector 1">
              <a:extLst>
                <a:ext uri="{FF2B5EF4-FFF2-40B4-BE49-F238E27FC236}">
                  <a16:creationId xmlns:a16="http://schemas.microsoft.com/office/drawing/2014/main" id="{3994EF06-37BB-D14A-9165-0D106E1FFA6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B6A22A7A-F81E-C042-9F02-F0026E9A218B}"/>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B8A04BC1-0EE1-DD45-A81E-B3583C1AADE1}"/>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BA241F73-C0D9-FB4F-A4BD-F71DAF7309C0}"/>
              </a:ext>
            </a:extLst>
          </p:cNvPr>
          <p:cNvGrpSpPr/>
          <p:nvPr/>
        </p:nvGrpSpPr>
        <p:grpSpPr>
          <a:xfrm>
            <a:off x="3734686" y="1762395"/>
            <a:ext cx="4517774" cy="290624"/>
            <a:chOff x="2629786" y="2427767"/>
            <a:chExt cx="3884428" cy="290624"/>
          </a:xfrm>
        </p:grpSpPr>
        <p:cxnSp>
          <p:nvCxnSpPr>
            <p:cNvPr id="10" name="Straight Connector 9">
              <a:extLst>
                <a:ext uri="{FF2B5EF4-FFF2-40B4-BE49-F238E27FC236}">
                  <a16:creationId xmlns:a16="http://schemas.microsoft.com/office/drawing/2014/main" id="{C5E785F5-5AEC-E446-A399-FA1EF974C9F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2C25B60-CEBF-7C4A-8B8C-656145194A9D}"/>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167D85B-E99C-F549-9783-F8A35A63192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9D8533BE-C738-7C4A-9F49-8E8831ADE6A4}"/>
              </a:ext>
            </a:extLst>
          </p:cNvPr>
          <p:cNvGrpSpPr/>
          <p:nvPr/>
        </p:nvGrpSpPr>
        <p:grpSpPr>
          <a:xfrm>
            <a:off x="747646" y="2435161"/>
            <a:ext cx="7504814" cy="461665"/>
            <a:chOff x="2142106" y="3586787"/>
            <a:chExt cx="4974974" cy="461665"/>
          </a:xfrm>
        </p:grpSpPr>
        <p:sp>
          <p:nvSpPr>
            <p:cNvPr id="18" name="Right Bracket 17">
              <a:extLst>
                <a:ext uri="{FF2B5EF4-FFF2-40B4-BE49-F238E27FC236}">
                  <a16:creationId xmlns:a16="http://schemas.microsoft.com/office/drawing/2014/main" id="{0D874895-1379-EB4B-939E-7045679414C8}"/>
                </a:ext>
              </a:extLst>
            </p:cNvPr>
            <p:cNvSpPr/>
            <p:nvPr/>
          </p:nvSpPr>
          <p:spPr>
            <a:xfrm rot="5400000">
              <a:off x="4560741" y="1261281"/>
              <a:ext cx="137704" cy="4974974"/>
            </a:xfrm>
            <a:prstGeom prst="rightBracket">
              <a:avLst>
                <a:gd name="adj" fmla="val 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6DB18B4-FCCA-9A40-B527-E70BDE49746A}"/>
                </a:ext>
              </a:extLst>
            </p:cNvPr>
            <p:cNvSpPr txBox="1"/>
            <p:nvPr/>
          </p:nvSpPr>
          <p:spPr>
            <a:xfrm>
              <a:off x="3922153" y="3586787"/>
              <a:ext cx="1276296" cy="461665"/>
            </a:xfrm>
            <a:prstGeom prst="rect">
              <a:avLst/>
            </a:prstGeom>
            <a:solidFill>
              <a:schemeClr val="bg1"/>
            </a:solidFill>
          </p:spPr>
          <p:txBody>
            <a:bodyPr wrap="square" rtlCol="0">
              <a:spAutoFit/>
            </a:bodyPr>
            <a:lstStyle/>
            <a:p>
              <a:pPr algn="ctr"/>
              <a:r>
                <a:rPr lang="en-US" sz="2400" dirty="0" err="1">
                  <a:latin typeface="Segoe UI Light"/>
                  <a:cs typeface="Segoe UI Light"/>
                </a:rPr>
                <a:t>Interval</a:t>
              </a:r>
              <a:r>
                <a:rPr lang="en-US" sz="2400" baseline="-25000" dirty="0" err="1">
                  <a:latin typeface="Segoe UI Light"/>
                  <a:cs typeface="Segoe UI Light"/>
                </a:rPr>
                <a:t>batch</a:t>
              </a:r>
              <a:endParaRPr lang="en-US" sz="2400" baseline="-25000" dirty="0">
                <a:latin typeface="Segoe UI Light"/>
                <a:cs typeface="Segoe UI Light"/>
              </a:endParaRPr>
            </a:p>
          </p:txBody>
        </p:sp>
      </p:grpSp>
      <p:cxnSp>
        <p:nvCxnSpPr>
          <p:cNvPr id="20" name="Straight Connector 19">
            <a:extLst>
              <a:ext uri="{FF2B5EF4-FFF2-40B4-BE49-F238E27FC236}">
                <a16:creationId xmlns:a16="http://schemas.microsoft.com/office/drawing/2014/main" id="{12D18D5B-6503-B147-9C27-B63A7F38E8A8}"/>
              </a:ext>
            </a:extLst>
          </p:cNvPr>
          <p:cNvCxnSpPr>
            <a:cxnSpLocks/>
          </p:cNvCxnSpPr>
          <p:nvPr/>
        </p:nvCxnSpPr>
        <p:spPr>
          <a:xfrm>
            <a:off x="747646" y="2156460"/>
            <a:ext cx="0" cy="2743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4184A6E8-A9A4-7B49-8137-C39745361830}"/>
              </a:ext>
            </a:extLst>
          </p:cNvPr>
          <p:cNvCxnSpPr>
            <a:cxnSpLocks/>
          </p:cNvCxnSpPr>
          <p:nvPr/>
        </p:nvCxnSpPr>
        <p:spPr>
          <a:xfrm>
            <a:off x="8245726" y="2156460"/>
            <a:ext cx="0" cy="2743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20445927-5159-5F45-9529-814D53D712A7}"/>
              </a:ext>
            </a:extLst>
          </p:cNvPr>
          <p:cNvSpPr txBox="1"/>
          <p:nvPr/>
        </p:nvSpPr>
        <p:spPr>
          <a:xfrm>
            <a:off x="1332271" y="1277824"/>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1</a:t>
            </a:r>
          </a:p>
        </p:txBody>
      </p:sp>
      <p:sp>
        <p:nvSpPr>
          <p:cNvPr id="33" name="TextBox 32">
            <a:extLst>
              <a:ext uri="{FF2B5EF4-FFF2-40B4-BE49-F238E27FC236}">
                <a16:creationId xmlns:a16="http://schemas.microsoft.com/office/drawing/2014/main" id="{9C9AE3F9-B374-3447-8FAA-82BED39291A4}"/>
              </a:ext>
            </a:extLst>
          </p:cNvPr>
          <p:cNvSpPr txBox="1"/>
          <p:nvPr/>
        </p:nvSpPr>
        <p:spPr>
          <a:xfrm>
            <a:off x="5455260" y="1373386"/>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2</a:t>
            </a:r>
          </a:p>
        </p:txBody>
      </p:sp>
      <p:sp>
        <p:nvSpPr>
          <p:cNvPr id="34" name="Rectangle 33">
            <a:extLst>
              <a:ext uri="{FF2B5EF4-FFF2-40B4-BE49-F238E27FC236}">
                <a16:creationId xmlns:a16="http://schemas.microsoft.com/office/drawing/2014/main" id="{8765437F-916D-EC41-B862-ED05BD7E49C5}"/>
              </a:ext>
            </a:extLst>
          </p:cNvPr>
          <p:cNvSpPr/>
          <p:nvPr/>
        </p:nvSpPr>
        <p:spPr>
          <a:xfrm>
            <a:off x="2403535" y="3582732"/>
            <a:ext cx="4537076" cy="461665"/>
          </a:xfrm>
          <a:prstGeom prst="rect">
            <a:avLst/>
          </a:prstGeom>
        </p:spPr>
        <p:txBody>
          <a:bodyPr wrap="none">
            <a:spAutoFit/>
          </a:bodyPr>
          <a:lstStyle/>
          <a:p>
            <a:r>
              <a:rPr lang="en-US" sz="2400" dirty="0" err="1">
                <a:latin typeface="Segoe UI Light"/>
                <a:cs typeface="Segoe UI Light"/>
              </a:rPr>
              <a:t>Interval</a:t>
            </a:r>
            <a:r>
              <a:rPr lang="en-US" sz="2400" baseline="-25000" dirty="0" err="1">
                <a:latin typeface="Segoe UI Light"/>
                <a:cs typeface="Segoe UI Light"/>
              </a:rPr>
              <a:t>batch</a:t>
            </a:r>
            <a:r>
              <a:rPr lang="en-US" sz="2400" dirty="0">
                <a:latin typeface="Segoe UI Light"/>
                <a:cs typeface="Segoe UI Light"/>
              </a:rPr>
              <a:t> &gt; Interval</a:t>
            </a:r>
            <a:r>
              <a:rPr lang="en-US" sz="2400" baseline="-25000" dirty="0">
                <a:latin typeface="Segoe UI Light"/>
                <a:cs typeface="Segoe UI Light"/>
              </a:rPr>
              <a:t>1</a:t>
            </a:r>
            <a:r>
              <a:rPr lang="en-US" sz="2400" dirty="0">
                <a:latin typeface="Segoe UI Light"/>
                <a:cs typeface="Segoe UI Light"/>
              </a:rPr>
              <a:t> + Interval</a:t>
            </a:r>
            <a:r>
              <a:rPr lang="en-US" sz="2400" baseline="-25000" dirty="0">
                <a:latin typeface="Segoe UI Light"/>
                <a:cs typeface="Segoe UI Light"/>
              </a:rPr>
              <a:t>2</a:t>
            </a:r>
          </a:p>
        </p:txBody>
      </p:sp>
      <p:sp>
        <p:nvSpPr>
          <p:cNvPr id="35" name="TextBox 34">
            <a:extLst>
              <a:ext uri="{FF2B5EF4-FFF2-40B4-BE49-F238E27FC236}">
                <a16:creationId xmlns:a16="http://schemas.microsoft.com/office/drawing/2014/main" id="{9F3C46EA-86EF-C54B-996E-48A751136D6E}"/>
              </a:ext>
            </a:extLst>
          </p:cNvPr>
          <p:cNvSpPr txBox="1"/>
          <p:nvPr/>
        </p:nvSpPr>
        <p:spPr>
          <a:xfrm>
            <a:off x="542788" y="417330"/>
            <a:ext cx="4015843" cy="584775"/>
          </a:xfrm>
          <a:prstGeom prst="rect">
            <a:avLst/>
          </a:prstGeom>
          <a:noFill/>
        </p:spPr>
        <p:txBody>
          <a:bodyPr wrap="none" rtlCol="0">
            <a:spAutoFit/>
          </a:bodyPr>
          <a:lstStyle/>
          <a:p>
            <a:r>
              <a:rPr lang="en-US" sz="3200" dirty="0">
                <a:latin typeface="Segoe UI Light"/>
                <a:cs typeface="Segoe UI Light"/>
              </a:rPr>
              <a:t>Wage Over-estimation</a:t>
            </a:r>
          </a:p>
        </p:txBody>
      </p:sp>
    </p:spTree>
    <p:extLst>
      <p:ext uri="{BB962C8B-B14F-4D97-AF65-F5344CB8AC3E}">
        <p14:creationId xmlns:p14="http://schemas.microsoft.com/office/powerpoint/2010/main" val="172894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0898C8D-81C6-B842-91CB-FD1395788FCD}"/>
              </a:ext>
            </a:extLst>
          </p:cNvPr>
          <p:cNvGrpSpPr/>
          <p:nvPr/>
        </p:nvGrpSpPr>
        <p:grpSpPr>
          <a:xfrm>
            <a:off x="747646" y="1762395"/>
            <a:ext cx="2414654" cy="290624"/>
            <a:chOff x="2629786" y="2427767"/>
            <a:chExt cx="3884428" cy="290624"/>
          </a:xfrm>
        </p:grpSpPr>
        <p:cxnSp>
          <p:nvCxnSpPr>
            <p:cNvPr id="2" name="Straight Connector 1">
              <a:extLst>
                <a:ext uri="{FF2B5EF4-FFF2-40B4-BE49-F238E27FC236}">
                  <a16:creationId xmlns:a16="http://schemas.microsoft.com/office/drawing/2014/main" id="{3994EF06-37BB-D14A-9165-0D106E1FFA6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B6A22A7A-F81E-C042-9F02-F0026E9A218B}"/>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B8A04BC1-0EE1-DD45-A81E-B3583C1AADE1}"/>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BA241F73-C0D9-FB4F-A4BD-F71DAF7309C0}"/>
              </a:ext>
            </a:extLst>
          </p:cNvPr>
          <p:cNvGrpSpPr/>
          <p:nvPr/>
        </p:nvGrpSpPr>
        <p:grpSpPr>
          <a:xfrm>
            <a:off x="3734686" y="1762395"/>
            <a:ext cx="4517774" cy="290624"/>
            <a:chOff x="2629786" y="2427767"/>
            <a:chExt cx="3884428" cy="290624"/>
          </a:xfrm>
        </p:grpSpPr>
        <p:cxnSp>
          <p:nvCxnSpPr>
            <p:cNvPr id="10" name="Straight Connector 9">
              <a:extLst>
                <a:ext uri="{FF2B5EF4-FFF2-40B4-BE49-F238E27FC236}">
                  <a16:creationId xmlns:a16="http://schemas.microsoft.com/office/drawing/2014/main" id="{C5E785F5-5AEC-E446-A399-FA1EF974C9F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2C25B60-CEBF-7C4A-8B8C-656145194A9D}"/>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167D85B-E99C-F549-9783-F8A35A63192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9D8533BE-C738-7C4A-9F49-8E8831ADE6A4}"/>
              </a:ext>
            </a:extLst>
          </p:cNvPr>
          <p:cNvGrpSpPr/>
          <p:nvPr/>
        </p:nvGrpSpPr>
        <p:grpSpPr>
          <a:xfrm>
            <a:off x="747646" y="2435161"/>
            <a:ext cx="7504814" cy="461665"/>
            <a:chOff x="2142106" y="3586787"/>
            <a:chExt cx="4974974" cy="461665"/>
          </a:xfrm>
        </p:grpSpPr>
        <p:sp>
          <p:nvSpPr>
            <p:cNvPr id="18" name="Right Bracket 17">
              <a:extLst>
                <a:ext uri="{FF2B5EF4-FFF2-40B4-BE49-F238E27FC236}">
                  <a16:creationId xmlns:a16="http://schemas.microsoft.com/office/drawing/2014/main" id="{0D874895-1379-EB4B-939E-7045679414C8}"/>
                </a:ext>
              </a:extLst>
            </p:cNvPr>
            <p:cNvSpPr/>
            <p:nvPr/>
          </p:nvSpPr>
          <p:spPr>
            <a:xfrm rot="5400000">
              <a:off x="4560741" y="1261281"/>
              <a:ext cx="137704" cy="4974974"/>
            </a:xfrm>
            <a:prstGeom prst="rightBracket">
              <a:avLst>
                <a:gd name="adj" fmla="val 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6DB18B4-FCCA-9A40-B527-E70BDE49746A}"/>
                </a:ext>
              </a:extLst>
            </p:cNvPr>
            <p:cNvSpPr txBox="1"/>
            <p:nvPr/>
          </p:nvSpPr>
          <p:spPr>
            <a:xfrm>
              <a:off x="3922153" y="3586787"/>
              <a:ext cx="1276296" cy="461665"/>
            </a:xfrm>
            <a:prstGeom prst="rect">
              <a:avLst/>
            </a:prstGeom>
            <a:solidFill>
              <a:schemeClr val="bg1"/>
            </a:solidFill>
          </p:spPr>
          <p:txBody>
            <a:bodyPr wrap="square" rtlCol="0">
              <a:spAutoFit/>
            </a:bodyPr>
            <a:lstStyle/>
            <a:p>
              <a:pPr algn="ctr"/>
              <a:r>
                <a:rPr lang="en-US" sz="2400" dirty="0" err="1">
                  <a:latin typeface="Segoe UI Light"/>
                  <a:cs typeface="Segoe UI Light"/>
                </a:rPr>
                <a:t>Interval</a:t>
              </a:r>
              <a:r>
                <a:rPr lang="en-US" sz="2400" baseline="-25000" dirty="0" err="1">
                  <a:latin typeface="Segoe UI Light"/>
                  <a:cs typeface="Segoe UI Light"/>
                </a:rPr>
                <a:t>batch</a:t>
              </a:r>
              <a:endParaRPr lang="en-US" sz="2400" baseline="-25000" dirty="0">
                <a:latin typeface="Segoe UI Light"/>
                <a:cs typeface="Segoe UI Light"/>
              </a:endParaRPr>
            </a:p>
          </p:txBody>
        </p:sp>
      </p:grpSp>
      <p:cxnSp>
        <p:nvCxnSpPr>
          <p:cNvPr id="20" name="Straight Connector 19">
            <a:extLst>
              <a:ext uri="{FF2B5EF4-FFF2-40B4-BE49-F238E27FC236}">
                <a16:creationId xmlns:a16="http://schemas.microsoft.com/office/drawing/2014/main" id="{12D18D5B-6503-B147-9C27-B63A7F38E8A8}"/>
              </a:ext>
            </a:extLst>
          </p:cNvPr>
          <p:cNvCxnSpPr>
            <a:cxnSpLocks/>
          </p:cNvCxnSpPr>
          <p:nvPr/>
        </p:nvCxnSpPr>
        <p:spPr>
          <a:xfrm>
            <a:off x="747646" y="2156460"/>
            <a:ext cx="0" cy="2743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4184A6E8-A9A4-7B49-8137-C39745361830}"/>
              </a:ext>
            </a:extLst>
          </p:cNvPr>
          <p:cNvCxnSpPr>
            <a:cxnSpLocks/>
          </p:cNvCxnSpPr>
          <p:nvPr/>
        </p:nvCxnSpPr>
        <p:spPr>
          <a:xfrm>
            <a:off x="8245726" y="2156460"/>
            <a:ext cx="0" cy="2743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20445927-5159-5F45-9529-814D53D712A7}"/>
              </a:ext>
            </a:extLst>
          </p:cNvPr>
          <p:cNvSpPr txBox="1"/>
          <p:nvPr/>
        </p:nvSpPr>
        <p:spPr>
          <a:xfrm>
            <a:off x="1332271" y="1277824"/>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1</a:t>
            </a:r>
          </a:p>
        </p:txBody>
      </p:sp>
      <p:sp>
        <p:nvSpPr>
          <p:cNvPr id="33" name="TextBox 32">
            <a:extLst>
              <a:ext uri="{FF2B5EF4-FFF2-40B4-BE49-F238E27FC236}">
                <a16:creationId xmlns:a16="http://schemas.microsoft.com/office/drawing/2014/main" id="{9C9AE3F9-B374-3447-8FAA-82BED39291A4}"/>
              </a:ext>
            </a:extLst>
          </p:cNvPr>
          <p:cNvSpPr txBox="1"/>
          <p:nvPr/>
        </p:nvSpPr>
        <p:spPr>
          <a:xfrm>
            <a:off x="5455260" y="1373386"/>
            <a:ext cx="1245406" cy="461665"/>
          </a:xfrm>
          <a:prstGeom prst="rect">
            <a:avLst/>
          </a:prstGeom>
          <a:noFill/>
        </p:spPr>
        <p:txBody>
          <a:bodyPr wrap="none" rtlCol="0">
            <a:spAutoFit/>
          </a:bodyPr>
          <a:lstStyle/>
          <a:p>
            <a:pPr algn="ctr"/>
            <a:r>
              <a:rPr lang="en-US" sz="2400" dirty="0">
                <a:latin typeface="Segoe UI Light"/>
                <a:cs typeface="Segoe UI Light"/>
              </a:rPr>
              <a:t>Interval</a:t>
            </a:r>
            <a:r>
              <a:rPr lang="en-US" sz="2400" baseline="-25000" dirty="0">
                <a:latin typeface="Segoe UI Light"/>
                <a:cs typeface="Segoe UI Light"/>
              </a:rPr>
              <a:t>2</a:t>
            </a:r>
          </a:p>
        </p:txBody>
      </p:sp>
      <p:sp>
        <p:nvSpPr>
          <p:cNvPr id="34" name="Rectangle 33">
            <a:extLst>
              <a:ext uri="{FF2B5EF4-FFF2-40B4-BE49-F238E27FC236}">
                <a16:creationId xmlns:a16="http://schemas.microsoft.com/office/drawing/2014/main" id="{8765437F-916D-EC41-B862-ED05BD7E49C5}"/>
              </a:ext>
            </a:extLst>
          </p:cNvPr>
          <p:cNvSpPr/>
          <p:nvPr/>
        </p:nvSpPr>
        <p:spPr>
          <a:xfrm>
            <a:off x="2403535" y="3582732"/>
            <a:ext cx="4537076" cy="461665"/>
          </a:xfrm>
          <a:prstGeom prst="rect">
            <a:avLst/>
          </a:prstGeom>
        </p:spPr>
        <p:txBody>
          <a:bodyPr wrap="none">
            <a:spAutoFit/>
          </a:bodyPr>
          <a:lstStyle/>
          <a:p>
            <a:r>
              <a:rPr lang="en-US" sz="2400" dirty="0" err="1">
                <a:latin typeface="Segoe UI Light"/>
                <a:cs typeface="Segoe UI Light"/>
              </a:rPr>
              <a:t>Interval</a:t>
            </a:r>
            <a:r>
              <a:rPr lang="en-US" sz="2400" baseline="-25000" dirty="0" err="1">
                <a:latin typeface="Segoe UI Light"/>
                <a:cs typeface="Segoe UI Light"/>
              </a:rPr>
              <a:t>batch</a:t>
            </a:r>
            <a:r>
              <a:rPr lang="en-US" sz="2400" dirty="0">
                <a:latin typeface="Segoe UI Light"/>
                <a:cs typeface="Segoe UI Light"/>
              </a:rPr>
              <a:t> &gt; Interval</a:t>
            </a:r>
            <a:r>
              <a:rPr lang="en-US" sz="2400" baseline="-25000" dirty="0">
                <a:latin typeface="Segoe UI Light"/>
                <a:cs typeface="Segoe UI Light"/>
              </a:rPr>
              <a:t>1</a:t>
            </a:r>
            <a:r>
              <a:rPr lang="en-US" sz="2400" dirty="0">
                <a:latin typeface="Segoe UI Light"/>
                <a:cs typeface="Segoe UI Light"/>
              </a:rPr>
              <a:t> + Interval</a:t>
            </a:r>
            <a:r>
              <a:rPr lang="en-US" sz="2400" baseline="-25000" dirty="0">
                <a:latin typeface="Segoe UI Light"/>
                <a:cs typeface="Segoe UI Light"/>
              </a:rPr>
              <a:t>2</a:t>
            </a:r>
          </a:p>
        </p:txBody>
      </p:sp>
      <p:sp>
        <p:nvSpPr>
          <p:cNvPr id="21" name="Rectangle 20">
            <a:extLst>
              <a:ext uri="{FF2B5EF4-FFF2-40B4-BE49-F238E27FC236}">
                <a16:creationId xmlns:a16="http://schemas.microsoft.com/office/drawing/2014/main" id="{25190ECE-8846-1C43-80B2-7F12ECEA34F7}"/>
              </a:ext>
            </a:extLst>
          </p:cNvPr>
          <p:cNvSpPr/>
          <p:nvPr/>
        </p:nvSpPr>
        <p:spPr>
          <a:xfrm>
            <a:off x="0" y="1154624"/>
            <a:ext cx="9144000" cy="3988876"/>
          </a:xfrm>
          <a:prstGeom prst="rect">
            <a:avLst/>
          </a:prstGeom>
          <a:solidFill>
            <a:schemeClr val="bg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lumMod val="75000"/>
                    <a:lumOff val="25000"/>
                  </a:schemeClr>
                </a:solidFill>
                <a:latin typeface="Segoe UI Light"/>
                <a:cs typeface="Segoe UI Light"/>
              </a:rPr>
              <a:t>The naïve method may </a:t>
            </a:r>
            <a:r>
              <a:rPr lang="en-US" sz="24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t>under-estimate a work interval due to </a:t>
            </a:r>
            <a:br>
              <a:rPr lang="en-US" sz="24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br>
            <a:r>
              <a:rPr lang="en-US" sz="2400" b="1" dirty="0">
                <a:solidFill>
                  <a:srgbClr val="C00000"/>
                </a:solidFill>
                <a:latin typeface="Segoe UI Semibold" panose="020B0502040204020203" pitchFamily="34" charset="0"/>
                <a:ea typeface="Segoe UI Semibold" panose="020B0502040204020203" pitchFamily="34" charset="0"/>
                <a:cs typeface="Segoe UI Semibold" panose="020B0502040204020203" pitchFamily="34" charset="0"/>
              </a:rPr>
              <a:t>time between tasks</a:t>
            </a:r>
            <a:r>
              <a:rPr lang="en-US" sz="24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t> and over-estimate the hourly wage</a:t>
            </a:r>
          </a:p>
          <a:p>
            <a:pPr algn="ctr"/>
            <a:endParaRPr lang="en-US" sz="2800" dirty="0">
              <a:solidFill>
                <a:schemeClr val="tx1">
                  <a:lumMod val="75000"/>
                  <a:lumOff val="25000"/>
                </a:schemeClr>
              </a:solidFill>
              <a:latin typeface="Segoe UI Light"/>
              <a:cs typeface="Segoe UI Light"/>
            </a:endParaRPr>
          </a:p>
        </p:txBody>
      </p:sp>
      <p:sp>
        <p:nvSpPr>
          <p:cNvPr id="23" name="TextBox 22">
            <a:extLst>
              <a:ext uri="{FF2B5EF4-FFF2-40B4-BE49-F238E27FC236}">
                <a16:creationId xmlns:a16="http://schemas.microsoft.com/office/drawing/2014/main" id="{6081A8E1-B468-A649-B060-C11F9416C06F}"/>
              </a:ext>
            </a:extLst>
          </p:cNvPr>
          <p:cNvSpPr txBox="1"/>
          <p:nvPr/>
        </p:nvSpPr>
        <p:spPr>
          <a:xfrm>
            <a:off x="542788" y="417330"/>
            <a:ext cx="4015843" cy="584775"/>
          </a:xfrm>
          <a:prstGeom prst="rect">
            <a:avLst/>
          </a:prstGeom>
          <a:noFill/>
        </p:spPr>
        <p:txBody>
          <a:bodyPr wrap="none" rtlCol="0">
            <a:spAutoFit/>
          </a:bodyPr>
          <a:lstStyle/>
          <a:p>
            <a:r>
              <a:rPr lang="en-US" sz="3200" dirty="0">
                <a:latin typeface="Segoe UI Light"/>
                <a:cs typeface="Segoe UI Light"/>
              </a:rPr>
              <a:t>Wage Over-estimation</a:t>
            </a:r>
          </a:p>
        </p:txBody>
      </p:sp>
    </p:spTree>
    <p:extLst>
      <p:ext uri="{BB962C8B-B14F-4D97-AF65-F5344CB8AC3E}">
        <p14:creationId xmlns:p14="http://schemas.microsoft.com/office/powerpoint/2010/main" val="4069109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1007E9-5BD2-F74A-B647-B6C8286FB1B3}"/>
              </a:ext>
            </a:extLst>
          </p:cNvPr>
          <p:cNvSpPr txBox="1"/>
          <p:nvPr/>
        </p:nvSpPr>
        <p:spPr>
          <a:xfrm>
            <a:off x="483107" y="2458122"/>
            <a:ext cx="8132445" cy="2092881"/>
          </a:xfrm>
          <a:prstGeom prst="rect">
            <a:avLst/>
          </a:prstGeom>
          <a:noFill/>
        </p:spPr>
        <p:txBody>
          <a:bodyPr wrap="square" rtlCol="0">
            <a:spAutoFit/>
          </a:bodyPr>
          <a:lstStyle/>
          <a:p>
            <a:pPr>
              <a:spcBef>
                <a:spcPts val="600"/>
              </a:spcBef>
              <a:spcAft>
                <a:spcPts val="600"/>
              </a:spcAft>
            </a:pPr>
            <a:r>
              <a:rPr lang="en-US" sz="2400" dirty="0">
                <a:latin typeface="Segoe UI Light"/>
                <a:cs typeface="Segoe UI Light"/>
              </a:rPr>
              <a:t>Wage over- and under-estimation may affect the accuracy of hourly wage calculation</a:t>
            </a:r>
          </a:p>
          <a:p>
            <a:pPr>
              <a:spcBef>
                <a:spcPts val="600"/>
              </a:spcBef>
              <a:spcAft>
                <a:spcPts val="600"/>
              </a:spcAft>
            </a:pPr>
            <a:r>
              <a:rPr lang="en-US" sz="2400" dirty="0">
                <a:latin typeface="Segoe UI Light"/>
                <a:cs typeface="Segoe UI Light"/>
              </a:rPr>
              <a:t>To reduce the effects of interval overlaps and time between tasks, we used a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temporal clustering method</a:t>
            </a:r>
            <a:r>
              <a:rPr lang="en-US" sz="2400" dirty="0">
                <a:latin typeface="Segoe UI Light" panose="020B0502040204020203" pitchFamily="34" charset="0"/>
                <a:ea typeface="Segoe UI Semibold" panose="020B0502040204020203" pitchFamily="34" charset="0"/>
                <a:cs typeface="Segoe UI Semibold" panose="020B0502040204020203" pitchFamily="34" charset="0"/>
              </a:rPr>
              <a:t> to compute hourly wage</a:t>
            </a:r>
          </a:p>
        </p:txBody>
      </p:sp>
      <p:grpSp>
        <p:nvGrpSpPr>
          <p:cNvPr id="31" name="Group 30">
            <a:extLst>
              <a:ext uri="{FF2B5EF4-FFF2-40B4-BE49-F238E27FC236}">
                <a16:creationId xmlns:a16="http://schemas.microsoft.com/office/drawing/2014/main" id="{9F2B55A7-4913-8E4D-AD5A-01B700300D45}"/>
              </a:ext>
            </a:extLst>
          </p:cNvPr>
          <p:cNvGrpSpPr/>
          <p:nvPr/>
        </p:nvGrpSpPr>
        <p:grpSpPr>
          <a:xfrm>
            <a:off x="4805767" y="1066804"/>
            <a:ext cx="2244936" cy="435936"/>
            <a:chOff x="5795738" y="734640"/>
            <a:chExt cx="2244936" cy="435936"/>
          </a:xfrm>
        </p:grpSpPr>
        <p:grpSp>
          <p:nvGrpSpPr>
            <p:cNvPr id="3" name="Group 2">
              <a:extLst>
                <a:ext uri="{FF2B5EF4-FFF2-40B4-BE49-F238E27FC236}">
                  <a16:creationId xmlns:a16="http://schemas.microsoft.com/office/drawing/2014/main" id="{36FB7949-AFB4-6D48-A8EE-60168FB3BC7D}"/>
                </a:ext>
              </a:extLst>
            </p:cNvPr>
            <p:cNvGrpSpPr/>
            <p:nvPr/>
          </p:nvGrpSpPr>
          <p:grpSpPr>
            <a:xfrm>
              <a:off x="6515358" y="1025264"/>
              <a:ext cx="174706" cy="145312"/>
              <a:chOff x="3153335" y="1789290"/>
              <a:chExt cx="584040" cy="1570291"/>
            </a:xfrm>
          </p:grpSpPr>
          <p:cxnSp>
            <p:nvCxnSpPr>
              <p:cNvPr id="4" name="Straight Connector 3">
                <a:extLst>
                  <a:ext uri="{FF2B5EF4-FFF2-40B4-BE49-F238E27FC236}">
                    <a16:creationId xmlns:a16="http://schemas.microsoft.com/office/drawing/2014/main" id="{9FB89FCB-DC3E-054D-A034-D25402DE1C25}"/>
                  </a:ext>
                </a:extLst>
              </p:cNvPr>
              <p:cNvCxnSpPr/>
              <p:nvPr/>
            </p:nvCxnSpPr>
            <p:spPr>
              <a:xfrm>
                <a:off x="3153335" y="1789290"/>
                <a:ext cx="0" cy="1570291"/>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8FD6CBF6-17D5-5B49-8E5C-8E278E2DE24F}"/>
                  </a:ext>
                </a:extLst>
              </p:cNvPr>
              <p:cNvCxnSpPr/>
              <p:nvPr/>
            </p:nvCxnSpPr>
            <p:spPr>
              <a:xfrm>
                <a:off x="3737375" y="1789290"/>
                <a:ext cx="0" cy="1570291"/>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D06670BD-A725-3045-A5DF-CC75971C60BF}"/>
                  </a:ext>
                </a:extLst>
              </p:cNvPr>
              <p:cNvCxnSpPr>
                <a:cxnSpLocks/>
              </p:cNvCxnSpPr>
              <p:nvPr/>
            </p:nvCxnSpPr>
            <p:spPr>
              <a:xfrm>
                <a:off x="3153335" y="3176786"/>
                <a:ext cx="581351" cy="0"/>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44A9F9CD-3179-DD44-AB99-31F50DF6BCB5}"/>
                </a:ext>
              </a:extLst>
            </p:cNvPr>
            <p:cNvGrpSpPr/>
            <p:nvPr/>
          </p:nvGrpSpPr>
          <p:grpSpPr>
            <a:xfrm>
              <a:off x="5795738" y="734640"/>
              <a:ext cx="722302" cy="290624"/>
              <a:chOff x="2629786" y="2427767"/>
              <a:chExt cx="3884428" cy="290624"/>
            </a:xfrm>
          </p:grpSpPr>
          <p:cxnSp>
            <p:nvCxnSpPr>
              <p:cNvPr id="8" name="Straight Connector 7">
                <a:extLst>
                  <a:ext uri="{FF2B5EF4-FFF2-40B4-BE49-F238E27FC236}">
                    <a16:creationId xmlns:a16="http://schemas.microsoft.com/office/drawing/2014/main" id="{1FFEF2BA-9422-D647-852E-8F663A1ECE5C}"/>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CB7D8EA-B5DD-BA4B-B33E-5F3105EE8A1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BFD4CB4-4771-A144-B302-696404229A68}"/>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10">
              <a:extLst>
                <a:ext uri="{FF2B5EF4-FFF2-40B4-BE49-F238E27FC236}">
                  <a16:creationId xmlns:a16="http://schemas.microsoft.com/office/drawing/2014/main" id="{3FF97E51-1CD5-D241-8DDE-C1253AB1AE75}"/>
                </a:ext>
              </a:extLst>
            </p:cNvPr>
            <p:cNvGrpSpPr/>
            <p:nvPr/>
          </p:nvGrpSpPr>
          <p:grpSpPr>
            <a:xfrm>
              <a:off x="6689260" y="734640"/>
              <a:ext cx="1351414" cy="290624"/>
              <a:chOff x="2629786" y="2427767"/>
              <a:chExt cx="3884428" cy="290624"/>
            </a:xfrm>
          </p:grpSpPr>
          <p:cxnSp>
            <p:nvCxnSpPr>
              <p:cNvPr id="12" name="Straight Connector 11">
                <a:extLst>
                  <a:ext uri="{FF2B5EF4-FFF2-40B4-BE49-F238E27FC236}">
                    <a16:creationId xmlns:a16="http://schemas.microsoft.com/office/drawing/2014/main" id="{0166A1B9-2191-F143-BEB2-E5093C5BB01D}"/>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6080CF0-8F37-6447-AC3C-2C3C50BFA81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B411E24-3571-244C-A050-B151CD336279}"/>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nvGrpSpPr>
          <p:cNvPr id="32" name="Group 31">
            <a:extLst>
              <a:ext uri="{FF2B5EF4-FFF2-40B4-BE49-F238E27FC236}">
                <a16:creationId xmlns:a16="http://schemas.microsoft.com/office/drawing/2014/main" id="{2CF1962D-C204-E04B-B704-550F7358168E}"/>
              </a:ext>
            </a:extLst>
          </p:cNvPr>
          <p:cNvGrpSpPr/>
          <p:nvPr/>
        </p:nvGrpSpPr>
        <p:grpSpPr>
          <a:xfrm>
            <a:off x="2209886" y="1048646"/>
            <a:ext cx="1543990" cy="579402"/>
            <a:chOff x="1939799" y="992458"/>
            <a:chExt cx="1543990" cy="579402"/>
          </a:xfrm>
        </p:grpSpPr>
        <p:grpSp>
          <p:nvGrpSpPr>
            <p:cNvPr id="27" name="Group 26">
              <a:extLst>
                <a:ext uri="{FF2B5EF4-FFF2-40B4-BE49-F238E27FC236}">
                  <a16:creationId xmlns:a16="http://schemas.microsoft.com/office/drawing/2014/main" id="{51FFE3D0-68EE-234A-913B-017D2510E705}"/>
                </a:ext>
              </a:extLst>
            </p:cNvPr>
            <p:cNvGrpSpPr/>
            <p:nvPr/>
          </p:nvGrpSpPr>
          <p:grpSpPr>
            <a:xfrm>
              <a:off x="2075427" y="1063077"/>
              <a:ext cx="613763" cy="508783"/>
              <a:chOff x="3153335" y="1789290"/>
              <a:chExt cx="584040" cy="1570291"/>
            </a:xfrm>
          </p:grpSpPr>
          <p:cxnSp>
            <p:nvCxnSpPr>
              <p:cNvPr id="28" name="Straight Connector 27">
                <a:extLst>
                  <a:ext uri="{FF2B5EF4-FFF2-40B4-BE49-F238E27FC236}">
                    <a16:creationId xmlns:a16="http://schemas.microsoft.com/office/drawing/2014/main" id="{D1DFE7D7-452E-CE4D-8BB7-F4B7C1D9D260}"/>
                  </a:ext>
                </a:extLst>
              </p:cNvPr>
              <p:cNvCxnSpPr/>
              <p:nvPr/>
            </p:nvCxnSpPr>
            <p:spPr>
              <a:xfrm>
                <a:off x="3153335" y="1789290"/>
                <a:ext cx="0" cy="1570291"/>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467725A7-F620-BF44-BA5E-6A21EC795451}"/>
                  </a:ext>
                </a:extLst>
              </p:cNvPr>
              <p:cNvCxnSpPr/>
              <p:nvPr/>
            </p:nvCxnSpPr>
            <p:spPr>
              <a:xfrm>
                <a:off x="3737375" y="1789290"/>
                <a:ext cx="0" cy="1570291"/>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09A0C6D-E637-7544-9327-592479813DFD}"/>
                  </a:ext>
                </a:extLst>
              </p:cNvPr>
              <p:cNvCxnSpPr>
                <a:cxnSpLocks/>
              </p:cNvCxnSpPr>
              <p:nvPr/>
            </p:nvCxnSpPr>
            <p:spPr>
              <a:xfrm>
                <a:off x="3153335" y="3176786"/>
                <a:ext cx="581351" cy="0"/>
              </a:xfrm>
              <a:prstGeom prst="line">
                <a:avLst/>
              </a:prstGeom>
              <a:ln w="12700">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94E369-D9F3-D747-B750-BFA543B7DCFF}"/>
                </a:ext>
              </a:extLst>
            </p:cNvPr>
            <p:cNvGrpSpPr/>
            <p:nvPr/>
          </p:nvGrpSpPr>
          <p:grpSpPr>
            <a:xfrm>
              <a:off x="1939799" y="992458"/>
              <a:ext cx="1543990" cy="356235"/>
              <a:chOff x="806245" y="925486"/>
              <a:chExt cx="4974974" cy="1147843"/>
            </a:xfrm>
          </p:grpSpPr>
          <p:grpSp>
            <p:nvGrpSpPr>
              <p:cNvPr id="16" name="Group 15">
                <a:extLst>
                  <a:ext uri="{FF2B5EF4-FFF2-40B4-BE49-F238E27FC236}">
                    <a16:creationId xmlns:a16="http://schemas.microsoft.com/office/drawing/2014/main" id="{D63E0BEB-15E7-5D43-99F1-00348B0AB2E3}"/>
                  </a:ext>
                </a:extLst>
              </p:cNvPr>
              <p:cNvGrpSpPr/>
              <p:nvPr/>
            </p:nvGrpSpPr>
            <p:grpSpPr>
              <a:xfrm>
                <a:off x="806245" y="925486"/>
                <a:ext cx="2414654" cy="290624"/>
                <a:chOff x="2629786" y="2427767"/>
                <a:chExt cx="3884428" cy="290624"/>
              </a:xfrm>
            </p:grpSpPr>
            <p:cxnSp>
              <p:nvCxnSpPr>
                <p:cNvPr id="17" name="Straight Connector 16">
                  <a:extLst>
                    <a:ext uri="{FF2B5EF4-FFF2-40B4-BE49-F238E27FC236}">
                      <a16:creationId xmlns:a16="http://schemas.microsoft.com/office/drawing/2014/main" id="{E8CB4117-B6C9-CE4F-A8CE-37499303272B}"/>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6647308-95DE-8545-B451-DF4F37475B3F}"/>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D002FC2-B12C-4B4F-969C-70074AD287CD}"/>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0" name="Group 19">
                <a:extLst>
                  <a:ext uri="{FF2B5EF4-FFF2-40B4-BE49-F238E27FC236}">
                    <a16:creationId xmlns:a16="http://schemas.microsoft.com/office/drawing/2014/main" id="{ACCFB59F-0E7E-3540-BC27-BD4EED8D8062}"/>
                  </a:ext>
                </a:extLst>
              </p:cNvPr>
              <p:cNvGrpSpPr/>
              <p:nvPr/>
            </p:nvGrpSpPr>
            <p:grpSpPr>
              <a:xfrm>
                <a:off x="1263445" y="1782705"/>
                <a:ext cx="4517774" cy="290624"/>
                <a:chOff x="2629786" y="2427767"/>
                <a:chExt cx="3884428" cy="290624"/>
              </a:xfrm>
            </p:grpSpPr>
            <p:cxnSp>
              <p:nvCxnSpPr>
                <p:cNvPr id="21" name="Straight Connector 20">
                  <a:extLst>
                    <a:ext uri="{FF2B5EF4-FFF2-40B4-BE49-F238E27FC236}">
                      <a16:creationId xmlns:a16="http://schemas.microsoft.com/office/drawing/2014/main" id="{C74AA80D-DA17-7B46-AE71-DC873D5C1AA8}"/>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A2DA2F58-9C0E-D54A-8010-77534D043108}"/>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5B612DB-5B65-914C-A6A3-9AD2C502F64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sp>
        <p:nvSpPr>
          <p:cNvPr id="33" name="TextBox 32">
            <a:extLst>
              <a:ext uri="{FF2B5EF4-FFF2-40B4-BE49-F238E27FC236}">
                <a16:creationId xmlns:a16="http://schemas.microsoft.com/office/drawing/2014/main" id="{C89E8BB8-0175-F047-A625-4BC8D90E3346}"/>
              </a:ext>
            </a:extLst>
          </p:cNvPr>
          <p:cNvSpPr txBox="1"/>
          <p:nvPr/>
        </p:nvSpPr>
        <p:spPr>
          <a:xfrm>
            <a:off x="2138702" y="1676233"/>
            <a:ext cx="1686359" cy="369332"/>
          </a:xfrm>
          <a:prstGeom prst="rect">
            <a:avLst/>
          </a:prstGeom>
          <a:noFill/>
        </p:spPr>
        <p:txBody>
          <a:bodyPr wrap="none" rtlCol="0">
            <a:spAutoFit/>
          </a:bodyPr>
          <a:lstStyle/>
          <a:p>
            <a:pPr algn="ctr"/>
            <a:r>
              <a:rPr lang="en-US" dirty="0">
                <a:solidFill>
                  <a:schemeClr val="tx1">
                    <a:lumMod val="50000"/>
                    <a:lumOff val="50000"/>
                  </a:schemeClr>
                </a:solidFill>
                <a:latin typeface="Segoe UI Light"/>
                <a:cs typeface="Segoe UI Light"/>
              </a:rPr>
              <a:t>Interval overlap</a:t>
            </a:r>
          </a:p>
        </p:txBody>
      </p:sp>
      <p:sp>
        <p:nvSpPr>
          <p:cNvPr id="34" name="TextBox 33">
            <a:extLst>
              <a:ext uri="{FF2B5EF4-FFF2-40B4-BE49-F238E27FC236}">
                <a16:creationId xmlns:a16="http://schemas.microsoft.com/office/drawing/2014/main" id="{7C7E1552-5B54-BB48-989D-51C720397724}"/>
              </a:ext>
            </a:extLst>
          </p:cNvPr>
          <p:cNvSpPr txBox="1"/>
          <p:nvPr/>
        </p:nvSpPr>
        <p:spPr>
          <a:xfrm>
            <a:off x="4890134" y="1676233"/>
            <a:ext cx="2076209" cy="369332"/>
          </a:xfrm>
          <a:prstGeom prst="rect">
            <a:avLst/>
          </a:prstGeom>
          <a:noFill/>
        </p:spPr>
        <p:txBody>
          <a:bodyPr wrap="none" rtlCol="0">
            <a:spAutoFit/>
          </a:bodyPr>
          <a:lstStyle/>
          <a:p>
            <a:pPr algn="ctr"/>
            <a:r>
              <a:rPr lang="en-US" dirty="0">
                <a:solidFill>
                  <a:schemeClr val="tx1">
                    <a:lumMod val="50000"/>
                    <a:lumOff val="50000"/>
                  </a:schemeClr>
                </a:solidFill>
                <a:latin typeface="Segoe UI Light"/>
                <a:cs typeface="Segoe UI Light"/>
              </a:rPr>
              <a:t>Time between tasks</a:t>
            </a:r>
          </a:p>
        </p:txBody>
      </p:sp>
    </p:spTree>
    <p:extLst>
      <p:ext uri="{BB962C8B-B14F-4D97-AF65-F5344CB8AC3E}">
        <p14:creationId xmlns:p14="http://schemas.microsoft.com/office/powerpoint/2010/main" val="10045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id="{8E1F3C22-5137-0645-9F91-BC38E861F997}"/>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BC6A7A8-0FF4-ED49-9ADC-8CC2E6EADB6E}"/>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E4AEDCE-D95B-8747-87A9-72DE37066AAF}"/>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id="{7D1C272E-EC19-CF4B-99C5-E9D5EBA15FB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C5BADBC-EAEA-CB4E-B231-B25DCECEA48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858418D-009E-1A45-99B1-2AAA76273B1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id="{6EC9BBC5-1339-9944-BE02-5B85DB1420D4}"/>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2813263-ED15-C940-A2F5-F7BD5D6768A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E0D2C55-D72D-644A-B330-166D29AB46D7}"/>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id="{8FB35C31-1057-A148-9073-C4B0ADB5BDAE}"/>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C0A7B43-ABCC-CF40-93B7-FCBF94E69F7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A7CAC57-50F0-5443-B720-8DD0135CBE0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id="{A54CD3DB-7790-4F46-8362-848D0FC889C7}"/>
              </a:ext>
            </a:extLst>
          </p:cNvPr>
          <p:cNvSpPr txBox="1"/>
          <p:nvPr/>
        </p:nvSpPr>
        <p:spPr>
          <a:xfrm>
            <a:off x="274320" y="1565930"/>
            <a:ext cx="753411" cy="369332"/>
          </a:xfrm>
          <a:prstGeom prst="rect">
            <a:avLst/>
          </a:prstGeom>
          <a:noFill/>
        </p:spPr>
        <p:txBody>
          <a:bodyPr wrap="none" rtlCol="0">
            <a:spAutoFit/>
          </a:bodyPr>
          <a:lstStyle/>
          <a:p>
            <a:r>
              <a:rPr lang="en-US" dirty="0">
                <a:latin typeface="Segoe UI Light"/>
                <a:cs typeface="Segoe UI Light"/>
              </a:rPr>
              <a:t>Task 1</a:t>
            </a:r>
          </a:p>
        </p:txBody>
      </p:sp>
      <p:sp>
        <p:nvSpPr>
          <p:cNvPr id="23" name="TextBox 22">
            <a:extLst>
              <a:ext uri="{FF2B5EF4-FFF2-40B4-BE49-F238E27FC236}">
                <a16:creationId xmlns:a16="http://schemas.microsoft.com/office/drawing/2014/main" id="{86AA823F-E1B7-134C-8723-7FB4054E3453}"/>
              </a:ext>
            </a:extLst>
          </p:cNvPr>
          <p:cNvSpPr txBox="1"/>
          <p:nvPr/>
        </p:nvSpPr>
        <p:spPr>
          <a:xfrm>
            <a:off x="274049" y="2003004"/>
            <a:ext cx="753411" cy="369332"/>
          </a:xfrm>
          <a:prstGeom prst="rect">
            <a:avLst/>
          </a:prstGeom>
          <a:noFill/>
        </p:spPr>
        <p:txBody>
          <a:bodyPr wrap="none" rtlCol="0">
            <a:spAutoFit/>
          </a:bodyPr>
          <a:lstStyle/>
          <a:p>
            <a:r>
              <a:rPr lang="en-US" dirty="0">
                <a:latin typeface="Segoe UI Light"/>
                <a:cs typeface="Segoe UI Light"/>
              </a:rPr>
              <a:t>Task 2</a:t>
            </a:r>
          </a:p>
        </p:txBody>
      </p:sp>
      <p:sp>
        <p:nvSpPr>
          <p:cNvPr id="24" name="TextBox 23">
            <a:extLst>
              <a:ext uri="{FF2B5EF4-FFF2-40B4-BE49-F238E27FC236}">
                <a16:creationId xmlns:a16="http://schemas.microsoft.com/office/drawing/2014/main" id="{AAB46543-781C-EE48-8168-789B4F3B14F7}"/>
              </a:ext>
            </a:extLst>
          </p:cNvPr>
          <p:cNvSpPr txBox="1"/>
          <p:nvPr/>
        </p:nvSpPr>
        <p:spPr>
          <a:xfrm>
            <a:off x="274049" y="2440079"/>
            <a:ext cx="753411" cy="369332"/>
          </a:xfrm>
          <a:prstGeom prst="rect">
            <a:avLst/>
          </a:prstGeom>
          <a:noFill/>
        </p:spPr>
        <p:txBody>
          <a:bodyPr wrap="none" rtlCol="0">
            <a:spAutoFit/>
          </a:bodyPr>
          <a:lstStyle/>
          <a:p>
            <a:r>
              <a:rPr lang="en-US" dirty="0">
                <a:latin typeface="Segoe UI Light"/>
                <a:cs typeface="Segoe UI Light"/>
              </a:rPr>
              <a:t>Task 3</a:t>
            </a:r>
          </a:p>
        </p:txBody>
      </p:sp>
      <p:sp>
        <p:nvSpPr>
          <p:cNvPr id="25" name="TextBox 24">
            <a:extLst>
              <a:ext uri="{FF2B5EF4-FFF2-40B4-BE49-F238E27FC236}">
                <a16:creationId xmlns:a16="http://schemas.microsoft.com/office/drawing/2014/main" id="{EC7566A1-1D32-5048-89AD-1A65C73217B4}"/>
              </a:ext>
            </a:extLst>
          </p:cNvPr>
          <p:cNvSpPr txBox="1"/>
          <p:nvPr/>
        </p:nvSpPr>
        <p:spPr>
          <a:xfrm>
            <a:off x="274049" y="2877925"/>
            <a:ext cx="753411" cy="369332"/>
          </a:xfrm>
          <a:prstGeom prst="rect">
            <a:avLst/>
          </a:prstGeom>
          <a:noFill/>
        </p:spPr>
        <p:txBody>
          <a:bodyPr wrap="none" rtlCol="0">
            <a:spAutoFit/>
          </a:bodyPr>
          <a:lstStyle/>
          <a:p>
            <a:r>
              <a:rPr lang="en-US" dirty="0">
                <a:latin typeface="Segoe UI Light"/>
                <a:cs typeface="Segoe UI Light"/>
              </a:rPr>
              <a:t>Task 4</a:t>
            </a:r>
          </a:p>
        </p:txBody>
      </p:sp>
      <p:sp>
        <p:nvSpPr>
          <p:cNvPr id="2" name="TextBox 1">
            <a:extLst>
              <a:ext uri="{FF2B5EF4-FFF2-40B4-BE49-F238E27FC236}">
                <a16:creationId xmlns:a16="http://schemas.microsoft.com/office/drawing/2014/main" id="{F137B1FA-734C-F747-AED8-0FBEA9904BC3}"/>
              </a:ext>
            </a:extLst>
          </p:cNvPr>
          <p:cNvSpPr txBox="1"/>
          <p:nvPr/>
        </p:nvSpPr>
        <p:spPr>
          <a:xfrm>
            <a:off x="274049" y="196483"/>
            <a:ext cx="3587457" cy="584775"/>
          </a:xfrm>
          <a:prstGeom prst="rect">
            <a:avLst/>
          </a:prstGeom>
          <a:noFill/>
        </p:spPr>
        <p:txBody>
          <a:bodyPr wrap="none" rtlCol="0">
            <a:spAutoFit/>
          </a:bodyPr>
          <a:lstStyle/>
          <a:p>
            <a:r>
              <a:rPr lang="en-US" sz="3200" dirty="0">
                <a:latin typeface="Segoe UI Light"/>
                <a:cs typeface="Segoe UI Light"/>
              </a:rPr>
              <a:t>Temporal Clustering</a:t>
            </a:r>
          </a:p>
        </p:txBody>
      </p:sp>
    </p:spTree>
    <p:extLst>
      <p:ext uri="{BB962C8B-B14F-4D97-AF65-F5344CB8AC3E}">
        <p14:creationId xmlns:p14="http://schemas.microsoft.com/office/powerpoint/2010/main" val="142816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id="{8E1F3C22-5137-0645-9F91-BC38E861F997}"/>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BC6A7A8-0FF4-ED49-9ADC-8CC2E6EADB6E}"/>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E4AEDCE-D95B-8747-87A9-72DE37066AAF}"/>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id="{7D1C272E-EC19-CF4B-99C5-E9D5EBA15FB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C5BADBC-EAEA-CB4E-B231-B25DCECEA48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858418D-009E-1A45-99B1-2AAA76273B1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id="{6EC9BBC5-1339-9944-BE02-5B85DB1420D4}"/>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2813263-ED15-C940-A2F5-F7BD5D6768A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E0D2C55-D72D-644A-B330-166D29AB46D7}"/>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id="{8FB35C31-1057-A148-9073-C4B0ADB5BDAE}"/>
                </a:ext>
              </a:extLst>
            </p:cNvPr>
            <p:cNvCxnSpPr/>
            <p:nvPr/>
          </p:nvCxnSpPr>
          <p:spPr>
            <a:xfrm>
              <a:off x="2629786" y="2573079"/>
              <a:ext cx="3884428" cy="0"/>
            </a:xfrm>
            <a:prstGeom prst="line">
              <a:avLst/>
            </a:prstGeom>
            <a:ln w="38100">
              <a:solidFill>
                <a:schemeClr val="bg1">
                  <a:lumMod val="8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C0A7B43-ABCC-CF40-93B7-FCBF94E69F74}"/>
                </a:ext>
              </a:extLst>
            </p:cNvPr>
            <p:cNvCxnSpPr/>
            <p:nvPr/>
          </p:nvCxnSpPr>
          <p:spPr>
            <a:xfrm>
              <a:off x="2629786" y="2427767"/>
              <a:ext cx="0" cy="290624"/>
            </a:xfrm>
            <a:prstGeom prst="line">
              <a:avLst/>
            </a:prstGeom>
            <a:ln w="381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A7CAC57-50F0-5443-B720-8DD0135CBE02}"/>
                </a:ext>
              </a:extLst>
            </p:cNvPr>
            <p:cNvCxnSpPr/>
            <p:nvPr/>
          </p:nvCxnSpPr>
          <p:spPr>
            <a:xfrm>
              <a:off x="6514214" y="2427767"/>
              <a:ext cx="0" cy="290624"/>
            </a:xfrm>
            <a:prstGeom prst="line">
              <a:avLst/>
            </a:prstGeom>
            <a:ln w="381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id="{A54CD3DB-7790-4F46-8362-848D0FC889C7}"/>
              </a:ext>
            </a:extLst>
          </p:cNvPr>
          <p:cNvSpPr txBox="1"/>
          <p:nvPr/>
        </p:nvSpPr>
        <p:spPr>
          <a:xfrm>
            <a:off x="274320" y="1565930"/>
            <a:ext cx="753411" cy="369332"/>
          </a:xfrm>
          <a:prstGeom prst="rect">
            <a:avLst/>
          </a:prstGeom>
          <a:noFill/>
        </p:spPr>
        <p:txBody>
          <a:bodyPr wrap="none" rtlCol="0">
            <a:spAutoFit/>
          </a:bodyPr>
          <a:lstStyle/>
          <a:p>
            <a:r>
              <a:rPr lang="en-US" dirty="0">
                <a:latin typeface="Segoe UI Light"/>
                <a:cs typeface="Segoe UI Light"/>
              </a:rPr>
              <a:t>Task 1</a:t>
            </a:r>
          </a:p>
        </p:txBody>
      </p:sp>
      <p:sp>
        <p:nvSpPr>
          <p:cNvPr id="23" name="TextBox 22">
            <a:extLst>
              <a:ext uri="{FF2B5EF4-FFF2-40B4-BE49-F238E27FC236}">
                <a16:creationId xmlns:a16="http://schemas.microsoft.com/office/drawing/2014/main" id="{86AA823F-E1B7-134C-8723-7FB4054E3453}"/>
              </a:ext>
            </a:extLst>
          </p:cNvPr>
          <p:cNvSpPr txBox="1"/>
          <p:nvPr/>
        </p:nvSpPr>
        <p:spPr>
          <a:xfrm>
            <a:off x="274049" y="2003004"/>
            <a:ext cx="753411" cy="369332"/>
          </a:xfrm>
          <a:prstGeom prst="rect">
            <a:avLst/>
          </a:prstGeom>
          <a:noFill/>
        </p:spPr>
        <p:txBody>
          <a:bodyPr wrap="none" rtlCol="0">
            <a:spAutoFit/>
          </a:bodyPr>
          <a:lstStyle/>
          <a:p>
            <a:r>
              <a:rPr lang="en-US" dirty="0">
                <a:latin typeface="Segoe UI Light"/>
                <a:cs typeface="Segoe UI Light"/>
              </a:rPr>
              <a:t>Task 2</a:t>
            </a:r>
          </a:p>
        </p:txBody>
      </p:sp>
      <p:sp>
        <p:nvSpPr>
          <p:cNvPr id="24" name="TextBox 23">
            <a:extLst>
              <a:ext uri="{FF2B5EF4-FFF2-40B4-BE49-F238E27FC236}">
                <a16:creationId xmlns:a16="http://schemas.microsoft.com/office/drawing/2014/main" id="{AAB46543-781C-EE48-8168-789B4F3B14F7}"/>
              </a:ext>
            </a:extLst>
          </p:cNvPr>
          <p:cNvSpPr txBox="1"/>
          <p:nvPr/>
        </p:nvSpPr>
        <p:spPr>
          <a:xfrm>
            <a:off x="274049" y="2440079"/>
            <a:ext cx="753411" cy="369332"/>
          </a:xfrm>
          <a:prstGeom prst="rect">
            <a:avLst/>
          </a:prstGeom>
          <a:noFill/>
        </p:spPr>
        <p:txBody>
          <a:bodyPr wrap="none" rtlCol="0">
            <a:spAutoFit/>
          </a:bodyPr>
          <a:lstStyle/>
          <a:p>
            <a:r>
              <a:rPr lang="en-US" dirty="0">
                <a:latin typeface="Segoe UI Light"/>
                <a:cs typeface="Segoe UI Light"/>
              </a:rPr>
              <a:t>Task 3</a:t>
            </a:r>
          </a:p>
        </p:txBody>
      </p:sp>
      <p:sp>
        <p:nvSpPr>
          <p:cNvPr id="25" name="TextBox 24">
            <a:extLst>
              <a:ext uri="{FF2B5EF4-FFF2-40B4-BE49-F238E27FC236}">
                <a16:creationId xmlns:a16="http://schemas.microsoft.com/office/drawing/2014/main" id="{EC7566A1-1D32-5048-89AD-1A65C73217B4}"/>
              </a:ext>
            </a:extLst>
          </p:cNvPr>
          <p:cNvSpPr txBox="1"/>
          <p:nvPr/>
        </p:nvSpPr>
        <p:spPr>
          <a:xfrm>
            <a:off x="274049" y="2877925"/>
            <a:ext cx="753411" cy="369332"/>
          </a:xfrm>
          <a:prstGeom prst="rect">
            <a:avLst/>
          </a:prstGeom>
          <a:noFill/>
        </p:spPr>
        <p:txBody>
          <a:bodyPr wrap="none" rtlCol="0">
            <a:spAutoFit/>
          </a:bodyPr>
          <a:lstStyle/>
          <a:p>
            <a:r>
              <a:rPr lang="en-US" dirty="0">
                <a:latin typeface="Segoe UI Light"/>
                <a:cs typeface="Segoe UI Light"/>
              </a:rPr>
              <a:t>Task 4</a:t>
            </a:r>
          </a:p>
        </p:txBody>
      </p:sp>
      <p:sp>
        <p:nvSpPr>
          <p:cNvPr id="3" name="TextBox 2">
            <a:extLst>
              <a:ext uri="{FF2B5EF4-FFF2-40B4-BE49-F238E27FC236}">
                <a16:creationId xmlns:a16="http://schemas.microsoft.com/office/drawing/2014/main" id="{85BABB7E-7D74-6A4A-8A26-F212C940E8E4}"/>
              </a:ext>
            </a:extLst>
          </p:cNvPr>
          <p:cNvSpPr txBox="1"/>
          <p:nvPr/>
        </p:nvSpPr>
        <p:spPr>
          <a:xfrm>
            <a:off x="466008" y="3544849"/>
            <a:ext cx="5224432" cy="830997"/>
          </a:xfrm>
          <a:prstGeom prst="rect">
            <a:avLst/>
          </a:prstGeom>
          <a:noFill/>
        </p:spPr>
        <p:txBody>
          <a:bodyPr wrap="square" rtlCol="0">
            <a:spAutoFit/>
          </a:bodyPr>
          <a:lstStyle/>
          <a:p>
            <a:r>
              <a:rPr lang="en-US" sz="2400" dirty="0">
                <a:latin typeface="Segoe UI Light"/>
                <a:cs typeface="Segoe UI Light"/>
              </a:rPr>
              <a:t>We want to cluster temporally close tasks together to ignore this </a:t>
            </a:r>
            <a:r>
              <a:rPr lang="en-US" sz="2400" b="1" dirty="0">
                <a:solidFill>
                  <a:schemeClr val="accent6"/>
                </a:solidFill>
                <a:latin typeface="Segoe UI Semibold" panose="020B0502040204020203" pitchFamily="34" charset="0"/>
                <a:ea typeface="Segoe UI Semibold" panose="020B0502040204020203" pitchFamily="34" charset="0"/>
                <a:cs typeface="Segoe UI Semibold" panose="020B0502040204020203" pitchFamily="34" charset="0"/>
              </a:rPr>
              <a:t>small gap</a:t>
            </a:r>
          </a:p>
        </p:txBody>
      </p:sp>
      <p:sp>
        <p:nvSpPr>
          <p:cNvPr id="9" name="Right Bracket 8">
            <a:extLst>
              <a:ext uri="{FF2B5EF4-FFF2-40B4-BE49-F238E27FC236}">
                <a16:creationId xmlns:a16="http://schemas.microsoft.com/office/drawing/2014/main" id="{5F5533D0-761C-4447-97B6-4D1498261882}"/>
              </a:ext>
            </a:extLst>
          </p:cNvPr>
          <p:cNvSpPr/>
          <p:nvPr/>
        </p:nvSpPr>
        <p:spPr>
          <a:xfrm rot="5400000">
            <a:off x="2977593" y="1483179"/>
            <a:ext cx="480345" cy="3348547"/>
          </a:xfrm>
          <a:prstGeom prst="rightBracket">
            <a:avLst>
              <a:gd name="adj" fmla="val 0"/>
            </a:avLst>
          </a:prstGeom>
          <a:ln w="12700">
            <a:solidFill>
              <a:schemeClr val="tx1"/>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2B089F78-4966-F641-B9F2-153D40EFDAF9}"/>
              </a:ext>
            </a:extLst>
          </p:cNvPr>
          <p:cNvCxnSpPr>
            <a:cxnSpLocks/>
          </p:cNvCxnSpPr>
          <p:nvPr/>
        </p:nvCxnSpPr>
        <p:spPr>
          <a:xfrm flipV="1">
            <a:off x="3648635" y="2479433"/>
            <a:ext cx="242047" cy="290624"/>
          </a:xfrm>
          <a:prstGeom prst="straightConnector1">
            <a:avLst/>
          </a:prstGeom>
          <a:ln w="571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FCC8EA7F-34AF-DA4A-B29C-C14CCBA112EE}"/>
              </a:ext>
            </a:extLst>
          </p:cNvPr>
          <p:cNvSpPr txBox="1"/>
          <p:nvPr/>
        </p:nvSpPr>
        <p:spPr>
          <a:xfrm>
            <a:off x="274049" y="196483"/>
            <a:ext cx="3587457" cy="584775"/>
          </a:xfrm>
          <a:prstGeom prst="rect">
            <a:avLst/>
          </a:prstGeom>
          <a:noFill/>
        </p:spPr>
        <p:txBody>
          <a:bodyPr wrap="none" rtlCol="0">
            <a:spAutoFit/>
          </a:bodyPr>
          <a:lstStyle/>
          <a:p>
            <a:r>
              <a:rPr lang="en-US" sz="3200" dirty="0">
                <a:latin typeface="Segoe UI Light"/>
                <a:cs typeface="Segoe UI Light"/>
              </a:rPr>
              <a:t>Temporal Clustering</a:t>
            </a:r>
          </a:p>
        </p:txBody>
      </p:sp>
    </p:spTree>
    <p:extLst>
      <p:ext uri="{BB962C8B-B14F-4D97-AF65-F5344CB8AC3E}">
        <p14:creationId xmlns:p14="http://schemas.microsoft.com/office/powerpoint/2010/main" val="4260508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id="{8E1F3C22-5137-0645-9F91-BC38E861F997}"/>
                </a:ext>
              </a:extLst>
            </p:cNvPr>
            <p:cNvCxnSpPr/>
            <p:nvPr/>
          </p:nvCxnSpPr>
          <p:spPr>
            <a:xfrm>
              <a:off x="2629786" y="2573079"/>
              <a:ext cx="3884428" cy="0"/>
            </a:xfrm>
            <a:prstGeom prst="line">
              <a:avLst/>
            </a:prstGeom>
            <a:ln w="38100">
              <a:solidFill>
                <a:schemeClr val="bg1">
                  <a:lumMod val="8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BC6A7A8-0FF4-ED49-9ADC-8CC2E6EADB6E}"/>
                </a:ext>
              </a:extLst>
            </p:cNvPr>
            <p:cNvCxnSpPr/>
            <p:nvPr/>
          </p:nvCxnSpPr>
          <p:spPr>
            <a:xfrm>
              <a:off x="2629786" y="2427767"/>
              <a:ext cx="0" cy="290624"/>
            </a:xfrm>
            <a:prstGeom prst="line">
              <a:avLst/>
            </a:prstGeom>
            <a:ln w="381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E4AEDCE-D95B-8747-87A9-72DE37066AAF}"/>
                </a:ext>
              </a:extLst>
            </p:cNvPr>
            <p:cNvCxnSpPr/>
            <p:nvPr/>
          </p:nvCxnSpPr>
          <p:spPr>
            <a:xfrm>
              <a:off x="6514214" y="2427767"/>
              <a:ext cx="0" cy="290624"/>
            </a:xfrm>
            <a:prstGeom prst="line">
              <a:avLst/>
            </a:prstGeom>
            <a:ln w="381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id="{7D1C272E-EC19-CF4B-99C5-E9D5EBA15FB6}"/>
                </a:ext>
              </a:extLst>
            </p:cNvPr>
            <p:cNvCxnSpPr/>
            <p:nvPr/>
          </p:nvCxnSpPr>
          <p:spPr>
            <a:xfrm>
              <a:off x="2629786" y="2573079"/>
              <a:ext cx="3884428" cy="0"/>
            </a:xfrm>
            <a:prstGeom prst="line">
              <a:avLst/>
            </a:prstGeom>
            <a:ln w="38100">
              <a:solidFill>
                <a:schemeClr val="bg1">
                  <a:lumMod val="8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C5BADBC-EAEA-CB4E-B231-B25DCECEA489}"/>
                </a:ext>
              </a:extLst>
            </p:cNvPr>
            <p:cNvCxnSpPr/>
            <p:nvPr/>
          </p:nvCxnSpPr>
          <p:spPr>
            <a:xfrm>
              <a:off x="2629786" y="2427767"/>
              <a:ext cx="0" cy="290624"/>
            </a:xfrm>
            <a:prstGeom prst="line">
              <a:avLst/>
            </a:prstGeom>
            <a:ln w="381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858418D-009E-1A45-99B1-2AAA76273B13}"/>
                </a:ext>
              </a:extLst>
            </p:cNvPr>
            <p:cNvCxnSpPr/>
            <p:nvPr/>
          </p:nvCxnSpPr>
          <p:spPr>
            <a:xfrm>
              <a:off x="6514214" y="2427767"/>
              <a:ext cx="0" cy="290624"/>
            </a:xfrm>
            <a:prstGeom prst="line">
              <a:avLst/>
            </a:prstGeom>
            <a:ln w="381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id="{6EC9BBC5-1339-9944-BE02-5B85DB1420D4}"/>
                </a:ext>
              </a:extLst>
            </p:cNvPr>
            <p:cNvCxnSpPr/>
            <p:nvPr/>
          </p:nvCxnSpPr>
          <p:spPr>
            <a:xfrm>
              <a:off x="2629786" y="2573079"/>
              <a:ext cx="3884428" cy="0"/>
            </a:xfrm>
            <a:prstGeom prst="line">
              <a:avLst/>
            </a:prstGeom>
            <a:ln w="38100">
              <a:solidFill>
                <a:schemeClr val="bg1">
                  <a:lumMod val="8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2813263-ED15-C940-A2F5-F7BD5D6768A4}"/>
                </a:ext>
              </a:extLst>
            </p:cNvPr>
            <p:cNvCxnSpPr/>
            <p:nvPr/>
          </p:nvCxnSpPr>
          <p:spPr>
            <a:xfrm>
              <a:off x="2629786" y="2427767"/>
              <a:ext cx="0" cy="290624"/>
            </a:xfrm>
            <a:prstGeom prst="line">
              <a:avLst/>
            </a:prstGeom>
            <a:ln w="381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E0D2C55-D72D-644A-B330-166D29AB46D7}"/>
                </a:ext>
              </a:extLst>
            </p:cNvPr>
            <p:cNvCxnSpPr/>
            <p:nvPr/>
          </p:nvCxnSpPr>
          <p:spPr>
            <a:xfrm>
              <a:off x="6514214" y="2427767"/>
              <a:ext cx="0" cy="290624"/>
            </a:xfrm>
            <a:prstGeom prst="line">
              <a:avLst/>
            </a:prstGeom>
            <a:ln w="381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id="{8FB35C31-1057-A148-9073-C4B0ADB5BDAE}"/>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C0A7B43-ABCC-CF40-93B7-FCBF94E69F7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A7CAC57-50F0-5443-B720-8DD0135CBE0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id="{A54CD3DB-7790-4F46-8362-848D0FC889C7}"/>
              </a:ext>
            </a:extLst>
          </p:cNvPr>
          <p:cNvSpPr txBox="1"/>
          <p:nvPr/>
        </p:nvSpPr>
        <p:spPr>
          <a:xfrm>
            <a:off x="274320" y="1565930"/>
            <a:ext cx="753411" cy="369332"/>
          </a:xfrm>
          <a:prstGeom prst="rect">
            <a:avLst/>
          </a:prstGeom>
          <a:noFill/>
        </p:spPr>
        <p:txBody>
          <a:bodyPr wrap="none" rtlCol="0">
            <a:spAutoFit/>
          </a:bodyPr>
          <a:lstStyle/>
          <a:p>
            <a:r>
              <a:rPr lang="en-US" dirty="0">
                <a:latin typeface="Segoe UI Light"/>
                <a:cs typeface="Segoe UI Light"/>
              </a:rPr>
              <a:t>Task 1</a:t>
            </a:r>
          </a:p>
        </p:txBody>
      </p:sp>
      <p:sp>
        <p:nvSpPr>
          <p:cNvPr id="23" name="TextBox 22">
            <a:extLst>
              <a:ext uri="{FF2B5EF4-FFF2-40B4-BE49-F238E27FC236}">
                <a16:creationId xmlns:a16="http://schemas.microsoft.com/office/drawing/2014/main" id="{86AA823F-E1B7-134C-8723-7FB4054E3453}"/>
              </a:ext>
            </a:extLst>
          </p:cNvPr>
          <p:cNvSpPr txBox="1"/>
          <p:nvPr/>
        </p:nvSpPr>
        <p:spPr>
          <a:xfrm>
            <a:off x="274049" y="2003004"/>
            <a:ext cx="753411" cy="369332"/>
          </a:xfrm>
          <a:prstGeom prst="rect">
            <a:avLst/>
          </a:prstGeom>
          <a:noFill/>
        </p:spPr>
        <p:txBody>
          <a:bodyPr wrap="none" rtlCol="0">
            <a:spAutoFit/>
          </a:bodyPr>
          <a:lstStyle/>
          <a:p>
            <a:r>
              <a:rPr lang="en-US" dirty="0">
                <a:latin typeface="Segoe UI Light"/>
                <a:cs typeface="Segoe UI Light"/>
              </a:rPr>
              <a:t>Task 2</a:t>
            </a:r>
          </a:p>
        </p:txBody>
      </p:sp>
      <p:sp>
        <p:nvSpPr>
          <p:cNvPr id="24" name="TextBox 23">
            <a:extLst>
              <a:ext uri="{FF2B5EF4-FFF2-40B4-BE49-F238E27FC236}">
                <a16:creationId xmlns:a16="http://schemas.microsoft.com/office/drawing/2014/main" id="{AAB46543-781C-EE48-8168-789B4F3B14F7}"/>
              </a:ext>
            </a:extLst>
          </p:cNvPr>
          <p:cNvSpPr txBox="1"/>
          <p:nvPr/>
        </p:nvSpPr>
        <p:spPr>
          <a:xfrm>
            <a:off x="274049" y="2440079"/>
            <a:ext cx="753411" cy="369332"/>
          </a:xfrm>
          <a:prstGeom prst="rect">
            <a:avLst/>
          </a:prstGeom>
          <a:noFill/>
        </p:spPr>
        <p:txBody>
          <a:bodyPr wrap="none" rtlCol="0">
            <a:spAutoFit/>
          </a:bodyPr>
          <a:lstStyle/>
          <a:p>
            <a:r>
              <a:rPr lang="en-US" dirty="0">
                <a:latin typeface="Segoe UI Light"/>
                <a:cs typeface="Segoe UI Light"/>
              </a:rPr>
              <a:t>Task 3</a:t>
            </a:r>
          </a:p>
        </p:txBody>
      </p:sp>
      <p:sp>
        <p:nvSpPr>
          <p:cNvPr id="25" name="TextBox 24">
            <a:extLst>
              <a:ext uri="{FF2B5EF4-FFF2-40B4-BE49-F238E27FC236}">
                <a16:creationId xmlns:a16="http://schemas.microsoft.com/office/drawing/2014/main" id="{EC7566A1-1D32-5048-89AD-1A65C73217B4}"/>
              </a:ext>
            </a:extLst>
          </p:cNvPr>
          <p:cNvSpPr txBox="1"/>
          <p:nvPr/>
        </p:nvSpPr>
        <p:spPr>
          <a:xfrm>
            <a:off x="274049" y="2877925"/>
            <a:ext cx="753411" cy="369332"/>
          </a:xfrm>
          <a:prstGeom prst="rect">
            <a:avLst/>
          </a:prstGeom>
          <a:noFill/>
        </p:spPr>
        <p:txBody>
          <a:bodyPr wrap="none" rtlCol="0">
            <a:spAutoFit/>
          </a:bodyPr>
          <a:lstStyle/>
          <a:p>
            <a:r>
              <a:rPr lang="en-US" dirty="0">
                <a:latin typeface="Segoe UI Light"/>
                <a:cs typeface="Segoe UI Light"/>
              </a:rPr>
              <a:t>Task 4</a:t>
            </a:r>
          </a:p>
        </p:txBody>
      </p:sp>
      <p:sp>
        <p:nvSpPr>
          <p:cNvPr id="3" name="TextBox 2">
            <a:extLst>
              <a:ext uri="{FF2B5EF4-FFF2-40B4-BE49-F238E27FC236}">
                <a16:creationId xmlns:a16="http://schemas.microsoft.com/office/drawing/2014/main" id="{85BABB7E-7D74-6A4A-8A26-F212C940E8E4}"/>
              </a:ext>
            </a:extLst>
          </p:cNvPr>
          <p:cNvSpPr txBox="1"/>
          <p:nvPr/>
        </p:nvSpPr>
        <p:spPr>
          <a:xfrm>
            <a:off x="3585726" y="3497353"/>
            <a:ext cx="5192447" cy="461665"/>
          </a:xfrm>
          <a:prstGeom prst="rect">
            <a:avLst/>
          </a:prstGeom>
          <a:noFill/>
        </p:spPr>
        <p:txBody>
          <a:bodyPr wrap="none" rtlCol="0">
            <a:spAutoFit/>
          </a:bodyPr>
          <a:lstStyle/>
          <a:p>
            <a:r>
              <a:rPr lang="en-US" sz="2400" dirty="0">
                <a:latin typeface="Segoe UI Light"/>
                <a:cs typeface="Segoe UI Light"/>
              </a:rPr>
              <a:t>While keeping this isolated task disjoint</a:t>
            </a:r>
          </a:p>
        </p:txBody>
      </p:sp>
      <p:sp>
        <p:nvSpPr>
          <p:cNvPr id="26" name="TextBox 25">
            <a:extLst>
              <a:ext uri="{FF2B5EF4-FFF2-40B4-BE49-F238E27FC236}">
                <a16:creationId xmlns:a16="http://schemas.microsoft.com/office/drawing/2014/main" id="{C5C8FF0E-273A-1A47-8B56-B5A08F8AD602}"/>
              </a:ext>
            </a:extLst>
          </p:cNvPr>
          <p:cNvSpPr txBox="1"/>
          <p:nvPr/>
        </p:nvSpPr>
        <p:spPr>
          <a:xfrm>
            <a:off x="274049" y="196483"/>
            <a:ext cx="3587457" cy="584775"/>
          </a:xfrm>
          <a:prstGeom prst="rect">
            <a:avLst/>
          </a:prstGeom>
          <a:noFill/>
        </p:spPr>
        <p:txBody>
          <a:bodyPr wrap="none" rtlCol="0">
            <a:spAutoFit/>
          </a:bodyPr>
          <a:lstStyle/>
          <a:p>
            <a:r>
              <a:rPr lang="en-US" sz="3200" dirty="0">
                <a:latin typeface="Segoe UI Light"/>
                <a:cs typeface="Segoe UI Light"/>
              </a:rPr>
              <a:t>Temporal Clustering</a:t>
            </a:r>
          </a:p>
        </p:txBody>
      </p:sp>
    </p:spTree>
    <p:extLst>
      <p:ext uri="{BB962C8B-B14F-4D97-AF65-F5344CB8AC3E}">
        <p14:creationId xmlns:p14="http://schemas.microsoft.com/office/powerpoint/2010/main" val="2905137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id="{8E1F3C22-5137-0645-9F91-BC38E861F997}"/>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BC6A7A8-0FF4-ED49-9ADC-8CC2E6EADB6E}"/>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E4AEDCE-D95B-8747-87A9-72DE37066AAF}"/>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id="{7D1C272E-EC19-CF4B-99C5-E9D5EBA15FB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C5BADBC-EAEA-CB4E-B231-B25DCECEA48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858418D-009E-1A45-99B1-2AAA76273B1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id="{6EC9BBC5-1339-9944-BE02-5B85DB1420D4}"/>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2813263-ED15-C940-A2F5-F7BD5D6768A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E0D2C55-D72D-644A-B330-166D29AB46D7}"/>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id="{8FB35C31-1057-A148-9073-C4B0ADB5BDAE}"/>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C0A7B43-ABCC-CF40-93B7-FCBF94E69F7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A7CAC57-50F0-5443-B720-8DD0135CBE0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id="{A54CD3DB-7790-4F46-8362-848D0FC889C7}"/>
              </a:ext>
            </a:extLst>
          </p:cNvPr>
          <p:cNvSpPr txBox="1"/>
          <p:nvPr/>
        </p:nvSpPr>
        <p:spPr>
          <a:xfrm>
            <a:off x="274320" y="1565930"/>
            <a:ext cx="753411" cy="369332"/>
          </a:xfrm>
          <a:prstGeom prst="rect">
            <a:avLst/>
          </a:prstGeom>
          <a:noFill/>
        </p:spPr>
        <p:txBody>
          <a:bodyPr wrap="none" rtlCol="0">
            <a:spAutoFit/>
          </a:bodyPr>
          <a:lstStyle/>
          <a:p>
            <a:r>
              <a:rPr lang="en-US" dirty="0">
                <a:latin typeface="Segoe UI Light"/>
                <a:cs typeface="Segoe UI Light"/>
              </a:rPr>
              <a:t>Task 1</a:t>
            </a:r>
          </a:p>
        </p:txBody>
      </p:sp>
      <p:sp>
        <p:nvSpPr>
          <p:cNvPr id="23" name="TextBox 22">
            <a:extLst>
              <a:ext uri="{FF2B5EF4-FFF2-40B4-BE49-F238E27FC236}">
                <a16:creationId xmlns:a16="http://schemas.microsoft.com/office/drawing/2014/main" id="{86AA823F-E1B7-134C-8723-7FB4054E3453}"/>
              </a:ext>
            </a:extLst>
          </p:cNvPr>
          <p:cNvSpPr txBox="1"/>
          <p:nvPr/>
        </p:nvSpPr>
        <p:spPr>
          <a:xfrm>
            <a:off x="274049" y="2003004"/>
            <a:ext cx="753411" cy="369332"/>
          </a:xfrm>
          <a:prstGeom prst="rect">
            <a:avLst/>
          </a:prstGeom>
          <a:noFill/>
        </p:spPr>
        <p:txBody>
          <a:bodyPr wrap="none" rtlCol="0">
            <a:spAutoFit/>
          </a:bodyPr>
          <a:lstStyle/>
          <a:p>
            <a:r>
              <a:rPr lang="en-US" dirty="0">
                <a:latin typeface="Segoe UI Light"/>
                <a:cs typeface="Segoe UI Light"/>
              </a:rPr>
              <a:t>Task 2</a:t>
            </a:r>
          </a:p>
        </p:txBody>
      </p:sp>
      <p:sp>
        <p:nvSpPr>
          <p:cNvPr id="24" name="TextBox 23">
            <a:extLst>
              <a:ext uri="{FF2B5EF4-FFF2-40B4-BE49-F238E27FC236}">
                <a16:creationId xmlns:a16="http://schemas.microsoft.com/office/drawing/2014/main" id="{AAB46543-781C-EE48-8168-789B4F3B14F7}"/>
              </a:ext>
            </a:extLst>
          </p:cNvPr>
          <p:cNvSpPr txBox="1"/>
          <p:nvPr/>
        </p:nvSpPr>
        <p:spPr>
          <a:xfrm>
            <a:off x="274049" y="2440079"/>
            <a:ext cx="753411" cy="369332"/>
          </a:xfrm>
          <a:prstGeom prst="rect">
            <a:avLst/>
          </a:prstGeom>
          <a:noFill/>
        </p:spPr>
        <p:txBody>
          <a:bodyPr wrap="none" rtlCol="0">
            <a:spAutoFit/>
          </a:bodyPr>
          <a:lstStyle/>
          <a:p>
            <a:r>
              <a:rPr lang="en-US" dirty="0">
                <a:latin typeface="Segoe UI Light"/>
                <a:cs typeface="Segoe UI Light"/>
              </a:rPr>
              <a:t>Task 3</a:t>
            </a:r>
          </a:p>
        </p:txBody>
      </p:sp>
      <p:sp>
        <p:nvSpPr>
          <p:cNvPr id="25" name="TextBox 24">
            <a:extLst>
              <a:ext uri="{FF2B5EF4-FFF2-40B4-BE49-F238E27FC236}">
                <a16:creationId xmlns:a16="http://schemas.microsoft.com/office/drawing/2014/main" id="{EC7566A1-1D32-5048-89AD-1A65C73217B4}"/>
              </a:ext>
            </a:extLst>
          </p:cNvPr>
          <p:cNvSpPr txBox="1"/>
          <p:nvPr/>
        </p:nvSpPr>
        <p:spPr>
          <a:xfrm>
            <a:off x="274049" y="2877925"/>
            <a:ext cx="753411" cy="369332"/>
          </a:xfrm>
          <a:prstGeom prst="rect">
            <a:avLst/>
          </a:prstGeom>
          <a:noFill/>
        </p:spPr>
        <p:txBody>
          <a:bodyPr wrap="none" rtlCol="0">
            <a:spAutoFit/>
          </a:bodyPr>
          <a:lstStyle/>
          <a:p>
            <a:r>
              <a:rPr lang="en-US" dirty="0">
                <a:latin typeface="Segoe UI Light"/>
                <a:cs typeface="Segoe UI Light"/>
              </a:rPr>
              <a:t>Task 4</a:t>
            </a:r>
          </a:p>
        </p:txBody>
      </p:sp>
      <p:cxnSp>
        <p:nvCxnSpPr>
          <p:cNvPr id="26" name="Straight Connector 25">
            <a:extLst>
              <a:ext uri="{FF2B5EF4-FFF2-40B4-BE49-F238E27FC236}">
                <a16:creationId xmlns:a16="http://schemas.microsoft.com/office/drawing/2014/main" id="{CBC492FD-8C7A-8447-B1FF-D16C058C4CC9}"/>
              </a:ext>
            </a:extLst>
          </p:cNvPr>
          <p:cNvCxnSpPr>
            <a:cxnSpLocks/>
          </p:cNvCxnSpPr>
          <p:nvPr/>
        </p:nvCxnSpPr>
        <p:spPr>
          <a:xfrm>
            <a:off x="3718560" y="2440079"/>
            <a:ext cx="0" cy="1487727"/>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B64D8B2-D128-EA46-80C1-08CDE5D8C43E}"/>
              </a:ext>
            </a:extLst>
          </p:cNvPr>
          <p:cNvCxnSpPr/>
          <p:nvPr/>
        </p:nvCxnSpPr>
        <p:spPr>
          <a:xfrm>
            <a:off x="4179127" y="2877925"/>
            <a:ext cx="0" cy="1049881"/>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1B5CEE2F-62DA-4E45-A841-A12824AF3F60}"/>
              </a:ext>
            </a:extLst>
          </p:cNvPr>
          <p:cNvCxnSpPr/>
          <p:nvPr/>
        </p:nvCxnSpPr>
        <p:spPr>
          <a:xfrm>
            <a:off x="4892040" y="2877925"/>
            <a:ext cx="0" cy="1049881"/>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22F634F-285C-DF4F-9E0C-8ACEF47DA6DE}"/>
              </a:ext>
            </a:extLst>
          </p:cNvPr>
          <p:cNvCxnSpPr>
            <a:cxnSpLocks/>
          </p:cNvCxnSpPr>
          <p:nvPr/>
        </p:nvCxnSpPr>
        <p:spPr>
          <a:xfrm>
            <a:off x="6510847" y="3312265"/>
            <a:ext cx="0" cy="615541"/>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57045E2A-3A56-6347-BC01-29A5138373F4}"/>
              </a:ext>
            </a:extLst>
          </p:cNvPr>
          <p:cNvCxnSpPr/>
          <p:nvPr/>
        </p:nvCxnSpPr>
        <p:spPr>
          <a:xfrm>
            <a:off x="3718560" y="3825240"/>
            <a:ext cx="460567"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403BDD5-C5FA-AC46-B376-3E26D9D3853D}"/>
              </a:ext>
            </a:extLst>
          </p:cNvPr>
          <p:cNvCxnSpPr>
            <a:cxnSpLocks/>
          </p:cNvCxnSpPr>
          <p:nvPr/>
        </p:nvCxnSpPr>
        <p:spPr>
          <a:xfrm>
            <a:off x="4892040" y="3817620"/>
            <a:ext cx="1618807" cy="76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72E5AE03-577D-C24C-83EF-36D2F1219644}"/>
              </a:ext>
            </a:extLst>
          </p:cNvPr>
          <p:cNvSpPr txBox="1"/>
          <p:nvPr/>
        </p:nvSpPr>
        <p:spPr>
          <a:xfrm>
            <a:off x="3674570" y="3927806"/>
            <a:ext cx="508474" cy="523220"/>
          </a:xfrm>
          <a:prstGeom prst="rect">
            <a:avLst/>
          </a:prstGeom>
          <a:noFill/>
        </p:spPr>
        <p:txBody>
          <a:bodyPr wrap="none" rtlCol="0">
            <a:spAutoFit/>
          </a:bodyPr>
          <a:lstStyle/>
          <a:p>
            <a:pPr algn="ctr"/>
            <a:r>
              <a:rPr lang="en-US" sz="2800" i="1" dirty="0">
                <a:solidFill>
                  <a:schemeClr val="bg1">
                    <a:lumMod val="50000"/>
                  </a:schemeClr>
                </a:solidFill>
                <a:latin typeface="Segoe UI Light"/>
                <a:cs typeface="Segoe UI Light"/>
              </a:rPr>
              <a:t>d</a:t>
            </a:r>
            <a:r>
              <a:rPr lang="en-US" sz="2800" i="1" baseline="-25000" dirty="0">
                <a:solidFill>
                  <a:schemeClr val="bg1">
                    <a:lumMod val="50000"/>
                  </a:schemeClr>
                </a:solidFill>
                <a:latin typeface="Segoe UI Light"/>
                <a:cs typeface="Segoe UI Light"/>
              </a:rPr>
              <a:t>1</a:t>
            </a:r>
          </a:p>
        </p:txBody>
      </p:sp>
      <p:sp>
        <p:nvSpPr>
          <p:cNvPr id="37" name="TextBox 36">
            <a:extLst>
              <a:ext uri="{FF2B5EF4-FFF2-40B4-BE49-F238E27FC236}">
                <a16:creationId xmlns:a16="http://schemas.microsoft.com/office/drawing/2014/main" id="{A422D82D-86D1-854D-B1F6-84A7B1C26045}"/>
              </a:ext>
            </a:extLst>
          </p:cNvPr>
          <p:cNvSpPr txBox="1"/>
          <p:nvPr/>
        </p:nvSpPr>
        <p:spPr>
          <a:xfrm>
            <a:off x="5427170" y="3927806"/>
            <a:ext cx="508474" cy="523220"/>
          </a:xfrm>
          <a:prstGeom prst="rect">
            <a:avLst/>
          </a:prstGeom>
          <a:noFill/>
        </p:spPr>
        <p:txBody>
          <a:bodyPr wrap="none" rtlCol="0">
            <a:spAutoFit/>
          </a:bodyPr>
          <a:lstStyle/>
          <a:p>
            <a:pPr algn="ctr"/>
            <a:r>
              <a:rPr lang="en-US" sz="2800" i="1" dirty="0">
                <a:solidFill>
                  <a:schemeClr val="bg1">
                    <a:lumMod val="50000"/>
                  </a:schemeClr>
                </a:solidFill>
                <a:latin typeface="Segoe UI Light"/>
                <a:cs typeface="Segoe UI Light"/>
              </a:rPr>
              <a:t>d</a:t>
            </a:r>
            <a:r>
              <a:rPr lang="en-US" sz="2800" i="1" baseline="-25000" dirty="0">
                <a:solidFill>
                  <a:schemeClr val="bg1">
                    <a:lumMod val="50000"/>
                  </a:schemeClr>
                </a:solidFill>
                <a:latin typeface="Segoe UI Light"/>
                <a:cs typeface="Segoe UI Light"/>
              </a:rPr>
              <a:t>2</a:t>
            </a:r>
          </a:p>
        </p:txBody>
      </p:sp>
      <p:sp>
        <p:nvSpPr>
          <p:cNvPr id="31" name="TextBox 30">
            <a:extLst>
              <a:ext uri="{FF2B5EF4-FFF2-40B4-BE49-F238E27FC236}">
                <a16:creationId xmlns:a16="http://schemas.microsoft.com/office/drawing/2014/main" id="{1C3573B2-5F10-6D43-B06D-EDC7CA278FF5}"/>
              </a:ext>
            </a:extLst>
          </p:cNvPr>
          <p:cNvSpPr txBox="1"/>
          <p:nvPr/>
        </p:nvSpPr>
        <p:spPr>
          <a:xfrm>
            <a:off x="274049" y="196483"/>
            <a:ext cx="3587457" cy="584775"/>
          </a:xfrm>
          <a:prstGeom prst="rect">
            <a:avLst/>
          </a:prstGeom>
          <a:noFill/>
        </p:spPr>
        <p:txBody>
          <a:bodyPr wrap="none" rtlCol="0">
            <a:spAutoFit/>
          </a:bodyPr>
          <a:lstStyle/>
          <a:p>
            <a:r>
              <a:rPr lang="en-US" sz="3200" dirty="0">
                <a:latin typeface="Segoe UI Light"/>
                <a:cs typeface="Segoe UI Light"/>
              </a:rPr>
              <a:t>Temporal Clustering</a:t>
            </a:r>
          </a:p>
        </p:txBody>
      </p:sp>
    </p:spTree>
    <p:extLst>
      <p:ext uri="{BB962C8B-B14F-4D97-AF65-F5344CB8AC3E}">
        <p14:creationId xmlns:p14="http://schemas.microsoft.com/office/powerpoint/2010/main" val="2086647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66501"/>
            <a:ext cx="2123530" cy="276999"/>
          </a:xfrm>
          <a:prstGeom prst="rect">
            <a:avLst/>
          </a:prstGeom>
          <a:noFill/>
        </p:spPr>
        <p:txBody>
          <a:bodyPr wrap="none" rtlCol="0">
            <a:spAutoFit/>
          </a:bodyPr>
          <a:lstStyle/>
          <a:p>
            <a:r>
              <a:rPr lang="en-US" sz="1200" dirty="0" err="1">
                <a:latin typeface="Segoe UI Light"/>
                <a:cs typeface="Segoe UI Light"/>
              </a:rPr>
              <a:t>Hitlin</a:t>
            </a:r>
            <a:r>
              <a:rPr lang="en-US" sz="1200" dirty="0">
                <a:latin typeface="Segoe UI Light"/>
                <a:cs typeface="Segoe UI Light"/>
              </a:rPr>
              <a:t> (2016), </a:t>
            </a:r>
            <a:r>
              <a:rPr lang="en-US" sz="1200" dirty="0" err="1">
                <a:latin typeface="Segoe UI Light"/>
                <a:cs typeface="Segoe UI Light"/>
              </a:rPr>
              <a:t>WorldBank</a:t>
            </a:r>
            <a:r>
              <a:rPr lang="en-US" sz="1200" dirty="0">
                <a:latin typeface="Segoe UI Light"/>
                <a:cs typeface="Segoe UI Light"/>
              </a:rPr>
              <a:t> (2015)</a:t>
            </a:r>
          </a:p>
        </p:txBody>
      </p:sp>
      <p:sp>
        <p:nvSpPr>
          <p:cNvPr id="8" name="TextBox 7"/>
          <p:cNvSpPr txBox="1"/>
          <p:nvPr/>
        </p:nvSpPr>
        <p:spPr>
          <a:xfrm>
            <a:off x="1737990" y="1839811"/>
            <a:ext cx="4231342" cy="1862048"/>
          </a:xfrm>
          <a:prstGeom prst="rect">
            <a:avLst/>
          </a:prstGeom>
          <a:noFill/>
        </p:spPr>
        <p:txBody>
          <a:bodyPr wrap="square" rtlCol="0">
            <a:spAutoFit/>
          </a:bodyPr>
          <a:lstStyle/>
          <a:p>
            <a:r>
              <a:rPr lang="en-US" sz="115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t>$2b</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8294" t="4880" r="9092" b="14597"/>
          <a:stretch/>
        </p:blipFill>
        <p:spPr>
          <a:xfrm>
            <a:off x="5014645" y="1477878"/>
            <a:ext cx="2391365" cy="2330824"/>
          </a:xfrm>
          <a:prstGeom prst="rect">
            <a:avLst/>
          </a:prstGeom>
        </p:spPr>
      </p:pic>
      <p:sp>
        <p:nvSpPr>
          <p:cNvPr id="13" name="TextBox 12"/>
          <p:cNvSpPr txBox="1"/>
          <p:nvPr/>
        </p:nvSpPr>
        <p:spPr>
          <a:xfrm>
            <a:off x="1855063" y="1302994"/>
            <a:ext cx="2645375" cy="707886"/>
          </a:xfrm>
          <a:prstGeom prst="rect">
            <a:avLst/>
          </a:prstGeom>
          <a:noFill/>
        </p:spPr>
        <p:txBody>
          <a:bodyPr wrap="square" rtlCol="0">
            <a:spAutoFit/>
          </a:bodyPr>
          <a:lstStyle/>
          <a:p>
            <a:r>
              <a:rPr lang="en-US" sz="2000" dirty="0">
                <a:solidFill>
                  <a:schemeClr val="bg1">
                    <a:lumMod val="50000"/>
                  </a:schemeClr>
                </a:solidFill>
                <a:latin typeface="Segoe UI Light"/>
                <a:cs typeface="Segoe UI Light"/>
              </a:rPr>
              <a:t>Online outsourcing industry generated </a:t>
            </a:r>
          </a:p>
        </p:txBody>
      </p:sp>
    </p:spTree>
    <p:extLst>
      <p:ext uri="{BB962C8B-B14F-4D97-AF65-F5344CB8AC3E}">
        <p14:creationId xmlns:p14="http://schemas.microsoft.com/office/powerpoint/2010/main" val="101999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id="{8E1F3C22-5137-0645-9F91-BC38E861F997}"/>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BC6A7A8-0FF4-ED49-9ADC-8CC2E6EADB6E}"/>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E4AEDCE-D95B-8747-87A9-72DE37066AAF}"/>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id="{7D1C272E-EC19-CF4B-99C5-E9D5EBA15FB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C5BADBC-EAEA-CB4E-B231-B25DCECEA48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858418D-009E-1A45-99B1-2AAA76273B1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id="{6EC9BBC5-1339-9944-BE02-5B85DB1420D4}"/>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2813263-ED15-C940-A2F5-F7BD5D6768A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E0D2C55-D72D-644A-B330-166D29AB46D7}"/>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id="{8FB35C31-1057-A148-9073-C4B0ADB5BDAE}"/>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C0A7B43-ABCC-CF40-93B7-FCBF94E69F7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A7CAC57-50F0-5443-B720-8DD0135CBE0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id="{A54CD3DB-7790-4F46-8362-848D0FC889C7}"/>
              </a:ext>
            </a:extLst>
          </p:cNvPr>
          <p:cNvSpPr txBox="1"/>
          <p:nvPr/>
        </p:nvSpPr>
        <p:spPr>
          <a:xfrm>
            <a:off x="274320" y="1565930"/>
            <a:ext cx="753411" cy="369332"/>
          </a:xfrm>
          <a:prstGeom prst="rect">
            <a:avLst/>
          </a:prstGeom>
          <a:noFill/>
        </p:spPr>
        <p:txBody>
          <a:bodyPr wrap="none" rtlCol="0">
            <a:spAutoFit/>
          </a:bodyPr>
          <a:lstStyle/>
          <a:p>
            <a:r>
              <a:rPr lang="en-US" dirty="0">
                <a:latin typeface="Segoe UI Light"/>
                <a:cs typeface="Segoe UI Light"/>
              </a:rPr>
              <a:t>Task 1</a:t>
            </a:r>
          </a:p>
        </p:txBody>
      </p:sp>
      <p:sp>
        <p:nvSpPr>
          <p:cNvPr id="23" name="TextBox 22">
            <a:extLst>
              <a:ext uri="{FF2B5EF4-FFF2-40B4-BE49-F238E27FC236}">
                <a16:creationId xmlns:a16="http://schemas.microsoft.com/office/drawing/2014/main" id="{86AA823F-E1B7-134C-8723-7FB4054E3453}"/>
              </a:ext>
            </a:extLst>
          </p:cNvPr>
          <p:cNvSpPr txBox="1"/>
          <p:nvPr/>
        </p:nvSpPr>
        <p:spPr>
          <a:xfrm>
            <a:off x="274049" y="2003004"/>
            <a:ext cx="753411" cy="369332"/>
          </a:xfrm>
          <a:prstGeom prst="rect">
            <a:avLst/>
          </a:prstGeom>
          <a:noFill/>
        </p:spPr>
        <p:txBody>
          <a:bodyPr wrap="none" rtlCol="0">
            <a:spAutoFit/>
          </a:bodyPr>
          <a:lstStyle/>
          <a:p>
            <a:r>
              <a:rPr lang="en-US" dirty="0">
                <a:latin typeface="Segoe UI Light"/>
                <a:cs typeface="Segoe UI Light"/>
              </a:rPr>
              <a:t>Task 2</a:t>
            </a:r>
          </a:p>
        </p:txBody>
      </p:sp>
      <p:sp>
        <p:nvSpPr>
          <p:cNvPr id="24" name="TextBox 23">
            <a:extLst>
              <a:ext uri="{FF2B5EF4-FFF2-40B4-BE49-F238E27FC236}">
                <a16:creationId xmlns:a16="http://schemas.microsoft.com/office/drawing/2014/main" id="{AAB46543-781C-EE48-8168-789B4F3B14F7}"/>
              </a:ext>
            </a:extLst>
          </p:cNvPr>
          <p:cNvSpPr txBox="1"/>
          <p:nvPr/>
        </p:nvSpPr>
        <p:spPr>
          <a:xfrm>
            <a:off x="274049" y="2440079"/>
            <a:ext cx="753411" cy="369332"/>
          </a:xfrm>
          <a:prstGeom prst="rect">
            <a:avLst/>
          </a:prstGeom>
          <a:noFill/>
        </p:spPr>
        <p:txBody>
          <a:bodyPr wrap="none" rtlCol="0">
            <a:spAutoFit/>
          </a:bodyPr>
          <a:lstStyle/>
          <a:p>
            <a:r>
              <a:rPr lang="en-US" dirty="0">
                <a:latin typeface="Segoe UI Light"/>
                <a:cs typeface="Segoe UI Light"/>
              </a:rPr>
              <a:t>Task 3</a:t>
            </a:r>
          </a:p>
        </p:txBody>
      </p:sp>
      <p:sp>
        <p:nvSpPr>
          <p:cNvPr id="25" name="TextBox 24">
            <a:extLst>
              <a:ext uri="{FF2B5EF4-FFF2-40B4-BE49-F238E27FC236}">
                <a16:creationId xmlns:a16="http://schemas.microsoft.com/office/drawing/2014/main" id="{EC7566A1-1D32-5048-89AD-1A65C73217B4}"/>
              </a:ext>
            </a:extLst>
          </p:cNvPr>
          <p:cNvSpPr txBox="1"/>
          <p:nvPr/>
        </p:nvSpPr>
        <p:spPr>
          <a:xfrm>
            <a:off x="274049" y="2877925"/>
            <a:ext cx="753411" cy="369332"/>
          </a:xfrm>
          <a:prstGeom prst="rect">
            <a:avLst/>
          </a:prstGeom>
          <a:noFill/>
        </p:spPr>
        <p:txBody>
          <a:bodyPr wrap="none" rtlCol="0">
            <a:spAutoFit/>
          </a:bodyPr>
          <a:lstStyle/>
          <a:p>
            <a:r>
              <a:rPr lang="en-US" dirty="0">
                <a:latin typeface="Segoe UI Light"/>
                <a:cs typeface="Segoe UI Light"/>
              </a:rPr>
              <a:t>Task 4</a:t>
            </a:r>
          </a:p>
        </p:txBody>
      </p:sp>
      <p:cxnSp>
        <p:nvCxnSpPr>
          <p:cNvPr id="9" name="Straight Connector 8">
            <a:extLst>
              <a:ext uri="{FF2B5EF4-FFF2-40B4-BE49-F238E27FC236}">
                <a16:creationId xmlns:a16="http://schemas.microsoft.com/office/drawing/2014/main" id="{35D4CB30-BEDC-B741-903C-30D47CF950B2}"/>
              </a:ext>
            </a:extLst>
          </p:cNvPr>
          <p:cNvCxnSpPr/>
          <p:nvPr/>
        </p:nvCxnSpPr>
        <p:spPr>
          <a:xfrm>
            <a:off x="4892040" y="3564616"/>
            <a:ext cx="1138747" cy="0"/>
          </a:xfrm>
          <a:prstGeom prst="line">
            <a:avLst/>
          </a:prstGeom>
          <a:ln w="38100">
            <a:solidFill>
              <a:schemeClr val="accent6"/>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E5F9A0F2-3DBF-D24E-83FA-DE0CFB67137F}"/>
              </a:ext>
            </a:extLst>
          </p:cNvPr>
          <p:cNvSpPr txBox="1"/>
          <p:nvPr/>
        </p:nvSpPr>
        <p:spPr>
          <a:xfrm>
            <a:off x="5291334" y="3205420"/>
            <a:ext cx="349776" cy="369332"/>
          </a:xfrm>
          <a:prstGeom prst="rect">
            <a:avLst/>
          </a:prstGeom>
          <a:noFill/>
        </p:spPr>
        <p:txBody>
          <a:bodyPr wrap="none" rtlCol="0">
            <a:spAutoFit/>
          </a:bodyPr>
          <a:lstStyle/>
          <a:p>
            <a:r>
              <a:rPr lang="en-US" b="1" i="1" dirty="0">
                <a:solidFill>
                  <a:schemeClr val="accent6"/>
                </a:solidFill>
                <a:latin typeface="Segoe UI Semibold" panose="020B0502040204020203" pitchFamily="34" charset="0"/>
                <a:ea typeface="Segoe UI Semibold" panose="020B0502040204020203" pitchFamily="34" charset="0"/>
                <a:cs typeface="Segoe UI Semibold" panose="020B0502040204020203" pitchFamily="34" charset="0"/>
              </a:rPr>
              <a:t>D</a:t>
            </a:r>
          </a:p>
        </p:txBody>
      </p:sp>
      <p:cxnSp>
        <p:nvCxnSpPr>
          <p:cNvPr id="37" name="Straight Connector 36">
            <a:extLst>
              <a:ext uri="{FF2B5EF4-FFF2-40B4-BE49-F238E27FC236}">
                <a16:creationId xmlns:a16="http://schemas.microsoft.com/office/drawing/2014/main" id="{E9A604B0-AA10-5749-AA7A-DF400DA78EC1}"/>
              </a:ext>
            </a:extLst>
          </p:cNvPr>
          <p:cNvCxnSpPr>
            <a:cxnSpLocks/>
          </p:cNvCxnSpPr>
          <p:nvPr/>
        </p:nvCxnSpPr>
        <p:spPr>
          <a:xfrm>
            <a:off x="3718560" y="2440079"/>
            <a:ext cx="0" cy="1487727"/>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D0A7711-1EFD-A049-B4F1-57D680123274}"/>
              </a:ext>
            </a:extLst>
          </p:cNvPr>
          <p:cNvCxnSpPr/>
          <p:nvPr/>
        </p:nvCxnSpPr>
        <p:spPr>
          <a:xfrm>
            <a:off x="4179127" y="2877925"/>
            <a:ext cx="0" cy="1049881"/>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D9D16A4-56DA-734C-B714-7677048AAA58}"/>
              </a:ext>
            </a:extLst>
          </p:cNvPr>
          <p:cNvCxnSpPr/>
          <p:nvPr/>
        </p:nvCxnSpPr>
        <p:spPr>
          <a:xfrm>
            <a:off x="4892040" y="2877925"/>
            <a:ext cx="0" cy="1049881"/>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50FAED9B-4413-5342-A29E-1AE6CACCADC3}"/>
              </a:ext>
            </a:extLst>
          </p:cNvPr>
          <p:cNvCxnSpPr>
            <a:cxnSpLocks/>
          </p:cNvCxnSpPr>
          <p:nvPr/>
        </p:nvCxnSpPr>
        <p:spPr>
          <a:xfrm>
            <a:off x="6510847" y="3312265"/>
            <a:ext cx="0" cy="615541"/>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901C4029-819B-7B4B-8BB7-D1FFD71F7212}"/>
              </a:ext>
            </a:extLst>
          </p:cNvPr>
          <p:cNvCxnSpPr/>
          <p:nvPr/>
        </p:nvCxnSpPr>
        <p:spPr>
          <a:xfrm>
            <a:off x="3718560" y="3825240"/>
            <a:ext cx="460567"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D5E55E43-4FD7-D341-9DD1-D86DC8023A4C}"/>
              </a:ext>
            </a:extLst>
          </p:cNvPr>
          <p:cNvCxnSpPr>
            <a:cxnSpLocks/>
          </p:cNvCxnSpPr>
          <p:nvPr/>
        </p:nvCxnSpPr>
        <p:spPr>
          <a:xfrm>
            <a:off x="4892040" y="3817620"/>
            <a:ext cx="1618807" cy="76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4145C40B-B114-514E-BC69-06F9BAF60065}"/>
              </a:ext>
            </a:extLst>
          </p:cNvPr>
          <p:cNvSpPr txBox="1"/>
          <p:nvPr/>
        </p:nvSpPr>
        <p:spPr>
          <a:xfrm>
            <a:off x="3674570" y="3927806"/>
            <a:ext cx="508474" cy="523220"/>
          </a:xfrm>
          <a:prstGeom prst="rect">
            <a:avLst/>
          </a:prstGeom>
          <a:noFill/>
        </p:spPr>
        <p:txBody>
          <a:bodyPr wrap="none" rtlCol="0">
            <a:spAutoFit/>
          </a:bodyPr>
          <a:lstStyle/>
          <a:p>
            <a:pPr algn="ctr"/>
            <a:r>
              <a:rPr lang="en-US" sz="2800" i="1" dirty="0">
                <a:solidFill>
                  <a:schemeClr val="bg1">
                    <a:lumMod val="50000"/>
                  </a:schemeClr>
                </a:solidFill>
                <a:latin typeface="Segoe UI Light"/>
                <a:cs typeface="Segoe UI Light"/>
              </a:rPr>
              <a:t>d</a:t>
            </a:r>
            <a:r>
              <a:rPr lang="en-US" sz="2800" i="1" baseline="-25000" dirty="0">
                <a:solidFill>
                  <a:schemeClr val="bg1">
                    <a:lumMod val="50000"/>
                  </a:schemeClr>
                </a:solidFill>
                <a:latin typeface="Segoe UI Light"/>
                <a:cs typeface="Segoe UI Light"/>
              </a:rPr>
              <a:t>1</a:t>
            </a:r>
          </a:p>
        </p:txBody>
      </p:sp>
      <p:sp>
        <p:nvSpPr>
          <p:cNvPr id="45" name="TextBox 44">
            <a:extLst>
              <a:ext uri="{FF2B5EF4-FFF2-40B4-BE49-F238E27FC236}">
                <a16:creationId xmlns:a16="http://schemas.microsoft.com/office/drawing/2014/main" id="{802E9C34-CFFB-A646-A2B9-48CD87D45492}"/>
              </a:ext>
            </a:extLst>
          </p:cNvPr>
          <p:cNvSpPr txBox="1"/>
          <p:nvPr/>
        </p:nvSpPr>
        <p:spPr>
          <a:xfrm>
            <a:off x="5427170" y="3927806"/>
            <a:ext cx="508474" cy="523220"/>
          </a:xfrm>
          <a:prstGeom prst="rect">
            <a:avLst/>
          </a:prstGeom>
          <a:noFill/>
        </p:spPr>
        <p:txBody>
          <a:bodyPr wrap="none" rtlCol="0">
            <a:spAutoFit/>
          </a:bodyPr>
          <a:lstStyle/>
          <a:p>
            <a:pPr algn="ctr"/>
            <a:r>
              <a:rPr lang="en-US" sz="2800" i="1" dirty="0">
                <a:solidFill>
                  <a:schemeClr val="bg1">
                    <a:lumMod val="50000"/>
                  </a:schemeClr>
                </a:solidFill>
                <a:latin typeface="Segoe UI Light"/>
                <a:cs typeface="Segoe UI Light"/>
              </a:rPr>
              <a:t>d</a:t>
            </a:r>
            <a:r>
              <a:rPr lang="en-US" sz="2800" i="1" baseline="-25000" dirty="0">
                <a:solidFill>
                  <a:schemeClr val="bg1">
                    <a:lumMod val="50000"/>
                  </a:schemeClr>
                </a:solidFill>
                <a:latin typeface="Segoe UI Light"/>
                <a:cs typeface="Segoe UI Light"/>
              </a:rPr>
              <a:t>2</a:t>
            </a:r>
          </a:p>
        </p:txBody>
      </p:sp>
      <p:cxnSp>
        <p:nvCxnSpPr>
          <p:cNvPr id="46" name="Straight Connector 45">
            <a:extLst>
              <a:ext uri="{FF2B5EF4-FFF2-40B4-BE49-F238E27FC236}">
                <a16:creationId xmlns:a16="http://schemas.microsoft.com/office/drawing/2014/main" id="{55AE9AAF-782C-604A-AEB7-4489AE70CDC1}"/>
              </a:ext>
            </a:extLst>
          </p:cNvPr>
          <p:cNvCxnSpPr/>
          <p:nvPr/>
        </p:nvCxnSpPr>
        <p:spPr>
          <a:xfrm>
            <a:off x="3701639" y="3062919"/>
            <a:ext cx="1138747" cy="0"/>
          </a:xfrm>
          <a:prstGeom prst="line">
            <a:avLst/>
          </a:prstGeom>
          <a:ln w="38100">
            <a:solidFill>
              <a:schemeClr val="accent6"/>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F7D93848-1C56-D34A-BC0B-F02BA8FFAB5F}"/>
              </a:ext>
            </a:extLst>
          </p:cNvPr>
          <p:cNvSpPr txBox="1"/>
          <p:nvPr/>
        </p:nvSpPr>
        <p:spPr>
          <a:xfrm>
            <a:off x="4100933" y="2703723"/>
            <a:ext cx="349776" cy="369332"/>
          </a:xfrm>
          <a:prstGeom prst="rect">
            <a:avLst/>
          </a:prstGeom>
          <a:noFill/>
        </p:spPr>
        <p:txBody>
          <a:bodyPr wrap="none" rtlCol="0">
            <a:spAutoFit/>
          </a:bodyPr>
          <a:lstStyle/>
          <a:p>
            <a:r>
              <a:rPr lang="en-US" b="1" i="1" dirty="0">
                <a:solidFill>
                  <a:schemeClr val="accent6"/>
                </a:solidFill>
                <a:latin typeface="Segoe UI Semibold" panose="020B0502040204020203" pitchFamily="34" charset="0"/>
                <a:ea typeface="Segoe UI Semibold" panose="020B0502040204020203" pitchFamily="34" charset="0"/>
                <a:cs typeface="Segoe UI Semibold" panose="020B0502040204020203" pitchFamily="34" charset="0"/>
              </a:rPr>
              <a:t>D</a:t>
            </a:r>
          </a:p>
        </p:txBody>
      </p:sp>
      <p:sp>
        <p:nvSpPr>
          <p:cNvPr id="48" name="Rectangle 47">
            <a:extLst>
              <a:ext uri="{FF2B5EF4-FFF2-40B4-BE49-F238E27FC236}">
                <a16:creationId xmlns:a16="http://schemas.microsoft.com/office/drawing/2014/main" id="{A33E43BF-4ED9-1D43-A72F-152EF9B9C4CD}"/>
              </a:ext>
            </a:extLst>
          </p:cNvPr>
          <p:cNvSpPr/>
          <p:nvPr/>
        </p:nvSpPr>
        <p:spPr>
          <a:xfrm>
            <a:off x="200309" y="3342009"/>
            <a:ext cx="3403615" cy="461665"/>
          </a:xfrm>
          <a:prstGeom prst="rect">
            <a:avLst/>
          </a:prstGeom>
        </p:spPr>
        <p:txBody>
          <a:bodyPr wrap="square">
            <a:spAutoFit/>
          </a:bodyPr>
          <a:lstStyle/>
          <a:p>
            <a:r>
              <a:rPr lang="en-US" sz="2400" dirty="0">
                <a:latin typeface="Segoe UI Light"/>
                <a:cs typeface="Segoe UI Light"/>
              </a:rPr>
              <a:t>If </a:t>
            </a:r>
            <a:r>
              <a:rPr lang="en-US" sz="2400" i="1" dirty="0" err="1">
                <a:latin typeface="Segoe UI Light"/>
                <a:cs typeface="Segoe UI Light"/>
              </a:rPr>
              <a:t>d</a:t>
            </a:r>
            <a:r>
              <a:rPr lang="en-US" sz="2400" i="1" baseline="-25000" dirty="0" err="1">
                <a:latin typeface="Segoe UI Light"/>
                <a:cs typeface="Segoe UI Light"/>
              </a:rPr>
              <a:t>k</a:t>
            </a:r>
            <a:r>
              <a:rPr lang="en-US" sz="2400" baseline="-25000" dirty="0">
                <a:latin typeface="Segoe UI Light"/>
                <a:cs typeface="Segoe UI Light"/>
              </a:rPr>
              <a:t> </a:t>
            </a:r>
            <a:r>
              <a:rPr lang="en-US" sz="2400" dirty="0">
                <a:latin typeface="Segoe UI Light"/>
                <a:cs typeface="Segoe UI Light"/>
              </a:rPr>
              <a:t>is smaller than </a:t>
            </a:r>
            <a:r>
              <a:rPr lang="en-US" sz="2400" b="1" i="1" dirty="0">
                <a:solidFill>
                  <a:schemeClr val="accent6"/>
                </a:solidFill>
                <a:latin typeface="Segoe UI Semibold" panose="020B0502040204020203" pitchFamily="34" charset="0"/>
                <a:ea typeface="Segoe UI Semibold" panose="020B0502040204020203" pitchFamily="34" charset="0"/>
                <a:cs typeface="Segoe UI Semibold" panose="020B0502040204020203" pitchFamily="34" charset="0"/>
              </a:rPr>
              <a:t>D</a:t>
            </a:r>
            <a:r>
              <a:rPr lang="en-US" sz="2400" dirty="0">
                <a:latin typeface="Segoe UI Light"/>
                <a:cs typeface="Segoe UI Light"/>
              </a:rPr>
              <a:t>, </a:t>
            </a:r>
            <a:endParaRPr lang="en-US" sz="2400" dirty="0"/>
          </a:p>
        </p:txBody>
      </p:sp>
      <p:sp>
        <p:nvSpPr>
          <p:cNvPr id="43" name="TextBox 42">
            <a:extLst>
              <a:ext uri="{FF2B5EF4-FFF2-40B4-BE49-F238E27FC236}">
                <a16:creationId xmlns:a16="http://schemas.microsoft.com/office/drawing/2014/main" id="{45DAEE06-949A-9848-B2D4-CFB5786CAD05}"/>
              </a:ext>
            </a:extLst>
          </p:cNvPr>
          <p:cNvSpPr txBox="1"/>
          <p:nvPr/>
        </p:nvSpPr>
        <p:spPr>
          <a:xfrm>
            <a:off x="274049" y="196483"/>
            <a:ext cx="3587457" cy="584775"/>
          </a:xfrm>
          <a:prstGeom prst="rect">
            <a:avLst/>
          </a:prstGeom>
          <a:noFill/>
        </p:spPr>
        <p:txBody>
          <a:bodyPr wrap="none" rtlCol="0">
            <a:spAutoFit/>
          </a:bodyPr>
          <a:lstStyle/>
          <a:p>
            <a:r>
              <a:rPr lang="en-US" sz="3200" dirty="0">
                <a:latin typeface="Segoe UI Light"/>
                <a:cs typeface="Segoe UI Light"/>
              </a:rPr>
              <a:t>Temporal Clustering</a:t>
            </a:r>
          </a:p>
        </p:txBody>
      </p:sp>
    </p:spTree>
    <p:extLst>
      <p:ext uri="{BB962C8B-B14F-4D97-AF65-F5344CB8AC3E}">
        <p14:creationId xmlns:p14="http://schemas.microsoft.com/office/powerpoint/2010/main" val="1267443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5EE8CD45-7EB1-BA47-BCE5-0D48E80AEC5C}"/>
              </a:ext>
            </a:extLst>
          </p:cNvPr>
          <p:cNvSpPr/>
          <p:nvPr/>
        </p:nvSpPr>
        <p:spPr>
          <a:xfrm>
            <a:off x="1543222" y="1603743"/>
            <a:ext cx="3348817" cy="1166314"/>
          </a:xfrm>
          <a:prstGeom prst="rect">
            <a:avLst/>
          </a:prstGeom>
          <a:solidFill>
            <a:schemeClr val="bg1">
              <a:lumMod val="95000"/>
            </a:schemeClr>
          </a:solidFill>
          <a:ln>
            <a:solidFill>
              <a:schemeClr val="tx1">
                <a:lumMod val="65000"/>
                <a:lumOff val="3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5" name="Group 4">
            <a:extLst>
              <a:ext uri="{FF2B5EF4-FFF2-40B4-BE49-F238E27FC236}">
                <a16:creationId xmlns:a16="http://schemas.microsoft.com/office/drawing/2014/main"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id="{8E1F3C22-5137-0645-9F91-BC38E861F997}"/>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BC6A7A8-0FF4-ED49-9ADC-8CC2E6EADB6E}"/>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E4AEDCE-D95B-8747-87A9-72DE37066AAF}"/>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id="{7D1C272E-EC19-CF4B-99C5-E9D5EBA15FB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C5BADBC-EAEA-CB4E-B231-B25DCECEA48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858418D-009E-1A45-99B1-2AAA76273B1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id="{6EC9BBC5-1339-9944-BE02-5B85DB1420D4}"/>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2813263-ED15-C940-A2F5-F7BD5D6768A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E0D2C55-D72D-644A-B330-166D29AB46D7}"/>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id="{8FB35C31-1057-A148-9073-C4B0ADB5BDAE}"/>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C0A7B43-ABCC-CF40-93B7-FCBF94E69F7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A7CAC57-50F0-5443-B720-8DD0135CBE0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id="{A54CD3DB-7790-4F46-8362-848D0FC889C7}"/>
              </a:ext>
            </a:extLst>
          </p:cNvPr>
          <p:cNvSpPr txBox="1"/>
          <p:nvPr/>
        </p:nvSpPr>
        <p:spPr>
          <a:xfrm>
            <a:off x="274320" y="1565930"/>
            <a:ext cx="753411" cy="369332"/>
          </a:xfrm>
          <a:prstGeom prst="rect">
            <a:avLst/>
          </a:prstGeom>
          <a:noFill/>
        </p:spPr>
        <p:txBody>
          <a:bodyPr wrap="none" rtlCol="0">
            <a:spAutoFit/>
          </a:bodyPr>
          <a:lstStyle/>
          <a:p>
            <a:r>
              <a:rPr lang="en-US" dirty="0">
                <a:latin typeface="Segoe UI Light"/>
                <a:cs typeface="Segoe UI Light"/>
              </a:rPr>
              <a:t>Task 1</a:t>
            </a:r>
          </a:p>
        </p:txBody>
      </p:sp>
      <p:sp>
        <p:nvSpPr>
          <p:cNvPr id="23" name="TextBox 22">
            <a:extLst>
              <a:ext uri="{FF2B5EF4-FFF2-40B4-BE49-F238E27FC236}">
                <a16:creationId xmlns:a16="http://schemas.microsoft.com/office/drawing/2014/main" id="{86AA823F-E1B7-134C-8723-7FB4054E3453}"/>
              </a:ext>
            </a:extLst>
          </p:cNvPr>
          <p:cNvSpPr txBox="1"/>
          <p:nvPr/>
        </p:nvSpPr>
        <p:spPr>
          <a:xfrm>
            <a:off x="274049" y="2003004"/>
            <a:ext cx="753411" cy="369332"/>
          </a:xfrm>
          <a:prstGeom prst="rect">
            <a:avLst/>
          </a:prstGeom>
          <a:noFill/>
        </p:spPr>
        <p:txBody>
          <a:bodyPr wrap="none" rtlCol="0">
            <a:spAutoFit/>
          </a:bodyPr>
          <a:lstStyle/>
          <a:p>
            <a:r>
              <a:rPr lang="en-US" dirty="0">
                <a:latin typeface="Segoe UI Light"/>
                <a:cs typeface="Segoe UI Light"/>
              </a:rPr>
              <a:t>Task 2</a:t>
            </a:r>
          </a:p>
        </p:txBody>
      </p:sp>
      <p:sp>
        <p:nvSpPr>
          <p:cNvPr id="24" name="TextBox 23">
            <a:extLst>
              <a:ext uri="{FF2B5EF4-FFF2-40B4-BE49-F238E27FC236}">
                <a16:creationId xmlns:a16="http://schemas.microsoft.com/office/drawing/2014/main" id="{AAB46543-781C-EE48-8168-789B4F3B14F7}"/>
              </a:ext>
            </a:extLst>
          </p:cNvPr>
          <p:cNvSpPr txBox="1"/>
          <p:nvPr/>
        </p:nvSpPr>
        <p:spPr>
          <a:xfrm>
            <a:off x="274049" y="2440079"/>
            <a:ext cx="753411" cy="369332"/>
          </a:xfrm>
          <a:prstGeom prst="rect">
            <a:avLst/>
          </a:prstGeom>
          <a:noFill/>
        </p:spPr>
        <p:txBody>
          <a:bodyPr wrap="none" rtlCol="0">
            <a:spAutoFit/>
          </a:bodyPr>
          <a:lstStyle/>
          <a:p>
            <a:r>
              <a:rPr lang="en-US" dirty="0">
                <a:latin typeface="Segoe UI Light"/>
                <a:cs typeface="Segoe UI Light"/>
              </a:rPr>
              <a:t>Task 3</a:t>
            </a:r>
          </a:p>
        </p:txBody>
      </p:sp>
      <p:sp>
        <p:nvSpPr>
          <p:cNvPr id="25" name="TextBox 24">
            <a:extLst>
              <a:ext uri="{FF2B5EF4-FFF2-40B4-BE49-F238E27FC236}">
                <a16:creationId xmlns:a16="http://schemas.microsoft.com/office/drawing/2014/main" id="{EC7566A1-1D32-5048-89AD-1A65C73217B4}"/>
              </a:ext>
            </a:extLst>
          </p:cNvPr>
          <p:cNvSpPr txBox="1"/>
          <p:nvPr/>
        </p:nvSpPr>
        <p:spPr>
          <a:xfrm>
            <a:off x="274049" y="2877925"/>
            <a:ext cx="753411" cy="369332"/>
          </a:xfrm>
          <a:prstGeom prst="rect">
            <a:avLst/>
          </a:prstGeom>
          <a:noFill/>
        </p:spPr>
        <p:txBody>
          <a:bodyPr wrap="none" rtlCol="0">
            <a:spAutoFit/>
          </a:bodyPr>
          <a:lstStyle/>
          <a:p>
            <a:r>
              <a:rPr lang="en-US" dirty="0">
                <a:latin typeface="Segoe UI Light"/>
                <a:cs typeface="Segoe UI Light"/>
              </a:rPr>
              <a:t>Task 4</a:t>
            </a:r>
          </a:p>
        </p:txBody>
      </p:sp>
      <p:cxnSp>
        <p:nvCxnSpPr>
          <p:cNvPr id="9" name="Straight Connector 8">
            <a:extLst>
              <a:ext uri="{FF2B5EF4-FFF2-40B4-BE49-F238E27FC236}">
                <a16:creationId xmlns:a16="http://schemas.microsoft.com/office/drawing/2014/main" id="{35D4CB30-BEDC-B741-903C-30D47CF950B2}"/>
              </a:ext>
            </a:extLst>
          </p:cNvPr>
          <p:cNvCxnSpPr/>
          <p:nvPr/>
        </p:nvCxnSpPr>
        <p:spPr>
          <a:xfrm>
            <a:off x="4892040" y="3564616"/>
            <a:ext cx="1138747" cy="0"/>
          </a:xfrm>
          <a:prstGeom prst="line">
            <a:avLst/>
          </a:prstGeom>
          <a:ln w="38100">
            <a:solidFill>
              <a:schemeClr val="accent6"/>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E5BF7BE8-0AC6-8944-9AC2-0BFAE17124FC}"/>
              </a:ext>
            </a:extLst>
          </p:cNvPr>
          <p:cNvSpPr/>
          <p:nvPr/>
        </p:nvSpPr>
        <p:spPr>
          <a:xfrm>
            <a:off x="200309" y="3342009"/>
            <a:ext cx="3403615" cy="1200329"/>
          </a:xfrm>
          <a:prstGeom prst="rect">
            <a:avLst/>
          </a:prstGeom>
        </p:spPr>
        <p:txBody>
          <a:bodyPr wrap="square">
            <a:spAutoFit/>
          </a:bodyPr>
          <a:lstStyle/>
          <a:p>
            <a:r>
              <a:rPr lang="en-US" sz="2400" dirty="0">
                <a:latin typeface="Segoe UI Light"/>
                <a:cs typeface="Segoe UI Light"/>
              </a:rPr>
              <a:t>If </a:t>
            </a:r>
            <a:r>
              <a:rPr lang="en-US" sz="2400" i="1" dirty="0" err="1">
                <a:latin typeface="Segoe UI Light"/>
                <a:cs typeface="Segoe UI Light"/>
              </a:rPr>
              <a:t>d</a:t>
            </a:r>
            <a:r>
              <a:rPr lang="en-US" sz="2400" i="1" baseline="-25000" dirty="0" err="1">
                <a:latin typeface="Segoe UI Light"/>
                <a:cs typeface="Segoe UI Light"/>
              </a:rPr>
              <a:t>k</a:t>
            </a:r>
            <a:r>
              <a:rPr lang="en-US" sz="2400" baseline="-25000" dirty="0">
                <a:latin typeface="Segoe UI Light"/>
                <a:cs typeface="Segoe UI Light"/>
              </a:rPr>
              <a:t> </a:t>
            </a:r>
            <a:r>
              <a:rPr lang="en-US" sz="2400" dirty="0">
                <a:latin typeface="Segoe UI Light"/>
                <a:cs typeface="Segoe UI Light"/>
              </a:rPr>
              <a:t>is smaller than </a:t>
            </a:r>
            <a:r>
              <a:rPr lang="en-US" sz="2400" b="1" i="1" dirty="0">
                <a:solidFill>
                  <a:schemeClr val="accent6"/>
                </a:solidFill>
                <a:latin typeface="Segoe UI Semibold" panose="020B0502040204020203" pitchFamily="34" charset="0"/>
                <a:ea typeface="Segoe UI Semibold" panose="020B0502040204020203" pitchFamily="34" charset="0"/>
                <a:cs typeface="Segoe UI Semibold" panose="020B0502040204020203" pitchFamily="34" charset="0"/>
              </a:rPr>
              <a:t>D</a:t>
            </a:r>
            <a:r>
              <a:rPr lang="en-US" sz="2400" dirty="0">
                <a:latin typeface="Segoe UI Light"/>
                <a:cs typeface="Segoe UI Light"/>
              </a:rPr>
              <a:t>, we group the time intervals together, </a:t>
            </a:r>
            <a:endParaRPr lang="en-US" sz="2400" dirty="0"/>
          </a:p>
        </p:txBody>
      </p:sp>
      <p:sp>
        <p:nvSpPr>
          <p:cNvPr id="29" name="TextBox 28">
            <a:extLst>
              <a:ext uri="{FF2B5EF4-FFF2-40B4-BE49-F238E27FC236}">
                <a16:creationId xmlns:a16="http://schemas.microsoft.com/office/drawing/2014/main" id="{E5F9A0F2-3DBF-D24E-83FA-DE0CFB67137F}"/>
              </a:ext>
            </a:extLst>
          </p:cNvPr>
          <p:cNvSpPr txBox="1"/>
          <p:nvPr/>
        </p:nvSpPr>
        <p:spPr>
          <a:xfrm>
            <a:off x="5291334" y="3205420"/>
            <a:ext cx="349776" cy="369332"/>
          </a:xfrm>
          <a:prstGeom prst="rect">
            <a:avLst/>
          </a:prstGeom>
          <a:noFill/>
        </p:spPr>
        <p:txBody>
          <a:bodyPr wrap="none" rtlCol="0">
            <a:spAutoFit/>
          </a:bodyPr>
          <a:lstStyle/>
          <a:p>
            <a:r>
              <a:rPr lang="en-US" b="1" i="1" dirty="0">
                <a:solidFill>
                  <a:schemeClr val="accent6"/>
                </a:solidFill>
                <a:latin typeface="Segoe UI Semibold" panose="020B0502040204020203" pitchFamily="34" charset="0"/>
                <a:ea typeface="Segoe UI Semibold" panose="020B0502040204020203" pitchFamily="34" charset="0"/>
                <a:cs typeface="Segoe UI Semibold" panose="020B0502040204020203" pitchFamily="34" charset="0"/>
              </a:rPr>
              <a:t>D</a:t>
            </a:r>
          </a:p>
        </p:txBody>
      </p:sp>
      <p:cxnSp>
        <p:nvCxnSpPr>
          <p:cNvPr id="37" name="Straight Connector 36">
            <a:extLst>
              <a:ext uri="{FF2B5EF4-FFF2-40B4-BE49-F238E27FC236}">
                <a16:creationId xmlns:a16="http://schemas.microsoft.com/office/drawing/2014/main" id="{E9A604B0-AA10-5749-AA7A-DF400DA78EC1}"/>
              </a:ext>
            </a:extLst>
          </p:cNvPr>
          <p:cNvCxnSpPr>
            <a:cxnSpLocks/>
          </p:cNvCxnSpPr>
          <p:nvPr/>
        </p:nvCxnSpPr>
        <p:spPr>
          <a:xfrm>
            <a:off x="3718560" y="2440079"/>
            <a:ext cx="0" cy="1487727"/>
          </a:xfrm>
          <a:prstGeom prst="line">
            <a:avLst/>
          </a:prstGeom>
          <a:ln w="19050">
            <a:solidFill>
              <a:schemeClr val="accent6"/>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D0A7711-1EFD-A049-B4F1-57D680123274}"/>
              </a:ext>
            </a:extLst>
          </p:cNvPr>
          <p:cNvCxnSpPr/>
          <p:nvPr/>
        </p:nvCxnSpPr>
        <p:spPr>
          <a:xfrm>
            <a:off x="4179127" y="2877925"/>
            <a:ext cx="0" cy="1049881"/>
          </a:xfrm>
          <a:prstGeom prst="line">
            <a:avLst/>
          </a:prstGeom>
          <a:ln w="19050">
            <a:solidFill>
              <a:schemeClr val="accent6"/>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D9D16A4-56DA-734C-B714-7677048AAA58}"/>
              </a:ext>
            </a:extLst>
          </p:cNvPr>
          <p:cNvCxnSpPr/>
          <p:nvPr/>
        </p:nvCxnSpPr>
        <p:spPr>
          <a:xfrm>
            <a:off x="4892040" y="2877925"/>
            <a:ext cx="0" cy="1049881"/>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50FAED9B-4413-5342-A29E-1AE6CACCADC3}"/>
              </a:ext>
            </a:extLst>
          </p:cNvPr>
          <p:cNvCxnSpPr>
            <a:cxnSpLocks/>
          </p:cNvCxnSpPr>
          <p:nvPr/>
        </p:nvCxnSpPr>
        <p:spPr>
          <a:xfrm>
            <a:off x="6510847" y="3312265"/>
            <a:ext cx="0" cy="615541"/>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901C4029-819B-7B4B-8BB7-D1FFD71F7212}"/>
              </a:ext>
            </a:extLst>
          </p:cNvPr>
          <p:cNvCxnSpPr/>
          <p:nvPr/>
        </p:nvCxnSpPr>
        <p:spPr>
          <a:xfrm>
            <a:off x="3718560" y="3825240"/>
            <a:ext cx="460567" cy="0"/>
          </a:xfrm>
          <a:prstGeom prst="line">
            <a:avLst/>
          </a:prstGeom>
          <a:ln w="19050">
            <a:solidFill>
              <a:schemeClr val="accent6"/>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D5E55E43-4FD7-D341-9DD1-D86DC8023A4C}"/>
              </a:ext>
            </a:extLst>
          </p:cNvPr>
          <p:cNvCxnSpPr>
            <a:cxnSpLocks/>
          </p:cNvCxnSpPr>
          <p:nvPr/>
        </p:nvCxnSpPr>
        <p:spPr>
          <a:xfrm>
            <a:off x="4892040" y="3817620"/>
            <a:ext cx="1618807" cy="76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4145C40B-B114-514E-BC69-06F9BAF60065}"/>
              </a:ext>
            </a:extLst>
          </p:cNvPr>
          <p:cNvSpPr txBox="1"/>
          <p:nvPr/>
        </p:nvSpPr>
        <p:spPr>
          <a:xfrm>
            <a:off x="3674570" y="3927806"/>
            <a:ext cx="508474" cy="523220"/>
          </a:xfrm>
          <a:prstGeom prst="rect">
            <a:avLst/>
          </a:prstGeom>
          <a:noFill/>
        </p:spPr>
        <p:txBody>
          <a:bodyPr wrap="none" rtlCol="0">
            <a:spAutoFit/>
          </a:bodyPr>
          <a:lstStyle/>
          <a:p>
            <a:pPr algn="ctr"/>
            <a:r>
              <a:rPr lang="en-US" sz="2800" i="1" dirty="0">
                <a:solidFill>
                  <a:schemeClr val="accent6"/>
                </a:solidFill>
                <a:latin typeface="Segoe UI Light"/>
                <a:cs typeface="Segoe UI Light"/>
              </a:rPr>
              <a:t>d</a:t>
            </a:r>
            <a:r>
              <a:rPr lang="en-US" sz="2800" i="1" baseline="-25000" dirty="0">
                <a:solidFill>
                  <a:schemeClr val="accent6"/>
                </a:solidFill>
                <a:latin typeface="Segoe UI Light"/>
                <a:cs typeface="Segoe UI Light"/>
              </a:rPr>
              <a:t>1</a:t>
            </a:r>
          </a:p>
        </p:txBody>
      </p:sp>
      <p:sp>
        <p:nvSpPr>
          <p:cNvPr id="45" name="TextBox 44">
            <a:extLst>
              <a:ext uri="{FF2B5EF4-FFF2-40B4-BE49-F238E27FC236}">
                <a16:creationId xmlns:a16="http://schemas.microsoft.com/office/drawing/2014/main" id="{802E9C34-CFFB-A646-A2B9-48CD87D45492}"/>
              </a:ext>
            </a:extLst>
          </p:cNvPr>
          <p:cNvSpPr txBox="1"/>
          <p:nvPr/>
        </p:nvSpPr>
        <p:spPr>
          <a:xfrm>
            <a:off x="5427170" y="3927806"/>
            <a:ext cx="508474" cy="523220"/>
          </a:xfrm>
          <a:prstGeom prst="rect">
            <a:avLst/>
          </a:prstGeom>
          <a:noFill/>
        </p:spPr>
        <p:txBody>
          <a:bodyPr wrap="none" rtlCol="0">
            <a:spAutoFit/>
          </a:bodyPr>
          <a:lstStyle/>
          <a:p>
            <a:pPr algn="ctr"/>
            <a:r>
              <a:rPr lang="en-US" sz="2800" i="1" dirty="0">
                <a:solidFill>
                  <a:schemeClr val="bg1">
                    <a:lumMod val="50000"/>
                  </a:schemeClr>
                </a:solidFill>
                <a:latin typeface="Segoe UI Light"/>
                <a:cs typeface="Segoe UI Light"/>
              </a:rPr>
              <a:t>d</a:t>
            </a:r>
            <a:r>
              <a:rPr lang="en-US" sz="2800" i="1" baseline="-25000" dirty="0">
                <a:solidFill>
                  <a:schemeClr val="bg1">
                    <a:lumMod val="50000"/>
                  </a:schemeClr>
                </a:solidFill>
                <a:latin typeface="Segoe UI Light"/>
                <a:cs typeface="Segoe UI Light"/>
              </a:rPr>
              <a:t>2</a:t>
            </a:r>
          </a:p>
        </p:txBody>
      </p:sp>
      <p:cxnSp>
        <p:nvCxnSpPr>
          <p:cNvPr id="46" name="Straight Connector 45">
            <a:extLst>
              <a:ext uri="{FF2B5EF4-FFF2-40B4-BE49-F238E27FC236}">
                <a16:creationId xmlns:a16="http://schemas.microsoft.com/office/drawing/2014/main" id="{55AE9AAF-782C-604A-AEB7-4489AE70CDC1}"/>
              </a:ext>
            </a:extLst>
          </p:cNvPr>
          <p:cNvCxnSpPr/>
          <p:nvPr/>
        </p:nvCxnSpPr>
        <p:spPr>
          <a:xfrm>
            <a:off x="3701639" y="3062919"/>
            <a:ext cx="1138747" cy="0"/>
          </a:xfrm>
          <a:prstGeom prst="line">
            <a:avLst/>
          </a:prstGeom>
          <a:ln w="38100">
            <a:solidFill>
              <a:schemeClr val="accent6"/>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F7D93848-1C56-D34A-BC0B-F02BA8FFAB5F}"/>
              </a:ext>
            </a:extLst>
          </p:cNvPr>
          <p:cNvSpPr txBox="1"/>
          <p:nvPr/>
        </p:nvSpPr>
        <p:spPr>
          <a:xfrm>
            <a:off x="4100933" y="2703723"/>
            <a:ext cx="349776" cy="369332"/>
          </a:xfrm>
          <a:prstGeom prst="rect">
            <a:avLst/>
          </a:prstGeom>
          <a:noFill/>
        </p:spPr>
        <p:txBody>
          <a:bodyPr wrap="none" rtlCol="0">
            <a:spAutoFit/>
          </a:bodyPr>
          <a:lstStyle/>
          <a:p>
            <a:r>
              <a:rPr lang="en-US" b="1" i="1" dirty="0">
                <a:solidFill>
                  <a:schemeClr val="accent6"/>
                </a:solidFill>
                <a:latin typeface="Segoe UI Semibold" panose="020B0502040204020203" pitchFamily="34" charset="0"/>
                <a:ea typeface="Segoe UI Semibold" panose="020B0502040204020203" pitchFamily="34" charset="0"/>
                <a:cs typeface="Segoe UI Semibold" panose="020B0502040204020203" pitchFamily="34" charset="0"/>
              </a:rPr>
              <a:t>D</a:t>
            </a:r>
          </a:p>
        </p:txBody>
      </p:sp>
      <p:sp>
        <p:nvSpPr>
          <p:cNvPr id="48" name="TextBox 47">
            <a:extLst>
              <a:ext uri="{FF2B5EF4-FFF2-40B4-BE49-F238E27FC236}">
                <a16:creationId xmlns:a16="http://schemas.microsoft.com/office/drawing/2014/main" id="{05EEFC25-14C6-E643-8EE5-F92F4C74812E}"/>
              </a:ext>
            </a:extLst>
          </p:cNvPr>
          <p:cNvSpPr txBox="1"/>
          <p:nvPr/>
        </p:nvSpPr>
        <p:spPr>
          <a:xfrm>
            <a:off x="274049" y="196483"/>
            <a:ext cx="3587457" cy="584775"/>
          </a:xfrm>
          <a:prstGeom prst="rect">
            <a:avLst/>
          </a:prstGeom>
          <a:noFill/>
        </p:spPr>
        <p:txBody>
          <a:bodyPr wrap="none" rtlCol="0">
            <a:spAutoFit/>
          </a:bodyPr>
          <a:lstStyle/>
          <a:p>
            <a:r>
              <a:rPr lang="en-US" sz="3200" dirty="0">
                <a:latin typeface="Segoe UI Light"/>
                <a:cs typeface="Segoe UI Light"/>
              </a:rPr>
              <a:t>Temporal Clustering</a:t>
            </a:r>
          </a:p>
        </p:txBody>
      </p:sp>
    </p:spTree>
    <p:extLst>
      <p:ext uri="{BB962C8B-B14F-4D97-AF65-F5344CB8AC3E}">
        <p14:creationId xmlns:p14="http://schemas.microsoft.com/office/powerpoint/2010/main" val="702043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888996A-DDE3-9D4F-9F81-2D7C1C32419B}"/>
              </a:ext>
            </a:extLst>
          </p:cNvPr>
          <p:cNvSpPr/>
          <p:nvPr/>
        </p:nvSpPr>
        <p:spPr>
          <a:xfrm>
            <a:off x="6510847" y="2917279"/>
            <a:ext cx="1828800" cy="288141"/>
          </a:xfrm>
          <a:prstGeom prst="rect">
            <a:avLst/>
          </a:prstGeom>
          <a:solidFill>
            <a:schemeClr val="bg1">
              <a:lumMod val="95000"/>
            </a:schemeClr>
          </a:solidFill>
          <a:ln>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43" name="Rectangle 42">
            <a:extLst>
              <a:ext uri="{FF2B5EF4-FFF2-40B4-BE49-F238E27FC236}">
                <a16:creationId xmlns:a16="http://schemas.microsoft.com/office/drawing/2014/main" id="{5EE8CD45-7EB1-BA47-BCE5-0D48E80AEC5C}"/>
              </a:ext>
            </a:extLst>
          </p:cNvPr>
          <p:cNvSpPr/>
          <p:nvPr/>
        </p:nvSpPr>
        <p:spPr>
          <a:xfrm>
            <a:off x="1543222" y="1603743"/>
            <a:ext cx="3348817" cy="1166314"/>
          </a:xfrm>
          <a:prstGeom prst="rect">
            <a:avLst/>
          </a:prstGeom>
          <a:solidFill>
            <a:schemeClr val="bg1">
              <a:lumMod val="95000"/>
            </a:schemeClr>
          </a:solidFill>
          <a:ln>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5" name="Group 4">
            <a:extLst>
              <a:ext uri="{FF2B5EF4-FFF2-40B4-BE49-F238E27FC236}">
                <a16:creationId xmlns:a16="http://schemas.microsoft.com/office/drawing/2014/main"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id="{8E1F3C22-5137-0645-9F91-BC38E861F997}"/>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BC6A7A8-0FF4-ED49-9ADC-8CC2E6EADB6E}"/>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E4AEDCE-D95B-8747-87A9-72DE37066AAF}"/>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id="{7D1C272E-EC19-CF4B-99C5-E9D5EBA15FB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C5BADBC-EAEA-CB4E-B231-B25DCECEA48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858418D-009E-1A45-99B1-2AAA76273B1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id="{6EC9BBC5-1339-9944-BE02-5B85DB1420D4}"/>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2813263-ED15-C940-A2F5-F7BD5D6768A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E0D2C55-D72D-644A-B330-166D29AB46D7}"/>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id="{8FB35C31-1057-A148-9073-C4B0ADB5BDAE}"/>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C0A7B43-ABCC-CF40-93B7-FCBF94E69F7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A7CAC57-50F0-5443-B720-8DD0135CBE0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id="{A54CD3DB-7790-4F46-8362-848D0FC889C7}"/>
              </a:ext>
            </a:extLst>
          </p:cNvPr>
          <p:cNvSpPr txBox="1"/>
          <p:nvPr/>
        </p:nvSpPr>
        <p:spPr>
          <a:xfrm>
            <a:off x="274320" y="1565930"/>
            <a:ext cx="753411" cy="369332"/>
          </a:xfrm>
          <a:prstGeom prst="rect">
            <a:avLst/>
          </a:prstGeom>
          <a:noFill/>
        </p:spPr>
        <p:txBody>
          <a:bodyPr wrap="none" rtlCol="0">
            <a:spAutoFit/>
          </a:bodyPr>
          <a:lstStyle/>
          <a:p>
            <a:r>
              <a:rPr lang="en-US" dirty="0">
                <a:latin typeface="Segoe UI Light"/>
                <a:cs typeface="Segoe UI Light"/>
              </a:rPr>
              <a:t>Task 1</a:t>
            </a:r>
          </a:p>
        </p:txBody>
      </p:sp>
      <p:sp>
        <p:nvSpPr>
          <p:cNvPr id="23" name="TextBox 22">
            <a:extLst>
              <a:ext uri="{FF2B5EF4-FFF2-40B4-BE49-F238E27FC236}">
                <a16:creationId xmlns:a16="http://schemas.microsoft.com/office/drawing/2014/main" id="{86AA823F-E1B7-134C-8723-7FB4054E3453}"/>
              </a:ext>
            </a:extLst>
          </p:cNvPr>
          <p:cNvSpPr txBox="1"/>
          <p:nvPr/>
        </p:nvSpPr>
        <p:spPr>
          <a:xfrm>
            <a:off x="274049" y="2003004"/>
            <a:ext cx="753411" cy="369332"/>
          </a:xfrm>
          <a:prstGeom prst="rect">
            <a:avLst/>
          </a:prstGeom>
          <a:noFill/>
        </p:spPr>
        <p:txBody>
          <a:bodyPr wrap="none" rtlCol="0">
            <a:spAutoFit/>
          </a:bodyPr>
          <a:lstStyle/>
          <a:p>
            <a:r>
              <a:rPr lang="en-US" dirty="0">
                <a:latin typeface="Segoe UI Light"/>
                <a:cs typeface="Segoe UI Light"/>
              </a:rPr>
              <a:t>Task 2</a:t>
            </a:r>
          </a:p>
        </p:txBody>
      </p:sp>
      <p:sp>
        <p:nvSpPr>
          <p:cNvPr id="24" name="TextBox 23">
            <a:extLst>
              <a:ext uri="{FF2B5EF4-FFF2-40B4-BE49-F238E27FC236}">
                <a16:creationId xmlns:a16="http://schemas.microsoft.com/office/drawing/2014/main" id="{AAB46543-781C-EE48-8168-789B4F3B14F7}"/>
              </a:ext>
            </a:extLst>
          </p:cNvPr>
          <p:cNvSpPr txBox="1"/>
          <p:nvPr/>
        </p:nvSpPr>
        <p:spPr>
          <a:xfrm>
            <a:off x="274049" y="2440079"/>
            <a:ext cx="753411" cy="369332"/>
          </a:xfrm>
          <a:prstGeom prst="rect">
            <a:avLst/>
          </a:prstGeom>
          <a:noFill/>
        </p:spPr>
        <p:txBody>
          <a:bodyPr wrap="none" rtlCol="0">
            <a:spAutoFit/>
          </a:bodyPr>
          <a:lstStyle/>
          <a:p>
            <a:r>
              <a:rPr lang="en-US" dirty="0">
                <a:latin typeface="Segoe UI Light"/>
                <a:cs typeface="Segoe UI Light"/>
              </a:rPr>
              <a:t>Task 3</a:t>
            </a:r>
          </a:p>
        </p:txBody>
      </p:sp>
      <p:sp>
        <p:nvSpPr>
          <p:cNvPr id="25" name="TextBox 24">
            <a:extLst>
              <a:ext uri="{FF2B5EF4-FFF2-40B4-BE49-F238E27FC236}">
                <a16:creationId xmlns:a16="http://schemas.microsoft.com/office/drawing/2014/main" id="{EC7566A1-1D32-5048-89AD-1A65C73217B4}"/>
              </a:ext>
            </a:extLst>
          </p:cNvPr>
          <p:cNvSpPr txBox="1"/>
          <p:nvPr/>
        </p:nvSpPr>
        <p:spPr>
          <a:xfrm>
            <a:off x="274049" y="2877925"/>
            <a:ext cx="753411" cy="369332"/>
          </a:xfrm>
          <a:prstGeom prst="rect">
            <a:avLst/>
          </a:prstGeom>
          <a:noFill/>
        </p:spPr>
        <p:txBody>
          <a:bodyPr wrap="none" rtlCol="0">
            <a:spAutoFit/>
          </a:bodyPr>
          <a:lstStyle/>
          <a:p>
            <a:r>
              <a:rPr lang="en-US" dirty="0">
                <a:latin typeface="Segoe UI Light"/>
                <a:cs typeface="Segoe UI Light"/>
              </a:rPr>
              <a:t>Task 4</a:t>
            </a:r>
          </a:p>
        </p:txBody>
      </p:sp>
      <p:cxnSp>
        <p:nvCxnSpPr>
          <p:cNvPr id="9" name="Straight Connector 8">
            <a:extLst>
              <a:ext uri="{FF2B5EF4-FFF2-40B4-BE49-F238E27FC236}">
                <a16:creationId xmlns:a16="http://schemas.microsoft.com/office/drawing/2014/main" id="{35D4CB30-BEDC-B741-903C-30D47CF950B2}"/>
              </a:ext>
            </a:extLst>
          </p:cNvPr>
          <p:cNvCxnSpPr/>
          <p:nvPr/>
        </p:nvCxnSpPr>
        <p:spPr>
          <a:xfrm>
            <a:off x="4892040" y="3564616"/>
            <a:ext cx="1138747" cy="0"/>
          </a:xfrm>
          <a:prstGeom prst="line">
            <a:avLst/>
          </a:prstGeom>
          <a:ln w="38100">
            <a:solidFill>
              <a:schemeClr val="accent6"/>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E5BF7BE8-0AC6-8944-9AC2-0BFAE17124FC}"/>
              </a:ext>
            </a:extLst>
          </p:cNvPr>
          <p:cNvSpPr/>
          <p:nvPr/>
        </p:nvSpPr>
        <p:spPr>
          <a:xfrm>
            <a:off x="200309" y="3342009"/>
            <a:ext cx="3403615" cy="1569660"/>
          </a:xfrm>
          <a:prstGeom prst="rect">
            <a:avLst/>
          </a:prstGeom>
        </p:spPr>
        <p:txBody>
          <a:bodyPr wrap="square">
            <a:spAutoFit/>
          </a:bodyPr>
          <a:lstStyle/>
          <a:p>
            <a:r>
              <a:rPr lang="en-US" sz="2400" dirty="0">
                <a:latin typeface="Segoe UI Light"/>
                <a:cs typeface="Segoe UI Light"/>
              </a:rPr>
              <a:t>If </a:t>
            </a:r>
            <a:r>
              <a:rPr lang="en-US" sz="2400" i="1" dirty="0" err="1">
                <a:latin typeface="Segoe UI Light"/>
                <a:cs typeface="Segoe UI Light"/>
              </a:rPr>
              <a:t>d</a:t>
            </a:r>
            <a:r>
              <a:rPr lang="en-US" sz="2400" i="1" baseline="-25000" dirty="0" err="1">
                <a:latin typeface="Segoe UI Light"/>
                <a:cs typeface="Segoe UI Light"/>
              </a:rPr>
              <a:t>k</a:t>
            </a:r>
            <a:r>
              <a:rPr lang="en-US" sz="2400" baseline="-25000" dirty="0">
                <a:latin typeface="Segoe UI Light"/>
                <a:cs typeface="Segoe UI Light"/>
              </a:rPr>
              <a:t> </a:t>
            </a:r>
            <a:r>
              <a:rPr lang="en-US" sz="2400" dirty="0">
                <a:latin typeface="Segoe UI Light"/>
                <a:cs typeface="Segoe UI Light"/>
              </a:rPr>
              <a:t>is smaller than </a:t>
            </a:r>
            <a:r>
              <a:rPr lang="en-US" sz="2400" b="1" i="1" dirty="0">
                <a:solidFill>
                  <a:schemeClr val="accent6"/>
                </a:solidFill>
                <a:latin typeface="Segoe UI Semibold" panose="020B0502040204020203" pitchFamily="34" charset="0"/>
                <a:ea typeface="Segoe UI Semibold" panose="020B0502040204020203" pitchFamily="34" charset="0"/>
                <a:cs typeface="Segoe UI Semibold" panose="020B0502040204020203" pitchFamily="34" charset="0"/>
              </a:rPr>
              <a:t>D</a:t>
            </a:r>
            <a:r>
              <a:rPr lang="en-US" sz="2400" dirty="0">
                <a:latin typeface="Segoe UI Light"/>
                <a:cs typeface="Segoe UI Light"/>
              </a:rPr>
              <a:t>, we group the time intervals together, and otherwise keep them disjoint</a:t>
            </a:r>
            <a:endParaRPr lang="en-US" sz="2400" dirty="0"/>
          </a:p>
        </p:txBody>
      </p:sp>
      <p:sp>
        <p:nvSpPr>
          <p:cNvPr id="29" name="TextBox 28">
            <a:extLst>
              <a:ext uri="{FF2B5EF4-FFF2-40B4-BE49-F238E27FC236}">
                <a16:creationId xmlns:a16="http://schemas.microsoft.com/office/drawing/2014/main" id="{E5F9A0F2-3DBF-D24E-83FA-DE0CFB67137F}"/>
              </a:ext>
            </a:extLst>
          </p:cNvPr>
          <p:cNvSpPr txBox="1"/>
          <p:nvPr/>
        </p:nvSpPr>
        <p:spPr>
          <a:xfrm>
            <a:off x="5291334" y="3205420"/>
            <a:ext cx="349776" cy="369332"/>
          </a:xfrm>
          <a:prstGeom prst="rect">
            <a:avLst/>
          </a:prstGeom>
          <a:noFill/>
        </p:spPr>
        <p:txBody>
          <a:bodyPr wrap="none" rtlCol="0">
            <a:spAutoFit/>
          </a:bodyPr>
          <a:lstStyle/>
          <a:p>
            <a:r>
              <a:rPr lang="en-US" b="1" i="1" dirty="0">
                <a:solidFill>
                  <a:schemeClr val="accent6"/>
                </a:solidFill>
                <a:latin typeface="Segoe UI Semibold" panose="020B0502040204020203" pitchFamily="34" charset="0"/>
                <a:ea typeface="Segoe UI Semibold" panose="020B0502040204020203" pitchFamily="34" charset="0"/>
                <a:cs typeface="Segoe UI Semibold" panose="020B0502040204020203" pitchFamily="34" charset="0"/>
              </a:rPr>
              <a:t>D</a:t>
            </a:r>
          </a:p>
        </p:txBody>
      </p:sp>
      <p:cxnSp>
        <p:nvCxnSpPr>
          <p:cNvPr id="37" name="Straight Connector 36">
            <a:extLst>
              <a:ext uri="{FF2B5EF4-FFF2-40B4-BE49-F238E27FC236}">
                <a16:creationId xmlns:a16="http://schemas.microsoft.com/office/drawing/2014/main" id="{E9A604B0-AA10-5749-AA7A-DF400DA78EC1}"/>
              </a:ext>
            </a:extLst>
          </p:cNvPr>
          <p:cNvCxnSpPr>
            <a:cxnSpLocks/>
          </p:cNvCxnSpPr>
          <p:nvPr/>
        </p:nvCxnSpPr>
        <p:spPr>
          <a:xfrm>
            <a:off x="3718560" y="2440079"/>
            <a:ext cx="0" cy="1487727"/>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D0A7711-1EFD-A049-B4F1-57D680123274}"/>
              </a:ext>
            </a:extLst>
          </p:cNvPr>
          <p:cNvCxnSpPr/>
          <p:nvPr/>
        </p:nvCxnSpPr>
        <p:spPr>
          <a:xfrm>
            <a:off x="4179127" y="2877925"/>
            <a:ext cx="0" cy="1049881"/>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D9D16A4-56DA-734C-B714-7677048AAA58}"/>
              </a:ext>
            </a:extLst>
          </p:cNvPr>
          <p:cNvCxnSpPr/>
          <p:nvPr/>
        </p:nvCxnSpPr>
        <p:spPr>
          <a:xfrm>
            <a:off x="4892040" y="2877925"/>
            <a:ext cx="0" cy="1049881"/>
          </a:xfrm>
          <a:prstGeom prst="line">
            <a:avLst/>
          </a:prstGeom>
          <a:ln w="19050">
            <a:solidFill>
              <a:schemeClr val="accent6"/>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50FAED9B-4413-5342-A29E-1AE6CACCADC3}"/>
              </a:ext>
            </a:extLst>
          </p:cNvPr>
          <p:cNvCxnSpPr>
            <a:cxnSpLocks/>
          </p:cNvCxnSpPr>
          <p:nvPr/>
        </p:nvCxnSpPr>
        <p:spPr>
          <a:xfrm>
            <a:off x="6510847" y="3312265"/>
            <a:ext cx="0" cy="615541"/>
          </a:xfrm>
          <a:prstGeom prst="line">
            <a:avLst/>
          </a:prstGeom>
          <a:ln w="19050">
            <a:solidFill>
              <a:schemeClr val="accent6"/>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901C4029-819B-7B4B-8BB7-D1FFD71F7212}"/>
              </a:ext>
            </a:extLst>
          </p:cNvPr>
          <p:cNvCxnSpPr/>
          <p:nvPr/>
        </p:nvCxnSpPr>
        <p:spPr>
          <a:xfrm>
            <a:off x="3718560" y="3825240"/>
            <a:ext cx="460567"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D5E55E43-4FD7-D341-9DD1-D86DC8023A4C}"/>
              </a:ext>
            </a:extLst>
          </p:cNvPr>
          <p:cNvCxnSpPr>
            <a:cxnSpLocks/>
          </p:cNvCxnSpPr>
          <p:nvPr/>
        </p:nvCxnSpPr>
        <p:spPr>
          <a:xfrm>
            <a:off x="4892040" y="3817620"/>
            <a:ext cx="1618807" cy="7620"/>
          </a:xfrm>
          <a:prstGeom prst="line">
            <a:avLst/>
          </a:prstGeom>
          <a:ln w="19050">
            <a:solidFill>
              <a:schemeClr val="accent6"/>
            </a:solidFill>
            <a:prstDash val="sysDot"/>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4145C40B-B114-514E-BC69-06F9BAF60065}"/>
              </a:ext>
            </a:extLst>
          </p:cNvPr>
          <p:cNvSpPr txBox="1"/>
          <p:nvPr/>
        </p:nvSpPr>
        <p:spPr>
          <a:xfrm>
            <a:off x="3674570" y="3927806"/>
            <a:ext cx="508474" cy="523220"/>
          </a:xfrm>
          <a:prstGeom prst="rect">
            <a:avLst/>
          </a:prstGeom>
          <a:noFill/>
        </p:spPr>
        <p:txBody>
          <a:bodyPr wrap="none" rtlCol="0">
            <a:spAutoFit/>
          </a:bodyPr>
          <a:lstStyle/>
          <a:p>
            <a:pPr algn="ctr"/>
            <a:r>
              <a:rPr lang="en-US" sz="2800" i="1" dirty="0">
                <a:solidFill>
                  <a:schemeClr val="bg1">
                    <a:lumMod val="50000"/>
                  </a:schemeClr>
                </a:solidFill>
                <a:latin typeface="Segoe UI Light"/>
                <a:cs typeface="Segoe UI Light"/>
              </a:rPr>
              <a:t>d</a:t>
            </a:r>
            <a:r>
              <a:rPr lang="en-US" sz="2800" i="1" baseline="-25000" dirty="0">
                <a:solidFill>
                  <a:schemeClr val="bg1">
                    <a:lumMod val="50000"/>
                  </a:schemeClr>
                </a:solidFill>
                <a:latin typeface="Segoe UI Light"/>
                <a:cs typeface="Segoe UI Light"/>
              </a:rPr>
              <a:t>1</a:t>
            </a:r>
          </a:p>
        </p:txBody>
      </p:sp>
      <p:sp>
        <p:nvSpPr>
          <p:cNvPr id="45" name="TextBox 44">
            <a:extLst>
              <a:ext uri="{FF2B5EF4-FFF2-40B4-BE49-F238E27FC236}">
                <a16:creationId xmlns:a16="http://schemas.microsoft.com/office/drawing/2014/main" id="{802E9C34-CFFB-A646-A2B9-48CD87D45492}"/>
              </a:ext>
            </a:extLst>
          </p:cNvPr>
          <p:cNvSpPr txBox="1"/>
          <p:nvPr/>
        </p:nvSpPr>
        <p:spPr>
          <a:xfrm>
            <a:off x="5427170" y="3927806"/>
            <a:ext cx="508474" cy="523220"/>
          </a:xfrm>
          <a:prstGeom prst="rect">
            <a:avLst/>
          </a:prstGeom>
          <a:noFill/>
        </p:spPr>
        <p:txBody>
          <a:bodyPr wrap="none" rtlCol="0">
            <a:spAutoFit/>
          </a:bodyPr>
          <a:lstStyle/>
          <a:p>
            <a:pPr algn="ctr"/>
            <a:r>
              <a:rPr lang="en-US" sz="2800" i="1" dirty="0">
                <a:solidFill>
                  <a:schemeClr val="accent6"/>
                </a:solidFill>
                <a:latin typeface="Segoe UI Light"/>
                <a:cs typeface="Segoe UI Light"/>
              </a:rPr>
              <a:t>d</a:t>
            </a:r>
            <a:r>
              <a:rPr lang="en-US" sz="2800" i="1" baseline="-25000" dirty="0">
                <a:solidFill>
                  <a:schemeClr val="accent6"/>
                </a:solidFill>
                <a:latin typeface="Segoe UI Light"/>
                <a:cs typeface="Segoe UI Light"/>
              </a:rPr>
              <a:t>2</a:t>
            </a:r>
          </a:p>
        </p:txBody>
      </p:sp>
      <p:cxnSp>
        <p:nvCxnSpPr>
          <p:cNvPr id="46" name="Straight Connector 45">
            <a:extLst>
              <a:ext uri="{FF2B5EF4-FFF2-40B4-BE49-F238E27FC236}">
                <a16:creationId xmlns:a16="http://schemas.microsoft.com/office/drawing/2014/main" id="{55AE9AAF-782C-604A-AEB7-4489AE70CDC1}"/>
              </a:ext>
            </a:extLst>
          </p:cNvPr>
          <p:cNvCxnSpPr/>
          <p:nvPr/>
        </p:nvCxnSpPr>
        <p:spPr>
          <a:xfrm>
            <a:off x="3701639" y="3062919"/>
            <a:ext cx="1138747" cy="0"/>
          </a:xfrm>
          <a:prstGeom prst="line">
            <a:avLst/>
          </a:prstGeom>
          <a:ln w="38100">
            <a:solidFill>
              <a:schemeClr val="accent6"/>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F7D93848-1C56-D34A-BC0B-F02BA8FFAB5F}"/>
              </a:ext>
            </a:extLst>
          </p:cNvPr>
          <p:cNvSpPr txBox="1"/>
          <p:nvPr/>
        </p:nvSpPr>
        <p:spPr>
          <a:xfrm>
            <a:off x="4100933" y="2703723"/>
            <a:ext cx="349776" cy="369332"/>
          </a:xfrm>
          <a:prstGeom prst="rect">
            <a:avLst/>
          </a:prstGeom>
          <a:noFill/>
        </p:spPr>
        <p:txBody>
          <a:bodyPr wrap="none" rtlCol="0">
            <a:spAutoFit/>
          </a:bodyPr>
          <a:lstStyle/>
          <a:p>
            <a:r>
              <a:rPr lang="en-US" b="1" i="1" dirty="0">
                <a:solidFill>
                  <a:schemeClr val="accent6"/>
                </a:solidFill>
                <a:latin typeface="Segoe UI Semibold" panose="020B0502040204020203" pitchFamily="34" charset="0"/>
                <a:ea typeface="Segoe UI Semibold" panose="020B0502040204020203" pitchFamily="34" charset="0"/>
                <a:cs typeface="Segoe UI Semibold" panose="020B0502040204020203" pitchFamily="34" charset="0"/>
              </a:rPr>
              <a:t>D</a:t>
            </a:r>
          </a:p>
        </p:txBody>
      </p:sp>
      <p:sp>
        <p:nvSpPr>
          <p:cNvPr id="48" name="TextBox 47">
            <a:extLst>
              <a:ext uri="{FF2B5EF4-FFF2-40B4-BE49-F238E27FC236}">
                <a16:creationId xmlns:a16="http://schemas.microsoft.com/office/drawing/2014/main" id="{6F7BA15D-CA76-3A4E-AB10-60ABB2ED310E}"/>
              </a:ext>
            </a:extLst>
          </p:cNvPr>
          <p:cNvSpPr txBox="1"/>
          <p:nvPr/>
        </p:nvSpPr>
        <p:spPr>
          <a:xfrm>
            <a:off x="274049" y="196483"/>
            <a:ext cx="3587457" cy="584775"/>
          </a:xfrm>
          <a:prstGeom prst="rect">
            <a:avLst/>
          </a:prstGeom>
          <a:noFill/>
        </p:spPr>
        <p:txBody>
          <a:bodyPr wrap="none" rtlCol="0">
            <a:spAutoFit/>
          </a:bodyPr>
          <a:lstStyle/>
          <a:p>
            <a:r>
              <a:rPr lang="en-US" sz="3200" dirty="0">
                <a:latin typeface="Segoe UI Light"/>
                <a:cs typeface="Segoe UI Light"/>
              </a:rPr>
              <a:t>Temporal Clustering</a:t>
            </a:r>
          </a:p>
        </p:txBody>
      </p:sp>
    </p:spTree>
    <p:extLst>
      <p:ext uri="{BB962C8B-B14F-4D97-AF65-F5344CB8AC3E}">
        <p14:creationId xmlns:p14="http://schemas.microsoft.com/office/powerpoint/2010/main" val="2919782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67A0E9C9-3257-0044-8AA0-432AC8D0DA44}"/>
              </a:ext>
            </a:extLst>
          </p:cNvPr>
          <p:cNvSpPr/>
          <p:nvPr/>
        </p:nvSpPr>
        <p:spPr>
          <a:xfrm>
            <a:off x="6510846" y="2917279"/>
            <a:ext cx="1828800" cy="290624"/>
          </a:xfrm>
          <a:prstGeom prst="rect">
            <a:avLst/>
          </a:prstGeom>
          <a:solidFill>
            <a:schemeClr val="bg1">
              <a:lumMod val="95000"/>
            </a:schemeClr>
          </a:solidFill>
          <a:ln>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32" name="Rectangle 31">
            <a:extLst>
              <a:ext uri="{FF2B5EF4-FFF2-40B4-BE49-F238E27FC236}">
                <a16:creationId xmlns:a16="http://schemas.microsoft.com/office/drawing/2014/main" id="{D19BDF3C-56F2-0940-A657-395FD60B99DB}"/>
              </a:ext>
            </a:extLst>
          </p:cNvPr>
          <p:cNvSpPr/>
          <p:nvPr/>
        </p:nvSpPr>
        <p:spPr>
          <a:xfrm>
            <a:off x="1531620" y="1603743"/>
            <a:ext cx="3379203" cy="1166314"/>
          </a:xfrm>
          <a:prstGeom prst="rect">
            <a:avLst/>
          </a:prstGeom>
          <a:solidFill>
            <a:schemeClr val="bg1">
              <a:lumMod val="95000"/>
            </a:schemeClr>
          </a:solidFill>
          <a:ln>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endParaRPr>
          </a:p>
        </p:txBody>
      </p:sp>
      <p:grpSp>
        <p:nvGrpSpPr>
          <p:cNvPr id="5" name="Group 4">
            <a:extLst>
              <a:ext uri="{FF2B5EF4-FFF2-40B4-BE49-F238E27FC236}">
                <a16:creationId xmlns:a16="http://schemas.microsoft.com/office/drawing/2014/main"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id="{8E1F3C22-5137-0645-9F91-BC38E861F997}"/>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BC6A7A8-0FF4-ED49-9ADC-8CC2E6EADB6E}"/>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E4AEDCE-D95B-8747-87A9-72DE37066AAF}"/>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id="{7D1C272E-EC19-CF4B-99C5-E9D5EBA15FB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C5BADBC-EAEA-CB4E-B231-B25DCECEA48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858418D-009E-1A45-99B1-2AAA76273B1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id="{6EC9BBC5-1339-9944-BE02-5B85DB1420D4}"/>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2813263-ED15-C940-A2F5-F7BD5D6768A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E0D2C55-D72D-644A-B330-166D29AB46D7}"/>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id="{8FB35C31-1057-A148-9073-C4B0ADB5BDAE}"/>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C0A7B43-ABCC-CF40-93B7-FCBF94E69F7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A7CAC57-50F0-5443-B720-8DD0135CBE0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id="{A54CD3DB-7790-4F46-8362-848D0FC889C7}"/>
              </a:ext>
            </a:extLst>
          </p:cNvPr>
          <p:cNvSpPr txBox="1"/>
          <p:nvPr/>
        </p:nvSpPr>
        <p:spPr>
          <a:xfrm>
            <a:off x="274320" y="1565930"/>
            <a:ext cx="753411" cy="369332"/>
          </a:xfrm>
          <a:prstGeom prst="rect">
            <a:avLst/>
          </a:prstGeom>
          <a:noFill/>
        </p:spPr>
        <p:txBody>
          <a:bodyPr wrap="none" rtlCol="0">
            <a:spAutoFit/>
          </a:bodyPr>
          <a:lstStyle/>
          <a:p>
            <a:r>
              <a:rPr lang="en-US" dirty="0">
                <a:latin typeface="Segoe UI Light"/>
                <a:cs typeface="Segoe UI Light"/>
              </a:rPr>
              <a:t>Task 1</a:t>
            </a:r>
          </a:p>
        </p:txBody>
      </p:sp>
      <p:sp>
        <p:nvSpPr>
          <p:cNvPr id="23" name="TextBox 22">
            <a:extLst>
              <a:ext uri="{FF2B5EF4-FFF2-40B4-BE49-F238E27FC236}">
                <a16:creationId xmlns:a16="http://schemas.microsoft.com/office/drawing/2014/main" id="{86AA823F-E1B7-134C-8723-7FB4054E3453}"/>
              </a:ext>
            </a:extLst>
          </p:cNvPr>
          <p:cNvSpPr txBox="1"/>
          <p:nvPr/>
        </p:nvSpPr>
        <p:spPr>
          <a:xfrm>
            <a:off x="274049" y="2003004"/>
            <a:ext cx="753411" cy="369332"/>
          </a:xfrm>
          <a:prstGeom prst="rect">
            <a:avLst/>
          </a:prstGeom>
          <a:noFill/>
        </p:spPr>
        <p:txBody>
          <a:bodyPr wrap="none" rtlCol="0">
            <a:spAutoFit/>
          </a:bodyPr>
          <a:lstStyle/>
          <a:p>
            <a:r>
              <a:rPr lang="en-US" dirty="0">
                <a:latin typeface="Segoe UI Light"/>
                <a:cs typeface="Segoe UI Light"/>
              </a:rPr>
              <a:t>Task 2</a:t>
            </a:r>
          </a:p>
        </p:txBody>
      </p:sp>
      <p:sp>
        <p:nvSpPr>
          <p:cNvPr id="24" name="TextBox 23">
            <a:extLst>
              <a:ext uri="{FF2B5EF4-FFF2-40B4-BE49-F238E27FC236}">
                <a16:creationId xmlns:a16="http://schemas.microsoft.com/office/drawing/2014/main" id="{AAB46543-781C-EE48-8168-789B4F3B14F7}"/>
              </a:ext>
            </a:extLst>
          </p:cNvPr>
          <p:cNvSpPr txBox="1"/>
          <p:nvPr/>
        </p:nvSpPr>
        <p:spPr>
          <a:xfrm>
            <a:off x="274049" y="2440079"/>
            <a:ext cx="753411" cy="369332"/>
          </a:xfrm>
          <a:prstGeom prst="rect">
            <a:avLst/>
          </a:prstGeom>
          <a:noFill/>
        </p:spPr>
        <p:txBody>
          <a:bodyPr wrap="none" rtlCol="0">
            <a:spAutoFit/>
          </a:bodyPr>
          <a:lstStyle/>
          <a:p>
            <a:r>
              <a:rPr lang="en-US" dirty="0">
                <a:latin typeface="Segoe UI Light"/>
                <a:cs typeface="Segoe UI Light"/>
              </a:rPr>
              <a:t>Task 3</a:t>
            </a:r>
          </a:p>
        </p:txBody>
      </p:sp>
      <p:sp>
        <p:nvSpPr>
          <p:cNvPr id="25" name="TextBox 24">
            <a:extLst>
              <a:ext uri="{FF2B5EF4-FFF2-40B4-BE49-F238E27FC236}">
                <a16:creationId xmlns:a16="http://schemas.microsoft.com/office/drawing/2014/main" id="{EC7566A1-1D32-5048-89AD-1A65C73217B4}"/>
              </a:ext>
            </a:extLst>
          </p:cNvPr>
          <p:cNvSpPr txBox="1"/>
          <p:nvPr/>
        </p:nvSpPr>
        <p:spPr>
          <a:xfrm>
            <a:off x="274049" y="2877925"/>
            <a:ext cx="753411" cy="369332"/>
          </a:xfrm>
          <a:prstGeom prst="rect">
            <a:avLst/>
          </a:prstGeom>
          <a:noFill/>
        </p:spPr>
        <p:txBody>
          <a:bodyPr wrap="none" rtlCol="0">
            <a:spAutoFit/>
          </a:bodyPr>
          <a:lstStyle/>
          <a:p>
            <a:r>
              <a:rPr lang="en-US" dirty="0">
                <a:latin typeface="Segoe UI Light"/>
                <a:cs typeface="Segoe UI Light"/>
              </a:rPr>
              <a:t>Task 4</a:t>
            </a:r>
          </a:p>
        </p:txBody>
      </p:sp>
      <p:grpSp>
        <p:nvGrpSpPr>
          <p:cNvPr id="9" name="Group 8">
            <a:extLst>
              <a:ext uri="{FF2B5EF4-FFF2-40B4-BE49-F238E27FC236}">
                <a16:creationId xmlns:a16="http://schemas.microsoft.com/office/drawing/2014/main" id="{E0B32129-99A0-4A41-A522-43A8C1CA76C0}"/>
              </a:ext>
            </a:extLst>
          </p:cNvPr>
          <p:cNvGrpSpPr/>
          <p:nvPr/>
        </p:nvGrpSpPr>
        <p:grpSpPr>
          <a:xfrm>
            <a:off x="1531620" y="2943896"/>
            <a:ext cx="3360420" cy="274320"/>
            <a:chOff x="1531620" y="3661073"/>
            <a:chExt cx="3360420" cy="274320"/>
          </a:xfrm>
        </p:grpSpPr>
        <p:cxnSp>
          <p:nvCxnSpPr>
            <p:cNvPr id="26" name="Straight Connector 25">
              <a:extLst>
                <a:ext uri="{FF2B5EF4-FFF2-40B4-BE49-F238E27FC236}">
                  <a16:creationId xmlns:a16="http://schemas.microsoft.com/office/drawing/2014/main" id="{CBC492FD-8C7A-8447-B1FF-D16C058C4CC9}"/>
                </a:ext>
              </a:extLst>
            </p:cNvPr>
            <p:cNvCxnSpPr>
              <a:cxnSpLocks/>
            </p:cNvCxnSpPr>
            <p:nvPr/>
          </p:nvCxnSpPr>
          <p:spPr>
            <a:xfrm>
              <a:off x="1531620" y="3661073"/>
              <a:ext cx="0" cy="2743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1B5CEE2F-62DA-4E45-A841-A12824AF3F60}"/>
                </a:ext>
              </a:extLst>
            </p:cNvPr>
            <p:cNvCxnSpPr>
              <a:cxnSpLocks/>
            </p:cNvCxnSpPr>
            <p:nvPr/>
          </p:nvCxnSpPr>
          <p:spPr>
            <a:xfrm>
              <a:off x="4892040" y="3706793"/>
              <a:ext cx="0" cy="18288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57045E2A-3A56-6347-BC01-29A5138373F4}"/>
                </a:ext>
              </a:extLst>
            </p:cNvPr>
            <p:cNvCxnSpPr>
              <a:cxnSpLocks/>
            </p:cNvCxnSpPr>
            <p:nvPr/>
          </p:nvCxnSpPr>
          <p:spPr>
            <a:xfrm>
              <a:off x="1543493" y="3798233"/>
              <a:ext cx="3348547"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6" name="TextBox 35">
            <a:extLst>
              <a:ext uri="{FF2B5EF4-FFF2-40B4-BE49-F238E27FC236}">
                <a16:creationId xmlns:a16="http://schemas.microsoft.com/office/drawing/2014/main" id="{72E5AE03-577D-C24C-83EF-36D2F1219644}"/>
              </a:ext>
            </a:extLst>
          </p:cNvPr>
          <p:cNvSpPr txBox="1"/>
          <p:nvPr/>
        </p:nvSpPr>
        <p:spPr>
          <a:xfrm>
            <a:off x="2601443" y="2810456"/>
            <a:ext cx="1220774" cy="523220"/>
          </a:xfrm>
          <a:prstGeom prst="rect">
            <a:avLst/>
          </a:prstGeom>
          <a:solidFill>
            <a:schemeClr val="bg1"/>
          </a:solidFill>
        </p:spPr>
        <p:txBody>
          <a:bodyPr wrap="square" rtlCol="0">
            <a:spAutoFit/>
          </a:bodyPr>
          <a:lstStyle/>
          <a:p>
            <a:pPr algn="ctr"/>
            <a:r>
              <a:rPr lang="en-US" sz="2800" dirty="0" err="1">
                <a:solidFill>
                  <a:schemeClr val="bg1">
                    <a:lumMod val="50000"/>
                  </a:schemeClr>
                </a:solidFill>
                <a:latin typeface="Segoe UI Light"/>
                <a:cs typeface="Segoe UI Light"/>
              </a:rPr>
              <a:t>T</a:t>
            </a:r>
            <a:r>
              <a:rPr lang="en-US" sz="2800" baseline="-25000" dirty="0" err="1">
                <a:solidFill>
                  <a:schemeClr val="bg1">
                    <a:lumMod val="50000"/>
                  </a:schemeClr>
                </a:solidFill>
                <a:latin typeface="Segoe UI Light"/>
                <a:cs typeface="Segoe UI Light"/>
              </a:rPr>
              <a:t>cluster</a:t>
            </a:r>
            <a:endParaRPr lang="en-US" sz="2800" baseline="-25000" dirty="0">
              <a:solidFill>
                <a:schemeClr val="bg1">
                  <a:lumMod val="50000"/>
                </a:schemeClr>
              </a:solidFill>
              <a:latin typeface="Segoe UI Light"/>
              <a:cs typeface="Segoe UI Light"/>
            </a:endParaRPr>
          </a:p>
        </p:txBody>
      </p:sp>
      <p:sp>
        <p:nvSpPr>
          <p:cNvPr id="34" name="TextBox 33">
            <a:extLst>
              <a:ext uri="{FF2B5EF4-FFF2-40B4-BE49-F238E27FC236}">
                <a16:creationId xmlns:a16="http://schemas.microsoft.com/office/drawing/2014/main" id="{53634949-A5BE-F345-8165-6D415B87432B}"/>
              </a:ext>
            </a:extLst>
          </p:cNvPr>
          <p:cNvSpPr txBox="1"/>
          <p:nvPr/>
        </p:nvSpPr>
        <p:spPr>
          <a:xfrm>
            <a:off x="274049" y="196483"/>
            <a:ext cx="8580811" cy="584775"/>
          </a:xfrm>
          <a:prstGeom prst="rect">
            <a:avLst/>
          </a:prstGeom>
          <a:noFill/>
        </p:spPr>
        <p:txBody>
          <a:bodyPr wrap="none" rtlCol="0">
            <a:spAutoFit/>
          </a:bodyPr>
          <a:lstStyle/>
          <a:p>
            <a:r>
              <a:rPr lang="en-US" sz="3200" dirty="0">
                <a:latin typeface="Segoe UI Light"/>
                <a:cs typeface="Segoe UI Light"/>
              </a:rPr>
              <a:t>Temporal Clustering: Cluster-based Hourly Wage </a:t>
            </a:r>
          </a:p>
        </p:txBody>
      </p:sp>
      <p:sp>
        <p:nvSpPr>
          <p:cNvPr id="2" name="Rectangle 1">
            <a:extLst>
              <a:ext uri="{FF2B5EF4-FFF2-40B4-BE49-F238E27FC236}">
                <a16:creationId xmlns:a16="http://schemas.microsoft.com/office/drawing/2014/main" id="{158AF8A8-35B9-BF4E-B348-AF1C025E7EDF}"/>
              </a:ext>
            </a:extLst>
          </p:cNvPr>
          <p:cNvSpPr/>
          <p:nvPr/>
        </p:nvSpPr>
        <p:spPr>
          <a:xfrm>
            <a:off x="6408357" y="2770057"/>
            <a:ext cx="2100853" cy="563619"/>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3117593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888996A-DDE3-9D4F-9F81-2D7C1C32419B}"/>
              </a:ext>
            </a:extLst>
          </p:cNvPr>
          <p:cNvSpPr/>
          <p:nvPr/>
        </p:nvSpPr>
        <p:spPr>
          <a:xfrm>
            <a:off x="6510847" y="2917279"/>
            <a:ext cx="1828800" cy="290624"/>
          </a:xfrm>
          <a:prstGeom prst="rect">
            <a:avLst/>
          </a:prstGeom>
          <a:solidFill>
            <a:schemeClr val="bg1">
              <a:lumMod val="95000"/>
            </a:schemeClr>
          </a:solidFill>
          <a:ln>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43" name="Rectangle 42">
            <a:extLst>
              <a:ext uri="{FF2B5EF4-FFF2-40B4-BE49-F238E27FC236}">
                <a16:creationId xmlns:a16="http://schemas.microsoft.com/office/drawing/2014/main" id="{5EE8CD45-7EB1-BA47-BCE5-0D48E80AEC5C}"/>
              </a:ext>
            </a:extLst>
          </p:cNvPr>
          <p:cNvSpPr/>
          <p:nvPr/>
        </p:nvSpPr>
        <p:spPr>
          <a:xfrm>
            <a:off x="1543222" y="1603743"/>
            <a:ext cx="3348817" cy="1166314"/>
          </a:xfrm>
          <a:prstGeom prst="rect">
            <a:avLst/>
          </a:prstGeom>
          <a:solidFill>
            <a:schemeClr val="bg1">
              <a:lumMod val="95000"/>
            </a:schemeClr>
          </a:solidFill>
          <a:ln>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5" name="Group 4">
            <a:extLst>
              <a:ext uri="{FF2B5EF4-FFF2-40B4-BE49-F238E27FC236}">
                <a16:creationId xmlns:a16="http://schemas.microsoft.com/office/drawing/2014/main"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id="{8E1F3C22-5137-0645-9F91-BC38E861F997}"/>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BC6A7A8-0FF4-ED49-9ADC-8CC2E6EADB6E}"/>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E4AEDCE-D95B-8747-87A9-72DE37066AAF}"/>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id="{7D1C272E-EC19-CF4B-99C5-E9D5EBA15FB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C5BADBC-EAEA-CB4E-B231-B25DCECEA48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858418D-009E-1A45-99B1-2AAA76273B1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id="{6EC9BBC5-1339-9944-BE02-5B85DB1420D4}"/>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2813263-ED15-C940-A2F5-F7BD5D6768A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E0D2C55-D72D-644A-B330-166D29AB46D7}"/>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id="{8FB35C31-1057-A148-9073-C4B0ADB5BDAE}"/>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C0A7B43-ABCC-CF40-93B7-FCBF94E69F7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A7CAC57-50F0-5443-B720-8DD0135CBE0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id="{A54CD3DB-7790-4F46-8362-848D0FC889C7}"/>
              </a:ext>
            </a:extLst>
          </p:cNvPr>
          <p:cNvSpPr txBox="1"/>
          <p:nvPr/>
        </p:nvSpPr>
        <p:spPr>
          <a:xfrm>
            <a:off x="274320" y="1565930"/>
            <a:ext cx="753411" cy="369332"/>
          </a:xfrm>
          <a:prstGeom prst="rect">
            <a:avLst/>
          </a:prstGeom>
          <a:noFill/>
        </p:spPr>
        <p:txBody>
          <a:bodyPr wrap="none" rtlCol="0">
            <a:spAutoFit/>
          </a:bodyPr>
          <a:lstStyle/>
          <a:p>
            <a:r>
              <a:rPr lang="en-US" dirty="0">
                <a:latin typeface="Segoe UI Light"/>
                <a:cs typeface="Segoe UI Light"/>
              </a:rPr>
              <a:t>Task 1</a:t>
            </a:r>
          </a:p>
        </p:txBody>
      </p:sp>
      <p:sp>
        <p:nvSpPr>
          <p:cNvPr id="23" name="TextBox 22">
            <a:extLst>
              <a:ext uri="{FF2B5EF4-FFF2-40B4-BE49-F238E27FC236}">
                <a16:creationId xmlns:a16="http://schemas.microsoft.com/office/drawing/2014/main" id="{86AA823F-E1B7-134C-8723-7FB4054E3453}"/>
              </a:ext>
            </a:extLst>
          </p:cNvPr>
          <p:cNvSpPr txBox="1"/>
          <p:nvPr/>
        </p:nvSpPr>
        <p:spPr>
          <a:xfrm>
            <a:off x="274049" y="2003004"/>
            <a:ext cx="753411" cy="369332"/>
          </a:xfrm>
          <a:prstGeom prst="rect">
            <a:avLst/>
          </a:prstGeom>
          <a:noFill/>
        </p:spPr>
        <p:txBody>
          <a:bodyPr wrap="none" rtlCol="0">
            <a:spAutoFit/>
          </a:bodyPr>
          <a:lstStyle/>
          <a:p>
            <a:r>
              <a:rPr lang="en-US" dirty="0">
                <a:latin typeface="Segoe UI Light"/>
                <a:cs typeface="Segoe UI Light"/>
              </a:rPr>
              <a:t>Task 2</a:t>
            </a:r>
          </a:p>
        </p:txBody>
      </p:sp>
      <p:sp>
        <p:nvSpPr>
          <p:cNvPr id="24" name="TextBox 23">
            <a:extLst>
              <a:ext uri="{FF2B5EF4-FFF2-40B4-BE49-F238E27FC236}">
                <a16:creationId xmlns:a16="http://schemas.microsoft.com/office/drawing/2014/main" id="{AAB46543-781C-EE48-8168-789B4F3B14F7}"/>
              </a:ext>
            </a:extLst>
          </p:cNvPr>
          <p:cNvSpPr txBox="1"/>
          <p:nvPr/>
        </p:nvSpPr>
        <p:spPr>
          <a:xfrm>
            <a:off x="274049" y="2440079"/>
            <a:ext cx="753411" cy="369332"/>
          </a:xfrm>
          <a:prstGeom prst="rect">
            <a:avLst/>
          </a:prstGeom>
          <a:noFill/>
        </p:spPr>
        <p:txBody>
          <a:bodyPr wrap="none" rtlCol="0">
            <a:spAutoFit/>
          </a:bodyPr>
          <a:lstStyle/>
          <a:p>
            <a:r>
              <a:rPr lang="en-US" dirty="0">
                <a:latin typeface="Segoe UI Light"/>
                <a:cs typeface="Segoe UI Light"/>
              </a:rPr>
              <a:t>Task 3</a:t>
            </a:r>
          </a:p>
        </p:txBody>
      </p:sp>
      <p:sp>
        <p:nvSpPr>
          <p:cNvPr id="25" name="TextBox 24">
            <a:extLst>
              <a:ext uri="{FF2B5EF4-FFF2-40B4-BE49-F238E27FC236}">
                <a16:creationId xmlns:a16="http://schemas.microsoft.com/office/drawing/2014/main" id="{EC7566A1-1D32-5048-89AD-1A65C73217B4}"/>
              </a:ext>
            </a:extLst>
          </p:cNvPr>
          <p:cNvSpPr txBox="1"/>
          <p:nvPr/>
        </p:nvSpPr>
        <p:spPr>
          <a:xfrm>
            <a:off x="274049" y="2877925"/>
            <a:ext cx="753411" cy="369332"/>
          </a:xfrm>
          <a:prstGeom prst="rect">
            <a:avLst/>
          </a:prstGeom>
          <a:noFill/>
        </p:spPr>
        <p:txBody>
          <a:bodyPr wrap="none" rtlCol="0">
            <a:spAutoFit/>
          </a:bodyPr>
          <a:lstStyle/>
          <a:p>
            <a:r>
              <a:rPr lang="en-US" dirty="0">
                <a:latin typeface="Segoe UI Light"/>
                <a:cs typeface="Segoe UI Light"/>
              </a:rPr>
              <a:t>Task 4</a:t>
            </a:r>
          </a:p>
        </p:txBody>
      </p:sp>
      <p:sp>
        <p:nvSpPr>
          <p:cNvPr id="48" name="Rectangle 47">
            <a:extLst>
              <a:ext uri="{FF2B5EF4-FFF2-40B4-BE49-F238E27FC236}">
                <a16:creationId xmlns:a16="http://schemas.microsoft.com/office/drawing/2014/main" id="{AC608B26-6370-5946-AAF2-9E8F715454C0}"/>
              </a:ext>
            </a:extLst>
          </p:cNvPr>
          <p:cNvSpPr/>
          <p:nvPr/>
        </p:nvSpPr>
        <p:spPr>
          <a:xfrm>
            <a:off x="3784078" y="1940181"/>
            <a:ext cx="534121" cy="461665"/>
          </a:xfrm>
          <a:prstGeom prst="rect">
            <a:avLst/>
          </a:prstGeom>
        </p:spPr>
        <p:txBody>
          <a:bodyPr wrap="none">
            <a:spAutoFit/>
          </a:bodyPr>
          <a:lstStyle/>
          <a:p>
            <a:r>
              <a:rPr lang="en-US" sz="2400" i="1" dirty="0">
                <a:latin typeface="Segoe UI Light"/>
                <a:cs typeface="Segoe UI Light"/>
              </a:rPr>
              <a:t>$</a:t>
            </a:r>
            <a:r>
              <a:rPr lang="en-US" sz="2400" i="1" baseline="-25000" dirty="0">
                <a:latin typeface="Segoe UI Light"/>
                <a:cs typeface="Segoe UI Light"/>
              </a:rPr>
              <a:t>2</a:t>
            </a:r>
            <a:r>
              <a:rPr lang="en-US" sz="2400" i="1" dirty="0">
                <a:latin typeface="Segoe UI Light"/>
                <a:cs typeface="Segoe UI Light"/>
              </a:rPr>
              <a:t> </a:t>
            </a:r>
            <a:endParaRPr lang="en-US" sz="2400" dirty="0"/>
          </a:p>
        </p:txBody>
      </p:sp>
      <p:sp>
        <p:nvSpPr>
          <p:cNvPr id="49" name="Rectangle 48">
            <a:extLst>
              <a:ext uri="{FF2B5EF4-FFF2-40B4-BE49-F238E27FC236}">
                <a16:creationId xmlns:a16="http://schemas.microsoft.com/office/drawing/2014/main" id="{9E114875-008E-6B41-809C-F807FBBCFE5A}"/>
              </a:ext>
            </a:extLst>
          </p:cNvPr>
          <p:cNvSpPr/>
          <p:nvPr/>
        </p:nvSpPr>
        <p:spPr>
          <a:xfrm>
            <a:off x="3205672" y="1523617"/>
            <a:ext cx="534121" cy="461665"/>
          </a:xfrm>
          <a:prstGeom prst="rect">
            <a:avLst/>
          </a:prstGeom>
        </p:spPr>
        <p:txBody>
          <a:bodyPr wrap="none">
            <a:spAutoFit/>
          </a:bodyPr>
          <a:lstStyle/>
          <a:p>
            <a:r>
              <a:rPr lang="en-US" sz="2400" i="1" dirty="0">
                <a:latin typeface="Segoe UI Light"/>
                <a:cs typeface="Segoe UI Light"/>
              </a:rPr>
              <a:t>$</a:t>
            </a:r>
            <a:r>
              <a:rPr lang="en-US" sz="2400" i="1" baseline="-25000" dirty="0">
                <a:latin typeface="Segoe UI Light"/>
                <a:cs typeface="Segoe UI Light"/>
              </a:rPr>
              <a:t>1</a:t>
            </a:r>
            <a:r>
              <a:rPr lang="en-US" sz="2400" i="1" dirty="0">
                <a:latin typeface="Segoe UI Light"/>
                <a:cs typeface="Segoe UI Light"/>
              </a:rPr>
              <a:t> </a:t>
            </a:r>
            <a:endParaRPr lang="en-US" sz="2400" dirty="0"/>
          </a:p>
        </p:txBody>
      </p:sp>
      <p:sp>
        <p:nvSpPr>
          <p:cNvPr id="50" name="Rectangle 49">
            <a:extLst>
              <a:ext uri="{FF2B5EF4-FFF2-40B4-BE49-F238E27FC236}">
                <a16:creationId xmlns:a16="http://schemas.microsoft.com/office/drawing/2014/main" id="{38FD093F-25FF-BB4A-8FD4-FEAC08716A85}"/>
              </a:ext>
            </a:extLst>
          </p:cNvPr>
          <p:cNvSpPr/>
          <p:nvPr/>
        </p:nvSpPr>
        <p:spPr>
          <a:xfrm>
            <a:off x="4910824" y="2359394"/>
            <a:ext cx="534121" cy="461665"/>
          </a:xfrm>
          <a:prstGeom prst="rect">
            <a:avLst/>
          </a:prstGeom>
        </p:spPr>
        <p:txBody>
          <a:bodyPr wrap="none">
            <a:spAutoFit/>
          </a:bodyPr>
          <a:lstStyle/>
          <a:p>
            <a:r>
              <a:rPr lang="en-US" sz="2400" i="1" dirty="0">
                <a:latin typeface="Segoe UI Light"/>
                <a:cs typeface="Segoe UI Light"/>
              </a:rPr>
              <a:t>$</a:t>
            </a:r>
            <a:r>
              <a:rPr lang="en-US" sz="2400" i="1" baseline="-25000" dirty="0">
                <a:latin typeface="Segoe UI Light"/>
                <a:cs typeface="Segoe UI Light"/>
              </a:rPr>
              <a:t>3</a:t>
            </a:r>
            <a:r>
              <a:rPr lang="en-US" sz="2400" i="1" dirty="0">
                <a:latin typeface="Segoe UI Light"/>
                <a:cs typeface="Segoe UI Light"/>
              </a:rPr>
              <a:t> </a:t>
            </a:r>
            <a:endParaRPr lang="en-US" sz="2400" dirty="0"/>
          </a:p>
        </p:txBody>
      </p:sp>
      <p:sp>
        <p:nvSpPr>
          <p:cNvPr id="28" name="TextBox 27">
            <a:extLst>
              <a:ext uri="{FF2B5EF4-FFF2-40B4-BE49-F238E27FC236}">
                <a16:creationId xmlns:a16="http://schemas.microsoft.com/office/drawing/2014/main" id="{BFEB28FD-6812-F14C-9D38-9A0BD24EF5A8}"/>
              </a:ext>
            </a:extLst>
          </p:cNvPr>
          <p:cNvSpPr txBox="1"/>
          <p:nvPr/>
        </p:nvSpPr>
        <p:spPr>
          <a:xfrm>
            <a:off x="274049" y="196483"/>
            <a:ext cx="8580811" cy="584775"/>
          </a:xfrm>
          <a:prstGeom prst="rect">
            <a:avLst/>
          </a:prstGeom>
          <a:noFill/>
        </p:spPr>
        <p:txBody>
          <a:bodyPr wrap="none" rtlCol="0">
            <a:spAutoFit/>
          </a:bodyPr>
          <a:lstStyle/>
          <a:p>
            <a:r>
              <a:rPr lang="en-US" sz="3200" dirty="0">
                <a:latin typeface="Segoe UI Light"/>
                <a:cs typeface="Segoe UI Light"/>
              </a:rPr>
              <a:t>Temporal Clustering: Cluster-based Hourly Wage </a:t>
            </a:r>
          </a:p>
        </p:txBody>
      </p:sp>
      <p:grpSp>
        <p:nvGrpSpPr>
          <p:cNvPr id="29" name="Group 28">
            <a:extLst>
              <a:ext uri="{FF2B5EF4-FFF2-40B4-BE49-F238E27FC236}">
                <a16:creationId xmlns:a16="http://schemas.microsoft.com/office/drawing/2014/main" id="{FFF087B1-C3E0-C847-95DA-CA675E5F1C1F}"/>
              </a:ext>
            </a:extLst>
          </p:cNvPr>
          <p:cNvGrpSpPr/>
          <p:nvPr/>
        </p:nvGrpSpPr>
        <p:grpSpPr>
          <a:xfrm>
            <a:off x="1531620" y="2943896"/>
            <a:ext cx="3360420" cy="274320"/>
            <a:chOff x="1531620" y="3661073"/>
            <a:chExt cx="3360420" cy="274320"/>
          </a:xfrm>
        </p:grpSpPr>
        <p:cxnSp>
          <p:nvCxnSpPr>
            <p:cNvPr id="30" name="Straight Connector 29">
              <a:extLst>
                <a:ext uri="{FF2B5EF4-FFF2-40B4-BE49-F238E27FC236}">
                  <a16:creationId xmlns:a16="http://schemas.microsoft.com/office/drawing/2014/main" id="{05B1C837-D9FA-8A4F-A129-DB4E1286B05B}"/>
                </a:ext>
              </a:extLst>
            </p:cNvPr>
            <p:cNvCxnSpPr>
              <a:cxnSpLocks/>
            </p:cNvCxnSpPr>
            <p:nvPr/>
          </p:nvCxnSpPr>
          <p:spPr>
            <a:xfrm>
              <a:off x="1531620" y="3661073"/>
              <a:ext cx="0" cy="2743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379417D-E70D-EB4B-81C1-A1A0F9AB9781}"/>
                </a:ext>
              </a:extLst>
            </p:cNvPr>
            <p:cNvCxnSpPr>
              <a:cxnSpLocks/>
            </p:cNvCxnSpPr>
            <p:nvPr/>
          </p:nvCxnSpPr>
          <p:spPr>
            <a:xfrm>
              <a:off x="4892040" y="3706793"/>
              <a:ext cx="0" cy="18288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361ABB9-719B-DD4B-9BC9-2740DB2644A2}"/>
                </a:ext>
              </a:extLst>
            </p:cNvPr>
            <p:cNvCxnSpPr>
              <a:cxnSpLocks/>
            </p:cNvCxnSpPr>
            <p:nvPr/>
          </p:nvCxnSpPr>
          <p:spPr>
            <a:xfrm>
              <a:off x="1543493" y="3798233"/>
              <a:ext cx="3348547"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3" name="TextBox 32">
            <a:extLst>
              <a:ext uri="{FF2B5EF4-FFF2-40B4-BE49-F238E27FC236}">
                <a16:creationId xmlns:a16="http://schemas.microsoft.com/office/drawing/2014/main" id="{B2A4C394-6C42-8B49-867C-9F97B7ED73F4}"/>
              </a:ext>
            </a:extLst>
          </p:cNvPr>
          <p:cNvSpPr txBox="1"/>
          <p:nvPr/>
        </p:nvSpPr>
        <p:spPr>
          <a:xfrm>
            <a:off x="2601443" y="2810456"/>
            <a:ext cx="1220774" cy="523220"/>
          </a:xfrm>
          <a:prstGeom prst="rect">
            <a:avLst/>
          </a:prstGeom>
          <a:solidFill>
            <a:schemeClr val="bg1"/>
          </a:solidFill>
        </p:spPr>
        <p:txBody>
          <a:bodyPr wrap="square" rtlCol="0">
            <a:spAutoFit/>
          </a:bodyPr>
          <a:lstStyle/>
          <a:p>
            <a:pPr algn="ctr"/>
            <a:r>
              <a:rPr lang="en-US" sz="2800" dirty="0" err="1">
                <a:solidFill>
                  <a:schemeClr val="bg1">
                    <a:lumMod val="50000"/>
                  </a:schemeClr>
                </a:solidFill>
                <a:latin typeface="Segoe UI Light"/>
                <a:cs typeface="Segoe UI Light"/>
              </a:rPr>
              <a:t>T</a:t>
            </a:r>
            <a:r>
              <a:rPr lang="en-US" sz="2800" baseline="-25000" dirty="0" err="1">
                <a:solidFill>
                  <a:schemeClr val="bg1">
                    <a:lumMod val="50000"/>
                  </a:schemeClr>
                </a:solidFill>
                <a:latin typeface="Segoe UI Light"/>
                <a:cs typeface="Segoe UI Light"/>
              </a:rPr>
              <a:t>cluster</a:t>
            </a:r>
            <a:endParaRPr lang="en-US" sz="2800" baseline="-25000" dirty="0">
              <a:solidFill>
                <a:schemeClr val="bg1">
                  <a:lumMod val="50000"/>
                </a:schemeClr>
              </a:solidFill>
              <a:latin typeface="Segoe UI Light"/>
              <a:cs typeface="Segoe UI Light"/>
            </a:endParaRPr>
          </a:p>
        </p:txBody>
      </p:sp>
      <p:sp>
        <p:nvSpPr>
          <p:cNvPr id="34" name="Rectangle 33">
            <a:extLst>
              <a:ext uri="{FF2B5EF4-FFF2-40B4-BE49-F238E27FC236}">
                <a16:creationId xmlns:a16="http://schemas.microsoft.com/office/drawing/2014/main" id="{3599A047-3B6F-544A-8BC8-7A157DAA3C9A}"/>
              </a:ext>
            </a:extLst>
          </p:cNvPr>
          <p:cNvSpPr/>
          <p:nvPr/>
        </p:nvSpPr>
        <p:spPr>
          <a:xfrm>
            <a:off x="6408357" y="2770057"/>
            <a:ext cx="2100853" cy="563619"/>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448528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888996A-DDE3-9D4F-9F81-2D7C1C32419B}"/>
              </a:ext>
            </a:extLst>
          </p:cNvPr>
          <p:cNvSpPr/>
          <p:nvPr/>
        </p:nvSpPr>
        <p:spPr>
          <a:xfrm>
            <a:off x="6510847" y="2917279"/>
            <a:ext cx="1828800" cy="290624"/>
          </a:xfrm>
          <a:prstGeom prst="rect">
            <a:avLst/>
          </a:prstGeom>
          <a:solidFill>
            <a:schemeClr val="bg1">
              <a:lumMod val="95000"/>
            </a:schemeClr>
          </a:solidFill>
          <a:ln>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43" name="Rectangle 42">
            <a:extLst>
              <a:ext uri="{FF2B5EF4-FFF2-40B4-BE49-F238E27FC236}">
                <a16:creationId xmlns:a16="http://schemas.microsoft.com/office/drawing/2014/main" id="{5EE8CD45-7EB1-BA47-BCE5-0D48E80AEC5C}"/>
              </a:ext>
            </a:extLst>
          </p:cNvPr>
          <p:cNvSpPr/>
          <p:nvPr/>
        </p:nvSpPr>
        <p:spPr>
          <a:xfrm>
            <a:off x="1543222" y="1603743"/>
            <a:ext cx="3348817" cy="1166314"/>
          </a:xfrm>
          <a:prstGeom prst="rect">
            <a:avLst/>
          </a:prstGeom>
          <a:solidFill>
            <a:schemeClr val="bg1">
              <a:lumMod val="95000"/>
            </a:schemeClr>
          </a:solidFill>
          <a:ln>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5" name="Group 4">
            <a:extLst>
              <a:ext uri="{FF2B5EF4-FFF2-40B4-BE49-F238E27FC236}">
                <a16:creationId xmlns:a16="http://schemas.microsoft.com/office/drawing/2014/main"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id="{8E1F3C22-5137-0645-9F91-BC38E861F997}"/>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BC6A7A8-0FF4-ED49-9ADC-8CC2E6EADB6E}"/>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E4AEDCE-D95B-8747-87A9-72DE37066AAF}"/>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id="{7D1C272E-EC19-CF4B-99C5-E9D5EBA15FB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C5BADBC-EAEA-CB4E-B231-B25DCECEA48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858418D-009E-1A45-99B1-2AAA76273B1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id="{6EC9BBC5-1339-9944-BE02-5B85DB1420D4}"/>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2813263-ED15-C940-A2F5-F7BD5D6768A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E0D2C55-D72D-644A-B330-166D29AB46D7}"/>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id="{8FB35C31-1057-A148-9073-C4B0ADB5BDAE}"/>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C0A7B43-ABCC-CF40-93B7-FCBF94E69F7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A7CAC57-50F0-5443-B720-8DD0135CBE0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id="{A54CD3DB-7790-4F46-8362-848D0FC889C7}"/>
              </a:ext>
            </a:extLst>
          </p:cNvPr>
          <p:cNvSpPr txBox="1"/>
          <p:nvPr/>
        </p:nvSpPr>
        <p:spPr>
          <a:xfrm>
            <a:off x="274320" y="1565930"/>
            <a:ext cx="753411" cy="369332"/>
          </a:xfrm>
          <a:prstGeom prst="rect">
            <a:avLst/>
          </a:prstGeom>
          <a:noFill/>
        </p:spPr>
        <p:txBody>
          <a:bodyPr wrap="none" rtlCol="0">
            <a:spAutoFit/>
          </a:bodyPr>
          <a:lstStyle/>
          <a:p>
            <a:r>
              <a:rPr lang="en-US" dirty="0">
                <a:latin typeface="Segoe UI Light"/>
                <a:cs typeface="Segoe UI Light"/>
              </a:rPr>
              <a:t>Task 1</a:t>
            </a:r>
          </a:p>
        </p:txBody>
      </p:sp>
      <p:sp>
        <p:nvSpPr>
          <p:cNvPr id="23" name="TextBox 22">
            <a:extLst>
              <a:ext uri="{FF2B5EF4-FFF2-40B4-BE49-F238E27FC236}">
                <a16:creationId xmlns:a16="http://schemas.microsoft.com/office/drawing/2014/main" id="{86AA823F-E1B7-134C-8723-7FB4054E3453}"/>
              </a:ext>
            </a:extLst>
          </p:cNvPr>
          <p:cNvSpPr txBox="1"/>
          <p:nvPr/>
        </p:nvSpPr>
        <p:spPr>
          <a:xfrm>
            <a:off x="274049" y="2003004"/>
            <a:ext cx="753411" cy="369332"/>
          </a:xfrm>
          <a:prstGeom prst="rect">
            <a:avLst/>
          </a:prstGeom>
          <a:noFill/>
        </p:spPr>
        <p:txBody>
          <a:bodyPr wrap="none" rtlCol="0">
            <a:spAutoFit/>
          </a:bodyPr>
          <a:lstStyle/>
          <a:p>
            <a:r>
              <a:rPr lang="en-US" dirty="0">
                <a:latin typeface="Segoe UI Light"/>
                <a:cs typeface="Segoe UI Light"/>
              </a:rPr>
              <a:t>Task 2</a:t>
            </a:r>
          </a:p>
        </p:txBody>
      </p:sp>
      <p:sp>
        <p:nvSpPr>
          <p:cNvPr id="24" name="TextBox 23">
            <a:extLst>
              <a:ext uri="{FF2B5EF4-FFF2-40B4-BE49-F238E27FC236}">
                <a16:creationId xmlns:a16="http://schemas.microsoft.com/office/drawing/2014/main" id="{AAB46543-781C-EE48-8168-789B4F3B14F7}"/>
              </a:ext>
            </a:extLst>
          </p:cNvPr>
          <p:cNvSpPr txBox="1"/>
          <p:nvPr/>
        </p:nvSpPr>
        <p:spPr>
          <a:xfrm>
            <a:off x="274049" y="2440079"/>
            <a:ext cx="753411" cy="369332"/>
          </a:xfrm>
          <a:prstGeom prst="rect">
            <a:avLst/>
          </a:prstGeom>
          <a:noFill/>
        </p:spPr>
        <p:txBody>
          <a:bodyPr wrap="none" rtlCol="0">
            <a:spAutoFit/>
          </a:bodyPr>
          <a:lstStyle/>
          <a:p>
            <a:r>
              <a:rPr lang="en-US" dirty="0">
                <a:latin typeface="Segoe UI Light"/>
                <a:cs typeface="Segoe UI Light"/>
              </a:rPr>
              <a:t>Task 3</a:t>
            </a:r>
          </a:p>
        </p:txBody>
      </p:sp>
      <p:sp>
        <p:nvSpPr>
          <p:cNvPr id="25" name="TextBox 24">
            <a:extLst>
              <a:ext uri="{FF2B5EF4-FFF2-40B4-BE49-F238E27FC236}">
                <a16:creationId xmlns:a16="http://schemas.microsoft.com/office/drawing/2014/main" id="{EC7566A1-1D32-5048-89AD-1A65C73217B4}"/>
              </a:ext>
            </a:extLst>
          </p:cNvPr>
          <p:cNvSpPr txBox="1"/>
          <p:nvPr/>
        </p:nvSpPr>
        <p:spPr>
          <a:xfrm>
            <a:off x="274049" y="2877925"/>
            <a:ext cx="753411" cy="369332"/>
          </a:xfrm>
          <a:prstGeom prst="rect">
            <a:avLst/>
          </a:prstGeom>
          <a:noFill/>
        </p:spPr>
        <p:txBody>
          <a:bodyPr wrap="none" rtlCol="0">
            <a:spAutoFit/>
          </a:bodyPr>
          <a:lstStyle/>
          <a:p>
            <a:r>
              <a:rPr lang="en-US" dirty="0">
                <a:latin typeface="Segoe UI Light"/>
                <a:cs typeface="Segoe UI Light"/>
              </a:rPr>
              <a:t>Task 4</a:t>
            </a:r>
          </a:p>
        </p:txBody>
      </p:sp>
      <p:sp>
        <p:nvSpPr>
          <p:cNvPr id="48" name="Rectangle 47">
            <a:extLst>
              <a:ext uri="{FF2B5EF4-FFF2-40B4-BE49-F238E27FC236}">
                <a16:creationId xmlns:a16="http://schemas.microsoft.com/office/drawing/2014/main" id="{AC608B26-6370-5946-AAF2-9E8F715454C0}"/>
              </a:ext>
            </a:extLst>
          </p:cNvPr>
          <p:cNvSpPr/>
          <p:nvPr/>
        </p:nvSpPr>
        <p:spPr>
          <a:xfrm>
            <a:off x="3784078" y="1940181"/>
            <a:ext cx="534121" cy="461665"/>
          </a:xfrm>
          <a:prstGeom prst="rect">
            <a:avLst/>
          </a:prstGeom>
        </p:spPr>
        <p:txBody>
          <a:bodyPr wrap="none">
            <a:spAutoFit/>
          </a:bodyPr>
          <a:lstStyle/>
          <a:p>
            <a:r>
              <a:rPr lang="en-US" sz="2400" i="1" dirty="0">
                <a:latin typeface="Segoe UI Light"/>
                <a:cs typeface="Segoe UI Light"/>
              </a:rPr>
              <a:t>$</a:t>
            </a:r>
            <a:r>
              <a:rPr lang="en-US" sz="2400" i="1" baseline="-25000" dirty="0">
                <a:latin typeface="Segoe UI Light"/>
                <a:cs typeface="Segoe UI Light"/>
              </a:rPr>
              <a:t>2</a:t>
            </a:r>
            <a:r>
              <a:rPr lang="en-US" sz="2400" i="1" dirty="0">
                <a:latin typeface="Segoe UI Light"/>
                <a:cs typeface="Segoe UI Light"/>
              </a:rPr>
              <a:t> </a:t>
            </a:r>
            <a:endParaRPr lang="en-US" sz="2400" dirty="0"/>
          </a:p>
        </p:txBody>
      </p:sp>
      <p:sp>
        <p:nvSpPr>
          <p:cNvPr id="49" name="Rectangle 48">
            <a:extLst>
              <a:ext uri="{FF2B5EF4-FFF2-40B4-BE49-F238E27FC236}">
                <a16:creationId xmlns:a16="http://schemas.microsoft.com/office/drawing/2014/main" id="{9E114875-008E-6B41-809C-F807FBBCFE5A}"/>
              </a:ext>
            </a:extLst>
          </p:cNvPr>
          <p:cNvSpPr/>
          <p:nvPr/>
        </p:nvSpPr>
        <p:spPr>
          <a:xfrm>
            <a:off x="3205672" y="1523617"/>
            <a:ext cx="534121" cy="461665"/>
          </a:xfrm>
          <a:prstGeom prst="rect">
            <a:avLst/>
          </a:prstGeom>
        </p:spPr>
        <p:txBody>
          <a:bodyPr wrap="none">
            <a:spAutoFit/>
          </a:bodyPr>
          <a:lstStyle/>
          <a:p>
            <a:r>
              <a:rPr lang="en-US" sz="2400" i="1" dirty="0">
                <a:latin typeface="Segoe UI Light"/>
                <a:cs typeface="Segoe UI Light"/>
              </a:rPr>
              <a:t>$</a:t>
            </a:r>
            <a:r>
              <a:rPr lang="en-US" sz="2400" i="1" baseline="-25000" dirty="0">
                <a:latin typeface="Segoe UI Light"/>
                <a:cs typeface="Segoe UI Light"/>
              </a:rPr>
              <a:t>1</a:t>
            </a:r>
            <a:r>
              <a:rPr lang="en-US" sz="2400" i="1" dirty="0">
                <a:latin typeface="Segoe UI Light"/>
                <a:cs typeface="Segoe UI Light"/>
              </a:rPr>
              <a:t> </a:t>
            </a:r>
            <a:endParaRPr lang="en-US" sz="2400" dirty="0"/>
          </a:p>
        </p:txBody>
      </p:sp>
      <p:sp>
        <p:nvSpPr>
          <p:cNvPr id="50" name="Rectangle 49">
            <a:extLst>
              <a:ext uri="{FF2B5EF4-FFF2-40B4-BE49-F238E27FC236}">
                <a16:creationId xmlns:a16="http://schemas.microsoft.com/office/drawing/2014/main" id="{38FD093F-25FF-BB4A-8FD4-FEAC08716A85}"/>
              </a:ext>
            </a:extLst>
          </p:cNvPr>
          <p:cNvSpPr/>
          <p:nvPr/>
        </p:nvSpPr>
        <p:spPr>
          <a:xfrm>
            <a:off x="4910824" y="2359394"/>
            <a:ext cx="534121" cy="461665"/>
          </a:xfrm>
          <a:prstGeom prst="rect">
            <a:avLst/>
          </a:prstGeom>
        </p:spPr>
        <p:txBody>
          <a:bodyPr wrap="none">
            <a:spAutoFit/>
          </a:bodyPr>
          <a:lstStyle/>
          <a:p>
            <a:r>
              <a:rPr lang="en-US" sz="2400" i="1" dirty="0">
                <a:latin typeface="Segoe UI Light"/>
                <a:cs typeface="Segoe UI Light"/>
              </a:rPr>
              <a:t>$</a:t>
            </a:r>
            <a:r>
              <a:rPr lang="en-US" sz="2400" i="1" baseline="-25000" dirty="0">
                <a:latin typeface="Segoe UI Light"/>
                <a:cs typeface="Segoe UI Light"/>
              </a:rPr>
              <a:t>3</a:t>
            </a:r>
            <a:r>
              <a:rPr lang="en-US" sz="2400" i="1" dirty="0">
                <a:latin typeface="Segoe UI Light"/>
                <a:cs typeface="Segoe UI Light"/>
              </a:rPr>
              <a:t> </a:t>
            </a:r>
            <a:endParaRPr lang="en-US" sz="2400" dirty="0"/>
          </a:p>
        </p:txBody>
      </p:sp>
      <p:sp>
        <p:nvSpPr>
          <p:cNvPr id="28" name="TextBox 27">
            <a:extLst>
              <a:ext uri="{FF2B5EF4-FFF2-40B4-BE49-F238E27FC236}">
                <a16:creationId xmlns:a16="http://schemas.microsoft.com/office/drawing/2014/main" id="{BFEB28FD-6812-F14C-9D38-9A0BD24EF5A8}"/>
              </a:ext>
            </a:extLst>
          </p:cNvPr>
          <p:cNvSpPr txBox="1"/>
          <p:nvPr/>
        </p:nvSpPr>
        <p:spPr>
          <a:xfrm>
            <a:off x="274049" y="196483"/>
            <a:ext cx="8580811" cy="584775"/>
          </a:xfrm>
          <a:prstGeom prst="rect">
            <a:avLst/>
          </a:prstGeom>
          <a:noFill/>
        </p:spPr>
        <p:txBody>
          <a:bodyPr wrap="none" rtlCol="0">
            <a:spAutoFit/>
          </a:bodyPr>
          <a:lstStyle/>
          <a:p>
            <a:r>
              <a:rPr lang="en-US" sz="3200" dirty="0">
                <a:latin typeface="Segoe UI Light"/>
                <a:cs typeface="Segoe UI Light"/>
              </a:rPr>
              <a:t>Temporal Clustering: Cluster-based Hourly Wage </a:t>
            </a:r>
          </a:p>
        </p:txBody>
      </p:sp>
      <p:grpSp>
        <p:nvGrpSpPr>
          <p:cNvPr id="29" name="Group 28">
            <a:extLst>
              <a:ext uri="{FF2B5EF4-FFF2-40B4-BE49-F238E27FC236}">
                <a16:creationId xmlns:a16="http://schemas.microsoft.com/office/drawing/2014/main" id="{FFF087B1-C3E0-C847-95DA-CA675E5F1C1F}"/>
              </a:ext>
            </a:extLst>
          </p:cNvPr>
          <p:cNvGrpSpPr/>
          <p:nvPr/>
        </p:nvGrpSpPr>
        <p:grpSpPr>
          <a:xfrm>
            <a:off x="1531620" y="2943896"/>
            <a:ext cx="3360420" cy="274320"/>
            <a:chOff x="1531620" y="3661073"/>
            <a:chExt cx="3360420" cy="274320"/>
          </a:xfrm>
        </p:grpSpPr>
        <p:cxnSp>
          <p:nvCxnSpPr>
            <p:cNvPr id="30" name="Straight Connector 29">
              <a:extLst>
                <a:ext uri="{FF2B5EF4-FFF2-40B4-BE49-F238E27FC236}">
                  <a16:creationId xmlns:a16="http://schemas.microsoft.com/office/drawing/2014/main" id="{05B1C837-D9FA-8A4F-A129-DB4E1286B05B}"/>
                </a:ext>
              </a:extLst>
            </p:cNvPr>
            <p:cNvCxnSpPr>
              <a:cxnSpLocks/>
            </p:cNvCxnSpPr>
            <p:nvPr/>
          </p:nvCxnSpPr>
          <p:spPr>
            <a:xfrm>
              <a:off x="1531620" y="3661073"/>
              <a:ext cx="0" cy="2743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379417D-E70D-EB4B-81C1-A1A0F9AB9781}"/>
                </a:ext>
              </a:extLst>
            </p:cNvPr>
            <p:cNvCxnSpPr>
              <a:cxnSpLocks/>
            </p:cNvCxnSpPr>
            <p:nvPr/>
          </p:nvCxnSpPr>
          <p:spPr>
            <a:xfrm>
              <a:off x="4892040" y="3706793"/>
              <a:ext cx="0" cy="18288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361ABB9-719B-DD4B-9BC9-2740DB2644A2}"/>
                </a:ext>
              </a:extLst>
            </p:cNvPr>
            <p:cNvCxnSpPr>
              <a:cxnSpLocks/>
            </p:cNvCxnSpPr>
            <p:nvPr/>
          </p:nvCxnSpPr>
          <p:spPr>
            <a:xfrm>
              <a:off x="1543493" y="3798233"/>
              <a:ext cx="3348547"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3" name="TextBox 32">
            <a:extLst>
              <a:ext uri="{FF2B5EF4-FFF2-40B4-BE49-F238E27FC236}">
                <a16:creationId xmlns:a16="http://schemas.microsoft.com/office/drawing/2014/main" id="{B2A4C394-6C42-8B49-867C-9F97B7ED73F4}"/>
              </a:ext>
            </a:extLst>
          </p:cNvPr>
          <p:cNvSpPr txBox="1"/>
          <p:nvPr/>
        </p:nvSpPr>
        <p:spPr>
          <a:xfrm>
            <a:off x="2601443" y="2810456"/>
            <a:ext cx="1220774" cy="523220"/>
          </a:xfrm>
          <a:prstGeom prst="rect">
            <a:avLst/>
          </a:prstGeom>
          <a:solidFill>
            <a:schemeClr val="bg1"/>
          </a:solidFill>
        </p:spPr>
        <p:txBody>
          <a:bodyPr wrap="square" rtlCol="0">
            <a:spAutoFit/>
          </a:bodyPr>
          <a:lstStyle/>
          <a:p>
            <a:pPr algn="ctr"/>
            <a:r>
              <a:rPr lang="en-US" sz="2800" dirty="0" err="1">
                <a:solidFill>
                  <a:schemeClr val="bg1">
                    <a:lumMod val="50000"/>
                  </a:schemeClr>
                </a:solidFill>
                <a:latin typeface="Segoe UI Light"/>
                <a:cs typeface="Segoe UI Light"/>
              </a:rPr>
              <a:t>T</a:t>
            </a:r>
            <a:r>
              <a:rPr lang="en-US" sz="2800" baseline="-25000" dirty="0" err="1">
                <a:solidFill>
                  <a:schemeClr val="bg1">
                    <a:lumMod val="50000"/>
                  </a:schemeClr>
                </a:solidFill>
                <a:latin typeface="Segoe UI Light"/>
                <a:cs typeface="Segoe UI Light"/>
              </a:rPr>
              <a:t>cluster</a:t>
            </a:r>
            <a:endParaRPr lang="en-US" sz="2800" baseline="-25000" dirty="0">
              <a:solidFill>
                <a:schemeClr val="bg1">
                  <a:lumMod val="50000"/>
                </a:schemeClr>
              </a:solidFill>
              <a:latin typeface="Segoe UI Light"/>
              <a:cs typeface="Segoe UI Light"/>
            </a:endParaRPr>
          </a:p>
        </p:txBody>
      </p:sp>
      <p:sp>
        <p:nvSpPr>
          <p:cNvPr id="34" name="Rectangle 33">
            <a:extLst>
              <a:ext uri="{FF2B5EF4-FFF2-40B4-BE49-F238E27FC236}">
                <a16:creationId xmlns:a16="http://schemas.microsoft.com/office/drawing/2014/main" id="{3599A047-3B6F-544A-8BC8-7A157DAA3C9A}"/>
              </a:ext>
            </a:extLst>
          </p:cNvPr>
          <p:cNvSpPr/>
          <p:nvPr/>
        </p:nvSpPr>
        <p:spPr>
          <a:xfrm>
            <a:off x="6408357" y="2770057"/>
            <a:ext cx="2100853" cy="563619"/>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194313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2.77778E-7 -3.45679E-6 L 0.2158 0.05586 " pathEditMode="relative" rAng="0" ptsTypes="AA">
                                      <p:cBhvr>
                                        <p:cTn id="6" dur="2000" fill="hold"/>
                                        <p:tgtEl>
                                          <p:spTgt spid="49"/>
                                        </p:tgtEl>
                                        <p:attrNameLst>
                                          <p:attrName>ppt_x</p:attrName>
                                          <p:attrName>ppt_y</p:attrName>
                                        </p:attrNameLst>
                                      </p:cBhvr>
                                      <p:rCtr x="10799" y="2840"/>
                                    </p:animMotion>
                                  </p:childTnLst>
                                </p:cTn>
                              </p:par>
                              <p:par>
                                <p:cTn id="7" presetID="0" presetClass="path" presetSubtype="0" accel="50000" decel="50000" fill="hold" grpId="0" nodeType="withEffect">
                                  <p:stCondLst>
                                    <p:cond delay="0"/>
                                  </p:stCondLst>
                                  <p:childTnLst>
                                    <p:animMotion origin="layout" path="M 2.5E-6 -4.93827E-6 L 0.14774 -0.025 " pathEditMode="relative" rAng="0" ptsTypes="AA">
                                      <p:cBhvr>
                                        <p:cTn id="8" dur="2000" fill="hold"/>
                                        <p:tgtEl>
                                          <p:spTgt spid="48"/>
                                        </p:tgtEl>
                                        <p:attrNameLst>
                                          <p:attrName>ppt_x</p:attrName>
                                          <p:attrName>ppt_y</p:attrName>
                                        </p:attrNameLst>
                                      </p:cBhvr>
                                      <p:rCtr x="7431" y="-1235"/>
                                    </p:animMotion>
                                  </p:childTnLst>
                                </p:cTn>
                              </p:par>
                              <p:par>
                                <p:cTn id="9" presetID="0" presetClass="path" presetSubtype="0" accel="50000" decel="50000" fill="hold" grpId="0" nodeType="withEffect">
                                  <p:stCondLst>
                                    <p:cond delay="0"/>
                                  </p:stCondLst>
                                  <p:childTnLst>
                                    <p:animMotion origin="layout" path="M 4.16667E-6 -1.35802E-6 L 0.02517 -0.10649 " pathEditMode="relative" rAng="0" ptsTypes="AA">
                                      <p:cBhvr>
                                        <p:cTn id="10" dur="2000" fill="hold"/>
                                        <p:tgtEl>
                                          <p:spTgt spid="50"/>
                                        </p:tgtEl>
                                        <p:attrNameLst>
                                          <p:attrName>ppt_x</p:attrName>
                                          <p:attrName>ppt_y</p:attrName>
                                        </p:attrNameLst>
                                      </p:cBhvr>
                                      <p:rCtr x="1250" y="-51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888996A-DDE3-9D4F-9F81-2D7C1C32419B}"/>
              </a:ext>
            </a:extLst>
          </p:cNvPr>
          <p:cNvSpPr/>
          <p:nvPr/>
        </p:nvSpPr>
        <p:spPr>
          <a:xfrm>
            <a:off x="6510847" y="2917279"/>
            <a:ext cx="1828800" cy="290624"/>
          </a:xfrm>
          <a:prstGeom prst="rect">
            <a:avLst/>
          </a:prstGeom>
          <a:solidFill>
            <a:schemeClr val="bg1">
              <a:lumMod val="95000"/>
            </a:schemeClr>
          </a:solidFill>
          <a:ln>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43" name="Rectangle 42">
            <a:extLst>
              <a:ext uri="{FF2B5EF4-FFF2-40B4-BE49-F238E27FC236}">
                <a16:creationId xmlns:a16="http://schemas.microsoft.com/office/drawing/2014/main" id="{5EE8CD45-7EB1-BA47-BCE5-0D48E80AEC5C}"/>
              </a:ext>
            </a:extLst>
          </p:cNvPr>
          <p:cNvSpPr/>
          <p:nvPr/>
        </p:nvSpPr>
        <p:spPr>
          <a:xfrm>
            <a:off x="1543222" y="1603743"/>
            <a:ext cx="3348817" cy="1166314"/>
          </a:xfrm>
          <a:prstGeom prst="rect">
            <a:avLst/>
          </a:prstGeom>
          <a:solidFill>
            <a:schemeClr val="bg1">
              <a:lumMod val="95000"/>
            </a:schemeClr>
          </a:solidFill>
          <a:ln>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5" name="Group 4">
            <a:extLst>
              <a:ext uri="{FF2B5EF4-FFF2-40B4-BE49-F238E27FC236}">
                <a16:creationId xmlns:a16="http://schemas.microsoft.com/office/drawing/2014/main"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id="{8E1F3C22-5137-0645-9F91-BC38E861F997}"/>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BC6A7A8-0FF4-ED49-9ADC-8CC2E6EADB6E}"/>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E4AEDCE-D95B-8747-87A9-72DE37066AAF}"/>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id="{7D1C272E-EC19-CF4B-99C5-E9D5EBA15FB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C5BADBC-EAEA-CB4E-B231-B25DCECEA489}"/>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858418D-009E-1A45-99B1-2AAA76273B1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id="{6EC9BBC5-1339-9944-BE02-5B85DB1420D4}"/>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2813263-ED15-C940-A2F5-F7BD5D6768A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E0D2C55-D72D-644A-B330-166D29AB46D7}"/>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id="{8FB35C31-1057-A148-9073-C4B0ADB5BDAE}"/>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C0A7B43-ABCC-CF40-93B7-FCBF94E69F7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A7CAC57-50F0-5443-B720-8DD0135CBE0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id="{A54CD3DB-7790-4F46-8362-848D0FC889C7}"/>
              </a:ext>
            </a:extLst>
          </p:cNvPr>
          <p:cNvSpPr txBox="1"/>
          <p:nvPr/>
        </p:nvSpPr>
        <p:spPr>
          <a:xfrm>
            <a:off x="274320" y="1565930"/>
            <a:ext cx="753411" cy="369332"/>
          </a:xfrm>
          <a:prstGeom prst="rect">
            <a:avLst/>
          </a:prstGeom>
          <a:noFill/>
        </p:spPr>
        <p:txBody>
          <a:bodyPr wrap="none" rtlCol="0">
            <a:spAutoFit/>
          </a:bodyPr>
          <a:lstStyle/>
          <a:p>
            <a:r>
              <a:rPr lang="en-US" dirty="0">
                <a:latin typeface="Segoe UI Light"/>
                <a:cs typeface="Segoe UI Light"/>
              </a:rPr>
              <a:t>Task 1</a:t>
            </a:r>
          </a:p>
        </p:txBody>
      </p:sp>
      <p:sp>
        <p:nvSpPr>
          <p:cNvPr id="23" name="TextBox 22">
            <a:extLst>
              <a:ext uri="{FF2B5EF4-FFF2-40B4-BE49-F238E27FC236}">
                <a16:creationId xmlns:a16="http://schemas.microsoft.com/office/drawing/2014/main" id="{86AA823F-E1B7-134C-8723-7FB4054E3453}"/>
              </a:ext>
            </a:extLst>
          </p:cNvPr>
          <p:cNvSpPr txBox="1"/>
          <p:nvPr/>
        </p:nvSpPr>
        <p:spPr>
          <a:xfrm>
            <a:off x="274049" y="2003004"/>
            <a:ext cx="753411" cy="369332"/>
          </a:xfrm>
          <a:prstGeom prst="rect">
            <a:avLst/>
          </a:prstGeom>
          <a:noFill/>
        </p:spPr>
        <p:txBody>
          <a:bodyPr wrap="none" rtlCol="0">
            <a:spAutoFit/>
          </a:bodyPr>
          <a:lstStyle/>
          <a:p>
            <a:r>
              <a:rPr lang="en-US" dirty="0">
                <a:latin typeface="Segoe UI Light"/>
                <a:cs typeface="Segoe UI Light"/>
              </a:rPr>
              <a:t>Task 2</a:t>
            </a:r>
          </a:p>
        </p:txBody>
      </p:sp>
      <p:sp>
        <p:nvSpPr>
          <p:cNvPr id="24" name="TextBox 23">
            <a:extLst>
              <a:ext uri="{FF2B5EF4-FFF2-40B4-BE49-F238E27FC236}">
                <a16:creationId xmlns:a16="http://schemas.microsoft.com/office/drawing/2014/main" id="{AAB46543-781C-EE48-8168-789B4F3B14F7}"/>
              </a:ext>
            </a:extLst>
          </p:cNvPr>
          <p:cNvSpPr txBox="1"/>
          <p:nvPr/>
        </p:nvSpPr>
        <p:spPr>
          <a:xfrm>
            <a:off x="274049" y="2440079"/>
            <a:ext cx="753411" cy="369332"/>
          </a:xfrm>
          <a:prstGeom prst="rect">
            <a:avLst/>
          </a:prstGeom>
          <a:noFill/>
        </p:spPr>
        <p:txBody>
          <a:bodyPr wrap="none" rtlCol="0">
            <a:spAutoFit/>
          </a:bodyPr>
          <a:lstStyle/>
          <a:p>
            <a:r>
              <a:rPr lang="en-US" dirty="0">
                <a:latin typeface="Segoe UI Light"/>
                <a:cs typeface="Segoe UI Light"/>
              </a:rPr>
              <a:t>Task 3</a:t>
            </a:r>
          </a:p>
        </p:txBody>
      </p:sp>
      <p:sp>
        <p:nvSpPr>
          <p:cNvPr id="25" name="TextBox 24">
            <a:extLst>
              <a:ext uri="{FF2B5EF4-FFF2-40B4-BE49-F238E27FC236}">
                <a16:creationId xmlns:a16="http://schemas.microsoft.com/office/drawing/2014/main" id="{EC7566A1-1D32-5048-89AD-1A65C73217B4}"/>
              </a:ext>
            </a:extLst>
          </p:cNvPr>
          <p:cNvSpPr txBox="1"/>
          <p:nvPr/>
        </p:nvSpPr>
        <p:spPr>
          <a:xfrm>
            <a:off x="274049" y="2877925"/>
            <a:ext cx="753411" cy="369332"/>
          </a:xfrm>
          <a:prstGeom prst="rect">
            <a:avLst/>
          </a:prstGeom>
          <a:noFill/>
        </p:spPr>
        <p:txBody>
          <a:bodyPr wrap="none" rtlCol="0">
            <a:spAutoFit/>
          </a:bodyPr>
          <a:lstStyle/>
          <a:p>
            <a:r>
              <a:rPr lang="en-US" dirty="0">
                <a:latin typeface="Segoe UI Light"/>
                <a:cs typeface="Segoe UI Light"/>
              </a:rPr>
              <a:t>Task 4</a:t>
            </a:r>
          </a:p>
        </p:txBody>
      </p:sp>
      <p:sp>
        <p:nvSpPr>
          <p:cNvPr id="28" name="TextBox 27">
            <a:extLst>
              <a:ext uri="{FF2B5EF4-FFF2-40B4-BE49-F238E27FC236}">
                <a16:creationId xmlns:a16="http://schemas.microsoft.com/office/drawing/2014/main" id="{BFEB28FD-6812-F14C-9D38-9A0BD24EF5A8}"/>
              </a:ext>
            </a:extLst>
          </p:cNvPr>
          <p:cNvSpPr txBox="1"/>
          <p:nvPr/>
        </p:nvSpPr>
        <p:spPr>
          <a:xfrm>
            <a:off x="274049" y="196483"/>
            <a:ext cx="8580811" cy="584775"/>
          </a:xfrm>
          <a:prstGeom prst="rect">
            <a:avLst/>
          </a:prstGeom>
          <a:noFill/>
        </p:spPr>
        <p:txBody>
          <a:bodyPr wrap="none" rtlCol="0">
            <a:spAutoFit/>
          </a:bodyPr>
          <a:lstStyle/>
          <a:p>
            <a:r>
              <a:rPr lang="en-US" sz="3200" dirty="0">
                <a:latin typeface="Segoe UI Light"/>
                <a:cs typeface="Segoe UI Light"/>
              </a:rPr>
              <a:t>Temporal Clustering: Cluster-based Hourly Wage </a:t>
            </a:r>
          </a:p>
        </p:txBody>
      </p:sp>
      <p:grpSp>
        <p:nvGrpSpPr>
          <p:cNvPr id="29" name="Group 28">
            <a:extLst>
              <a:ext uri="{FF2B5EF4-FFF2-40B4-BE49-F238E27FC236}">
                <a16:creationId xmlns:a16="http://schemas.microsoft.com/office/drawing/2014/main" id="{FFF087B1-C3E0-C847-95DA-CA675E5F1C1F}"/>
              </a:ext>
            </a:extLst>
          </p:cNvPr>
          <p:cNvGrpSpPr/>
          <p:nvPr/>
        </p:nvGrpSpPr>
        <p:grpSpPr>
          <a:xfrm>
            <a:off x="1531620" y="2943896"/>
            <a:ext cx="3360420" cy="274320"/>
            <a:chOff x="1531620" y="3661073"/>
            <a:chExt cx="3360420" cy="274320"/>
          </a:xfrm>
        </p:grpSpPr>
        <p:cxnSp>
          <p:nvCxnSpPr>
            <p:cNvPr id="30" name="Straight Connector 29">
              <a:extLst>
                <a:ext uri="{FF2B5EF4-FFF2-40B4-BE49-F238E27FC236}">
                  <a16:creationId xmlns:a16="http://schemas.microsoft.com/office/drawing/2014/main" id="{05B1C837-D9FA-8A4F-A129-DB4E1286B05B}"/>
                </a:ext>
              </a:extLst>
            </p:cNvPr>
            <p:cNvCxnSpPr>
              <a:cxnSpLocks/>
            </p:cNvCxnSpPr>
            <p:nvPr/>
          </p:nvCxnSpPr>
          <p:spPr>
            <a:xfrm>
              <a:off x="1531620" y="3661073"/>
              <a:ext cx="0" cy="2743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379417D-E70D-EB4B-81C1-A1A0F9AB9781}"/>
                </a:ext>
              </a:extLst>
            </p:cNvPr>
            <p:cNvCxnSpPr>
              <a:cxnSpLocks/>
            </p:cNvCxnSpPr>
            <p:nvPr/>
          </p:nvCxnSpPr>
          <p:spPr>
            <a:xfrm>
              <a:off x="4892040" y="3706793"/>
              <a:ext cx="0" cy="18288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361ABB9-719B-DD4B-9BC9-2740DB2644A2}"/>
                </a:ext>
              </a:extLst>
            </p:cNvPr>
            <p:cNvCxnSpPr>
              <a:cxnSpLocks/>
            </p:cNvCxnSpPr>
            <p:nvPr/>
          </p:nvCxnSpPr>
          <p:spPr>
            <a:xfrm>
              <a:off x="1543493" y="3798233"/>
              <a:ext cx="3348547"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3" name="TextBox 32">
            <a:extLst>
              <a:ext uri="{FF2B5EF4-FFF2-40B4-BE49-F238E27FC236}">
                <a16:creationId xmlns:a16="http://schemas.microsoft.com/office/drawing/2014/main" id="{B2A4C394-6C42-8B49-867C-9F97B7ED73F4}"/>
              </a:ext>
            </a:extLst>
          </p:cNvPr>
          <p:cNvSpPr txBox="1"/>
          <p:nvPr/>
        </p:nvSpPr>
        <p:spPr>
          <a:xfrm>
            <a:off x="2601443" y="2810456"/>
            <a:ext cx="1220774" cy="523220"/>
          </a:xfrm>
          <a:prstGeom prst="rect">
            <a:avLst/>
          </a:prstGeom>
          <a:solidFill>
            <a:schemeClr val="bg1"/>
          </a:solidFill>
        </p:spPr>
        <p:txBody>
          <a:bodyPr wrap="square" rtlCol="0">
            <a:spAutoFit/>
          </a:bodyPr>
          <a:lstStyle/>
          <a:p>
            <a:pPr algn="ctr"/>
            <a:r>
              <a:rPr lang="en-US" sz="2800" dirty="0" err="1">
                <a:solidFill>
                  <a:schemeClr val="bg1">
                    <a:lumMod val="50000"/>
                  </a:schemeClr>
                </a:solidFill>
                <a:latin typeface="Segoe UI Light"/>
                <a:cs typeface="Segoe UI Light"/>
              </a:rPr>
              <a:t>T</a:t>
            </a:r>
            <a:r>
              <a:rPr lang="en-US" sz="2800" baseline="-25000" dirty="0" err="1">
                <a:solidFill>
                  <a:schemeClr val="bg1">
                    <a:lumMod val="50000"/>
                  </a:schemeClr>
                </a:solidFill>
                <a:latin typeface="Segoe UI Light"/>
                <a:cs typeface="Segoe UI Light"/>
              </a:rPr>
              <a:t>cluster</a:t>
            </a:r>
            <a:endParaRPr lang="en-US" sz="2800" baseline="-25000" dirty="0">
              <a:solidFill>
                <a:schemeClr val="bg1">
                  <a:lumMod val="50000"/>
                </a:schemeClr>
              </a:solidFill>
              <a:latin typeface="Segoe UI Light"/>
              <a:cs typeface="Segoe UI Light"/>
            </a:endParaRPr>
          </a:p>
        </p:txBody>
      </p:sp>
      <p:sp>
        <p:nvSpPr>
          <p:cNvPr id="34" name="Rectangle 33">
            <a:extLst>
              <a:ext uri="{FF2B5EF4-FFF2-40B4-BE49-F238E27FC236}">
                <a16:creationId xmlns:a16="http://schemas.microsoft.com/office/drawing/2014/main" id="{3599A047-3B6F-544A-8BC8-7A157DAA3C9A}"/>
              </a:ext>
            </a:extLst>
          </p:cNvPr>
          <p:cNvSpPr/>
          <p:nvPr/>
        </p:nvSpPr>
        <p:spPr>
          <a:xfrm>
            <a:off x="6408357" y="2770057"/>
            <a:ext cx="2100853" cy="563619"/>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35" name="Rectangle 34">
            <a:extLst>
              <a:ext uri="{FF2B5EF4-FFF2-40B4-BE49-F238E27FC236}">
                <a16:creationId xmlns:a16="http://schemas.microsoft.com/office/drawing/2014/main" id="{583B277E-9549-C040-A80F-CEEE01849B4C}"/>
              </a:ext>
            </a:extLst>
          </p:cNvPr>
          <p:cNvSpPr/>
          <p:nvPr/>
        </p:nvSpPr>
        <p:spPr>
          <a:xfrm>
            <a:off x="5194494" y="1810755"/>
            <a:ext cx="984565" cy="461665"/>
          </a:xfrm>
          <a:prstGeom prst="rect">
            <a:avLst/>
          </a:prstGeom>
        </p:spPr>
        <p:txBody>
          <a:bodyPr wrap="none">
            <a:spAutoFit/>
          </a:bodyPr>
          <a:lstStyle/>
          <a:p>
            <a:r>
              <a:rPr lang="en-US" sz="2400" dirty="0">
                <a:latin typeface="Segoe UI Light"/>
                <a:cs typeface="Segoe UI Light"/>
              </a:rPr>
              <a:t>$</a:t>
            </a:r>
            <a:r>
              <a:rPr lang="en-US" sz="2400" baseline="-25000" dirty="0">
                <a:latin typeface="Segoe UI Light"/>
                <a:cs typeface="Segoe UI Light"/>
              </a:rPr>
              <a:t>cluster</a:t>
            </a:r>
            <a:r>
              <a:rPr lang="en-US" sz="2400" dirty="0">
                <a:latin typeface="Segoe UI Light"/>
                <a:cs typeface="Segoe UI Light"/>
              </a:rPr>
              <a:t> </a:t>
            </a:r>
            <a:endParaRPr lang="en-US" sz="2400" dirty="0"/>
          </a:p>
        </p:txBody>
      </p:sp>
      <p:sp>
        <p:nvSpPr>
          <p:cNvPr id="37" name="TextBox 36">
            <a:extLst>
              <a:ext uri="{FF2B5EF4-FFF2-40B4-BE49-F238E27FC236}">
                <a16:creationId xmlns:a16="http://schemas.microsoft.com/office/drawing/2014/main" id="{89954CB1-72CF-DE48-98F0-6BEC62DFC0B7}"/>
              </a:ext>
            </a:extLst>
          </p:cNvPr>
          <p:cNvSpPr txBox="1"/>
          <p:nvPr/>
        </p:nvSpPr>
        <p:spPr>
          <a:xfrm>
            <a:off x="986852" y="3673795"/>
            <a:ext cx="7170296" cy="461665"/>
          </a:xfrm>
          <a:prstGeom prst="rect">
            <a:avLst/>
          </a:prstGeom>
          <a:noFill/>
        </p:spPr>
        <p:txBody>
          <a:bodyPr wrap="none" rtlCol="0">
            <a:spAutoFit/>
          </a:bodyPr>
          <a:lstStyle/>
          <a:p>
            <a:r>
              <a:rPr lang="en-US" sz="2400" dirty="0">
                <a:latin typeface="Segoe UI Light"/>
                <a:cs typeface="Segoe UI Light"/>
              </a:rPr>
              <a:t>We define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per-cluster hourly wage as $</a:t>
            </a:r>
            <a:r>
              <a:rPr lang="en-US" sz="2400" b="1" baseline="-25000" dirty="0">
                <a:latin typeface="Segoe UI Semibold" panose="020B0502040204020203" pitchFamily="34" charset="0"/>
                <a:ea typeface="Segoe UI Semibold" panose="020B0502040204020203" pitchFamily="34" charset="0"/>
                <a:cs typeface="Segoe UI Semibold" panose="020B0502040204020203" pitchFamily="34" charset="0"/>
              </a:rPr>
              <a:t>cluster</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 / </a:t>
            </a:r>
            <a:r>
              <a:rPr lang="en-US" sz="2400" b="1" dirty="0" err="1">
                <a:latin typeface="Segoe UI Semibold" panose="020B0502040204020203" pitchFamily="34" charset="0"/>
                <a:ea typeface="Segoe UI Semibold" panose="020B0502040204020203" pitchFamily="34" charset="0"/>
                <a:cs typeface="Segoe UI Semibold" panose="020B0502040204020203" pitchFamily="34" charset="0"/>
              </a:rPr>
              <a:t>T</a:t>
            </a:r>
            <a:r>
              <a:rPr lang="en-US" sz="2400" b="1" baseline="-25000" dirty="0" err="1">
                <a:latin typeface="Segoe UI Semibold" panose="020B0502040204020203" pitchFamily="34" charset="0"/>
                <a:ea typeface="Segoe UI Semibold" panose="020B0502040204020203" pitchFamily="34" charset="0"/>
                <a:cs typeface="Segoe UI Semibold" panose="020B0502040204020203" pitchFamily="34" charset="0"/>
              </a:rPr>
              <a:t>cluster</a:t>
            </a:r>
            <a:endParaRPr lang="en-US" sz="2400" b="1" baseline="-25000" dirty="0">
              <a:latin typeface="Segoe UI Semibold" panose="020B0502040204020203" pitchFamily="34" charset="0"/>
              <a:ea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66013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06B8E15-2D3C-1E44-A15A-60D9327835DF}"/>
              </a:ext>
            </a:extLst>
          </p:cNvPr>
          <p:cNvGrpSpPr/>
          <p:nvPr/>
        </p:nvGrpSpPr>
        <p:grpSpPr>
          <a:xfrm>
            <a:off x="1707887" y="1539427"/>
            <a:ext cx="1211769" cy="422030"/>
            <a:chOff x="1543222" y="1603743"/>
            <a:chExt cx="3348818" cy="1166314"/>
          </a:xfrm>
        </p:grpSpPr>
        <p:sp>
          <p:nvSpPr>
            <p:cNvPr id="43" name="Rectangle 42">
              <a:extLst>
                <a:ext uri="{FF2B5EF4-FFF2-40B4-BE49-F238E27FC236}">
                  <a16:creationId xmlns:a16="http://schemas.microsoft.com/office/drawing/2014/main" id="{5EE8CD45-7EB1-BA47-BCE5-0D48E80AEC5C}"/>
                </a:ext>
              </a:extLst>
            </p:cNvPr>
            <p:cNvSpPr/>
            <p:nvPr/>
          </p:nvSpPr>
          <p:spPr>
            <a:xfrm>
              <a:off x="1543222" y="1603743"/>
              <a:ext cx="3348817" cy="1166314"/>
            </a:xfrm>
            <a:prstGeom prst="rect">
              <a:avLst/>
            </a:prstGeom>
            <a:solidFill>
              <a:schemeClr val="bg1">
                <a:lumMod val="95000"/>
              </a:schemeClr>
            </a:solidFill>
            <a:ln w="9525">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5" name="Group 4">
              <a:extLst>
                <a:ext uri="{FF2B5EF4-FFF2-40B4-BE49-F238E27FC236}">
                  <a16:creationId xmlns:a16="http://schemas.microsoft.com/office/drawing/2014/main" id="{CE64DED1-6728-5145-A8A5-EB722866D8A1}"/>
                </a:ext>
              </a:extLst>
            </p:cNvPr>
            <p:cNvGrpSpPr/>
            <p:nvPr/>
          </p:nvGrpSpPr>
          <p:grpSpPr>
            <a:xfrm>
              <a:off x="1543493" y="1603743"/>
              <a:ext cx="1652654" cy="290624"/>
              <a:chOff x="2629786" y="2427767"/>
              <a:chExt cx="3884428" cy="290624"/>
            </a:xfrm>
          </p:grpSpPr>
          <p:cxnSp>
            <p:nvCxnSpPr>
              <p:cNvPr id="6" name="Straight Connector 5">
                <a:extLst>
                  <a:ext uri="{FF2B5EF4-FFF2-40B4-BE49-F238E27FC236}">
                    <a16:creationId xmlns:a16="http://schemas.microsoft.com/office/drawing/2014/main" id="{8E1F3C22-5137-0645-9F91-BC38E861F997}"/>
                  </a:ext>
                </a:extLst>
              </p:cNvPr>
              <p:cNvCxnSpPr/>
              <p:nvPr/>
            </p:nvCxnSpPr>
            <p:spPr>
              <a:xfrm>
                <a:off x="2629786" y="2573079"/>
                <a:ext cx="3884428" cy="0"/>
              </a:xfrm>
              <a:prstGeom prst="line">
                <a:avLst/>
              </a:prstGeom>
              <a:ln w="1905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BC6A7A8-0FF4-ED49-9ADC-8CC2E6EADB6E}"/>
                  </a:ext>
                </a:extLst>
              </p:cNvPr>
              <p:cNvCxnSpPr/>
              <p:nvPr/>
            </p:nvCxnSpPr>
            <p:spPr>
              <a:xfrm>
                <a:off x="2629786" y="2427767"/>
                <a:ext cx="0" cy="29062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E4AEDCE-D95B-8747-87A9-72DE37066AAF}"/>
                  </a:ext>
                </a:extLst>
              </p:cNvPr>
              <p:cNvCxnSpPr/>
              <p:nvPr/>
            </p:nvCxnSpPr>
            <p:spPr>
              <a:xfrm>
                <a:off x="6514214" y="2427767"/>
                <a:ext cx="0" cy="29062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FC5CB416-4DBC-4140-BA4A-67852779055B}"/>
                </a:ext>
              </a:extLst>
            </p:cNvPr>
            <p:cNvGrpSpPr/>
            <p:nvPr/>
          </p:nvGrpSpPr>
          <p:grpSpPr>
            <a:xfrm>
              <a:off x="1924493" y="2041588"/>
              <a:ext cx="1794067" cy="290624"/>
              <a:chOff x="2629786" y="2427767"/>
              <a:chExt cx="3884428" cy="290624"/>
            </a:xfrm>
          </p:grpSpPr>
          <p:cxnSp>
            <p:nvCxnSpPr>
              <p:cNvPr id="11" name="Straight Connector 10">
                <a:extLst>
                  <a:ext uri="{FF2B5EF4-FFF2-40B4-BE49-F238E27FC236}">
                    <a16:creationId xmlns:a16="http://schemas.microsoft.com/office/drawing/2014/main" id="{7D1C272E-EC19-CF4B-99C5-E9D5EBA15FB6}"/>
                  </a:ext>
                </a:extLst>
              </p:cNvPr>
              <p:cNvCxnSpPr/>
              <p:nvPr/>
            </p:nvCxnSpPr>
            <p:spPr>
              <a:xfrm>
                <a:off x="2629786" y="2573079"/>
                <a:ext cx="3884428" cy="0"/>
              </a:xfrm>
              <a:prstGeom prst="line">
                <a:avLst/>
              </a:prstGeom>
              <a:ln w="1905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C5BADBC-EAEA-CB4E-B231-B25DCECEA489}"/>
                  </a:ext>
                </a:extLst>
              </p:cNvPr>
              <p:cNvCxnSpPr/>
              <p:nvPr/>
            </p:nvCxnSpPr>
            <p:spPr>
              <a:xfrm>
                <a:off x="2629786" y="2427767"/>
                <a:ext cx="0" cy="29062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858418D-009E-1A45-99B1-2AAA76273B13}"/>
                  </a:ext>
                </a:extLst>
              </p:cNvPr>
              <p:cNvCxnSpPr/>
              <p:nvPr/>
            </p:nvCxnSpPr>
            <p:spPr>
              <a:xfrm>
                <a:off x="6514214" y="2427767"/>
                <a:ext cx="0" cy="29062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BF81E7EF-B240-FD4F-ACE3-AFCDE966DE5A}"/>
                </a:ext>
              </a:extLst>
            </p:cNvPr>
            <p:cNvGrpSpPr/>
            <p:nvPr/>
          </p:nvGrpSpPr>
          <p:grpSpPr>
            <a:xfrm>
              <a:off x="4179127" y="2479433"/>
              <a:ext cx="712913" cy="290624"/>
              <a:chOff x="2629786" y="2427767"/>
              <a:chExt cx="3884428" cy="290624"/>
            </a:xfrm>
          </p:grpSpPr>
          <p:cxnSp>
            <p:nvCxnSpPr>
              <p:cNvPr id="15" name="Straight Connector 14">
                <a:extLst>
                  <a:ext uri="{FF2B5EF4-FFF2-40B4-BE49-F238E27FC236}">
                    <a16:creationId xmlns:a16="http://schemas.microsoft.com/office/drawing/2014/main" id="{6EC9BBC5-1339-9944-BE02-5B85DB1420D4}"/>
                  </a:ext>
                </a:extLst>
              </p:cNvPr>
              <p:cNvCxnSpPr/>
              <p:nvPr/>
            </p:nvCxnSpPr>
            <p:spPr>
              <a:xfrm>
                <a:off x="2629786" y="2573079"/>
                <a:ext cx="3884428" cy="0"/>
              </a:xfrm>
              <a:prstGeom prst="line">
                <a:avLst/>
              </a:prstGeom>
              <a:ln w="1905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2813263-ED15-C940-A2F5-F7BD5D6768A4}"/>
                  </a:ext>
                </a:extLst>
              </p:cNvPr>
              <p:cNvCxnSpPr/>
              <p:nvPr/>
            </p:nvCxnSpPr>
            <p:spPr>
              <a:xfrm>
                <a:off x="2629786" y="2427767"/>
                <a:ext cx="0" cy="29062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E0D2C55-D72D-644A-B330-166D29AB46D7}"/>
                  </a:ext>
                </a:extLst>
              </p:cNvPr>
              <p:cNvCxnSpPr/>
              <p:nvPr/>
            </p:nvCxnSpPr>
            <p:spPr>
              <a:xfrm>
                <a:off x="6514214" y="2427767"/>
                <a:ext cx="0" cy="29062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nvGrpSpPr>
          <p:cNvPr id="3" name="Group 2">
            <a:extLst>
              <a:ext uri="{FF2B5EF4-FFF2-40B4-BE49-F238E27FC236}">
                <a16:creationId xmlns:a16="http://schemas.microsoft.com/office/drawing/2014/main" id="{A846BB1F-CB9F-1D4C-B2A0-57074B190C9A}"/>
              </a:ext>
            </a:extLst>
          </p:cNvPr>
          <p:cNvGrpSpPr/>
          <p:nvPr/>
        </p:nvGrpSpPr>
        <p:grpSpPr>
          <a:xfrm>
            <a:off x="2075753" y="2133489"/>
            <a:ext cx="1038621" cy="165053"/>
            <a:chOff x="6510847" y="2917279"/>
            <a:chExt cx="1828800" cy="290624"/>
          </a:xfrm>
        </p:grpSpPr>
        <p:sp>
          <p:nvSpPr>
            <p:cNvPr id="36" name="Rectangle 35">
              <a:extLst>
                <a:ext uri="{FF2B5EF4-FFF2-40B4-BE49-F238E27FC236}">
                  <a16:creationId xmlns:a16="http://schemas.microsoft.com/office/drawing/2014/main" id="{A888996A-DDE3-9D4F-9F81-2D7C1C32419B}"/>
                </a:ext>
              </a:extLst>
            </p:cNvPr>
            <p:cNvSpPr/>
            <p:nvPr/>
          </p:nvSpPr>
          <p:spPr>
            <a:xfrm>
              <a:off x="6510847" y="2917279"/>
              <a:ext cx="1828800" cy="290624"/>
            </a:xfrm>
            <a:prstGeom prst="rect">
              <a:avLst/>
            </a:prstGeom>
            <a:solidFill>
              <a:schemeClr val="bg1">
                <a:lumMod val="95000"/>
              </a:schemeClr>
            </a:solidFill>
            <a:ln w="9525">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18" name="Group 17">
              <a:extLst>
                <a:ext uri="{FF2B5EF4-FFF2-40B4-BE49-F238E27FC236}">
                  <a16:creationId xmlns:a16="http://schemas.microsoft.com/office/drawing/2014/main" id="{30F2461D-EFF5-D647-A726-EEDE65E3F8C7}"/>
                </a:ext>
              </a:extLst>
            </p:cNvPr>
            <p:cNvGrpSpPr/>
            <p:nvPr/>
          </p:nvGrpSpPr>
          <p:grpSpPr>
            <a:xfrm>
              <a:off x="6510847" y="2917279"/>
              <a:ext cx="1828800" cy="290624"/>
              <a:chOff x="2629786" y="2427767"/>
              <a:chExt cx="3884428" cy="290624"/>
            </a:xfrm>
          </p:grpSpPr>
          <p:cxnSp>
            <p:nvCxnSpPr>
              <p:cNvPr id="19" name="Straight Connector 18">
                <a:extLst>
                  <a:ext uri="{FF2B5EF4-FFF2-40B4-BE49-F238E27FC236}">
                    <a16:creationId xmlns:a16="http://schemas.microsoft.com/office/drawing/2014/main" id="{8FB35C31-1057-A148-9073-C4B0ADB5BDAE}"/>
                  </a:ext>
                </a:extLst>
              </p:cNvPr>
              <p:cNvCxnSpPr/>
              <p:nvPr/>
            </p:nvCxnSpPr>
            <p:spPr>
              <a:xfrm>
                <a:off x="2629786" y="2573079"/>
                <a:ext cx="3884428" cy="0"/>
              </a:xfrm>
              <a:prstGeom prst="line">
                <a:avLst/>
              </a:prstGeom>
              <a:ln w="1905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C0A7B43-ABCC-CF40-93B7-FCBF94E69F74}"/>
                  </a:ext>
                </a:extLst>
              </p:cNvPr>
              <p:cNvCxnSpPr/>
              <p:nvPr/>
            </p:nvCxnSpPr>
            <p:spPr>
              <a:xfrm>
                <a:off x="2629786" y="2427767"/>
                <a:ext cx="0" cy="29062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A7CAC57-50F0-5443-B720-8DD0135CBE02}"/>
                  </a:ext>
                </a:extLst>
              </p:cNvPr>
              <p:cNvCxnSpPr/>
              <p:nvPr/>
            </p:nvCxnSpPr>
            <p:spPr>
              <a:xfrm>
                <a:off x="6514214" y="2427767"/>
                <a:ext cx="0" cy="29062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28" name="TextBox 27">
            <a:extLst>
              <a:ext uri="{FF2B5EF4-FFF2-40B4-BE49-F238E27FC236}">
                <a16:creationId xmlns:a16="http://schemas.microsoft.com/office/drawing/2014/main" id="{BFEB28FD-6812-F14C-9D38-9A0BD24EF5A8}"/>
              </a:ext>
            </a:extLst>
          </p:cNvPr>
          <p:cNvSpPr txBox="1"/>
          <p:nvPr/>
        </p:nvSpPr>
        <p:spPr>
          <a:xfrm>
            <a:off x="274049" y="196483"/>
            <a:ext cx="8580811" cy="584775"/>
          </a:xfrm>
          <a:prstGeom prst="rect">
            <a:avLst/>
          </a:prstGeom>
          <a:noFill/>
        </p:spPr>
        <p:txBody>
          <a:bodyPr wrap="none" rtlCol="0">
            <a:spAutoFit/>
          </a:bodyPr>
          <a:lstStyle/>
          <a:p>
            <a:r>
              <a:rPr lang="en-US" sz="3200" dirty="0">
                <a:latin typeface="Segoe UI Light"/>
                <a:cs typeface="Segoe UI Light"/>
              </a:rPr>
              <a:t>Temporal Clustering: Cluster-based Hourly Wage </a:t>
            </a:r>
          </a:p>
        </p:txBody>
      </p:sp>
      <p:pic>
        <p:nvPicPr>
          <p:cNvPr id="38" name="Picture 37">
            <a:extLst>
              <a:ext uri="{FF2B5EF4-FFF2-40B4-BE49-F238E27FC236}">
                <a16:creationId xmlns:a16="http://schemas.microsoft.com/office/drawing/2014/main" id="{835C7142-D6F1-B747-BBF1-816F81113434}"/>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707895" y="1173610"/>
            <a:ext cx="644330" cy="1321314"/>
          </a:xfrm>
          <a:prstGeom prst="rect">
            <a:avLst/>
          </a:prstGeom>
        </p:spPr>
      </p:pic>
      <p:sp>
        <p:nvSpPr>
          <p:cNvPr id="39" name="TextBox 38">
            <a:extLst>
              <a:ext uri="{FF2B5EF4-FFF2-40B4-BE49-F238E27FC236}">
                <a16:creationId xmlns:a16="http://schemas.microsoft.com/office/drawing/2014/main" id="{C86FB150-0DCF-2D40-BEBD-2F79C1020EB3}"/>
              </a:ext>
            </a:extLst>
          </p:cNvPr>
          <p:cNvSpPr txBox="1"/>
          <p:nvPr/>
        </p:nvSpPr>
        <p:spPr>
          <a:xfrm>
            <a:off x="600455" y="2618555"/>
            <a:ext cx="886461" cy="369332"/>
          </a:xfrm>
          <a:prstGeom prst="rect">
            <a:avLst/>
          </a:prstGeom>
          <a:noFill/>
        </p:spPr>
        <p:txBody>
          <a:bodyPr wrap="none" rtlCol="0">
            <a:spAutoFit/>
          </a:bodyPr>
          <a:lstStyle/>
          <a:p>
            <a:pPr algn="ctr"/>
            <a:r>
              <a:rPr lang="en-US" dirty="0">
                <a:latin typeface="Segoe UI Light"/>
                <a:cs typeface="Segoe UI Light"/>
              </a:rPr>
              <a:t>Worker</a:t>
            </a:r>
          </a:p>
        </p:txBody>
      </p:sp>
      <p:grpSp>
        <p:nvGrpSpPr>
          <p:cNvPr id="9" name="Group 8">
            <a:extLst>
              <a:ext uri="{FF2B5EF4-FFF2-40B4-BE49-F238E27FC236}">
                <a16:creationId xmlns:a16="http://schemas.microsoft.com/office/drawing/2014/main" id="{F2154EB7-01E9-EA48-84B2-8E2C63CDF056}"/>
              </a:ext>
            </a:extLst>
          </p:cNvPr>
          <p:cNvGrpSpPr/>
          <p:nvPr/>
        </p:nvGrpSpPr>
        <p:grpSpPr>
          <a:xfrm>
            <a:off x="1822673" y="2542421"/>
            <a:ext cx="1096983" cy="273363"/>
            <a:chOff x="2155687" y="2964804"/>
            <a:chExt cx="1096983" cy="273363"/>
          </a:xfrm>
        </p:grpSpPr>
        <p:sp>
          <p:nvSpPr>
            <p:cNvPr id="41" name="Rectangle 40">
              <a:extLst>
                <a:ext uri="{FF2B5EF4-FFF2-40B4-BE49-F238E27FC236}">
                  <a16:creationId xmlns:a16="http://schemas.microsoft.com/office/drawing/2014/main" id="{180FFF51-2170-7F4F-BB2E-CB8C59DA1560}"/>
                </a:ext>
              </a:extLst>
            </p:cNvPr>
            <p:cNvSpPr/>
            <p:nvPr/>
          </p:nvSpPr>
          <p:spPr>
            <a:xfrm>
              <a:off x="2155687" y="2964804"/>
              <a:ext cx="1096983" cy="273363"/>
            </a:xfrm>
            <a:prstGeom prst="rect">
              <a:avLst/>
            </a:prstGeom>
            <a:solidFill>
              <a:schemeClr val="bg1">
                <a:lumMod val="95000"/>
              </a:schemeClr>
            </a:solidFill>
            <a:ln w="9525">
              <a:solidFill>
                <a:schemeClr val="tx1">
                  <a:lumMod val="75000"/>
                  <a:lumOff val="2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42" name="Group 41">
              <a:extLst>
                <a:ext uri="{FF2B5EF4-FFF2-40B4-BE49-F238E27FC236}">
                  <a16:creationId xmlns:a16="http://schemas.microsoft.com/office/drawing/2014/main" id="{A74EE41B-9B47-3243-8EFF-9936E902BB85}"/>
                </a:ext>
              </a:extLst>
            </p:cNvPr>
            <p:cNvGrpSpPr/>
            <p:nvPr/>
          </p:nvGrpSpPr>
          <p:grpSpPr>
            <a:xfrm>
              <a:off x="2155785" y="2964804"/>
              <a:ext cx="598012" cy="105162"/>
              <a:chOff x="2629786" y="2427767"/>
              <a:chExt cx="3884428" cy="290624"/>
            </a:xfrm>
          </p:grpSpPr>
          <p:cxnSp>
            <p:nvCxnSpPr>
              <p:cNvPr id="52" name="Straight Connector 51">
                <a:extLst>
                  <a:ext uri="{FF2B5EF4-FFF2-40B4-BE49-F238E27FC236}">
                    <a16:creationId xmlns:a16="http://schemas.microsoft.com/office/drawing/2014/main" id="{C7032AF9-76C0-054C-9FBA-E379D872489C}"/>
                  </a:ext>
                </a:extLst>
              </p:cNvPr>
              <p:cNvCxnSpPr/>
              <p:nvPr/>
            </p:nvCxnSpPr>
            <p:spPr>
              <a:xfrm>
                <a:off x="2629786" y="2573079"/>
                <a:ext cx="3884428" cy="0"/>
              </a:xfrm>
              <a:prstGeom prst="line">
                <a:avLst/>
              </a:prstGeom>
              <a:ln w="1905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672A518E-F86A-9145-84C5-44EA26AFBCBA}"/>
                  </a:ext>
                </a:extLst>
              </p:cNvPr>
              <p:cNvCxnSpPr/>
              <p:nvPr/>
            </p:nvCxnSpPr>
            <p:spPr>
              <a:xfrm>
                <a:off x="2629786" y="2427767"/>
                <a:ext cx="0" cy="29062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F413B4F0-60A0-A749-84F1-524AE8A12D3F}"/>
                  </a:ext>
                </a:extLst>
              </p:cNvPr>
              <p:cNvCxnSpPr/>
              <p:nvPr/>
            </p:nvCxnSpPr>
            <p:spPr>
              <a:xfrm>
                <a:off x="6514214" y="2427767"/>
                <a:ext cx="0" cy="290624"/>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 name="Group 3">
              <a:extLst>
                <a:ext uri="{FF2B5EF4-FFF2-40B4-BE49-F238E27FC236}">
                  <a16:creationId xmlns:a16="http://schemas.microsoft.com/office/drawing/2014/main" id="{4B868CC5-D58C-A24B-946F-B0249ED51B81}"/>
                </a:ext>
              </a:extLst>
            </p:cNvPr>
            <p:cNvGrpSpPr/>
            <p:nvPr/>
          </p:nvGrpSpPr>
          <p:grpSpPr>
            <a:xfrm>
              <a:off x="2603487" y="3123238"/>
              <a:ext cx="649183" cy="105162"/>
              <a:chOff x="2293650" y="3123238"/>
              <a:chExt cx="649183" cy="105162"/>
            </a:xfrm>
          </p:grpSpPr>
          <p:cxnSp>
            <p:nvCxnSpPr>
              <p:cNvPr id="49" name="Straight Connector 48">
                <a:extLst>
                  <a:ext uri="{FF2B5EF4-FFF2-40B4-BE49-F238E27FC236}">
                    <a16:creationId xmlns:a16="http://schemas.microsoft.com/office/drawing/2014/main" id="{D1B65C6A-4240-EB45-9E9E-C4DE89A4C2CB}"/>
                  </a:ext>
                </a:extLst>
              </p:cNvPr>
              <p:cNvCxnSpPr/>
              <p:nvPr/>
            </p:nvCxnSpPr>
            <p:spPr>
              <a:xfrm>
                <a:off x="2293650" y="3175819"/>
                <a:ext cx="649183" cy="0"/>
              </a:xfrm>
              <a:prstGeom prst="line">
                <a:avLst/>
              </a:prstGeom>
              <a:ln w="1905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9E11D6-DA62-C643-8D59-2513FE11B5E2}"/>
                  </a:ext>
                </a:extLst>
              </p:cNvPr>
              <p:cNvCxnSpPr/>
              <p:nvPr/>
            </p:nvCxnSpPr>
            <p:spPr>
              <a:xfrm>
                <a:off x="2293650" y="3123238"/>
                <a:ext cx="0" cy="105162"/>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6106CF4-4A95-9D44-9FC1-3A9DD7C61297}"/>
                  </a:ext>
                </a:extLst>
              </p:cNvPr>
              <p:cNvCxnSpPr/>
              <p:nvPr/>
            </p:nvCxnSpPr>
            <p:spPr>
              <a:xfrm>
                <a:off x="2942833" y="3123238"/>
                <a:ext cx="0" cy="105162"/>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55" name="TextBox 54">
            <a:extLst>
              <a:ext uri="{FF2B5EF4-FFF2-40B4-BE49-F238E27FC236}">
                <a16:creationId xmlns:a16="http://schemas.microsoft.com/office/drawing/2014/main" id="{5A207833-5E9F-3F43-A077-891E68CAF1CD}"/>
              </a:ext>
            </a:extLst>
          </p:cNvPr>
          <p:cNvSpPr txBox="1"/>
          <p:nvPr/>
        </p:nvSpPr>
        <p:spPr>
          <a:xfrm>
            <a:off x="6112036" y="1685428"/>
            <a:ext cx="2870658" cy="707886"/>
          </a:xfrm>
          <a:prstGeom prst="rect">
            <a:avLst/>
          </a:prstGeom>
          <a:noFill/>
        </p:spPr>
        <p:txBody>
          <a:bodyPr wrap="none" rtlCol="0">
            <a:spAutoFit/>
          </a:bodyPr>
          <a:lstStyle/>
          <a:p>
            <a:r>
              <a:rPr lang="en-SG" sz="2000" dirty="0">
                <a:latin typeface="Segoe UI Light"/>
                <a:cs typeface="Segoe UI Light"/>
              </a:rPr>
              <a:t>Per-worker Hourly Wage </a:t>
            </a:r>
            <a:br>
              <a:rPr lang="en-SG" sz="2000" dirty="0">
                <a:latin typeface="Segoe UI Light"/>
                <a:cs typeface="Segoe UI Light"/>
              </a:rPr>
            </a:br>
            <a:r>
              <a:rPr lang="en-SG" sz="2000" dirty="0">
                <a:latin typeface="Segoe UI Light"/>
                <a:cs typeface="Segoe UI Light"/>
              </a:rPr>
              <a:t>with Clustering</a:t>
            </a:r>
          </a:p>
        </p:txBody>
      </p:sp>
      <p:grpSp>
        <p:nvGrpSpPr>
          <p:cNvPr id="61" name="Group 60">
            <a:extLst>
              <a:ext uri="{FF2B5EF4-FFF2-40B4-BE49-F238E27FC236}">
                <a16:creationId xmlns:a16="http://schemas.microsoft.com/office/drawing/2014/main" id="{D74A33B1-3370-DC42-A7EB-93AB79A7DB97}"/>
              </a:ext>
            </a:extLst>
          </p:cNvPr>
          <p:cNvGrpSpPr/>
          <p:nvPr/>
        </p:nvGrpSpPr>
        <p:grpSpPr>
          <a:xfrm>
            <a:off x="3272523" y="1448417"/>
            <a:ext cx="2462213" cy="1181908"/>
            <a:chOff x="3582360" y="1962293"/>
            <a:chExt cx="2462213" cy="1181908"/>
          </a:xfrm>
        </p:grpSpPr>
        <p:sp>
          <p:nvSpPr>
            <p:cNvPr id="57" name="Rectangle 56">
              <a:extLst>
                <a:ext uri="{FF2B5EF4-FFF2-40B4-BE49-F238E27FC236}">
                  <a16:creationId xmlns:a16="http://schemas.microsoft.com/office/drawing/2014/main" id="{AC88FF9B-4D18-E147-8F03-48B1E97EE438}"/>
                </a:ext>
              </a:extLst>
            </p:cNvPr>
            <p:cNvSpPr/>
            <p:nvPr/>
          </p:nvSpPr>
          <p:spPr>
            <a:xfrm>
              <a:off x="3582360" y="1962293"/>
              <a:ext cx="2462213" cy="584775"/>
            </a:xfrm>
            <a:prstGeom prst="rect">
              <a:avLst/>
            </a:prstGeom>
          </p:spPr>
          <p:txBody>
            <a:bodyPr wrap="none">
              <a:spAutoFit/>
            </a:bodyPr>
            <a:lstStyle/>
            <a:p>
              <a:r>
                <a:rPr lang="en-US" sz="3200" dirty="0" err="1">
                  <a:solidFill>
                    <a:srgbClr val="000000"/>
                  </a:solidFill>
                  <a:latin typeface="Segoe UI Light" panose="020B0502040204020203" pitchFamily="34" charset="0"/>
                </a:rPr>
                <a:t>Σ</a:t>
              </a:r>
              <a:r>
                <a:rPr lang="en-US" sz="3200" dirty="0">
                  <a:solidFill>
                    <a:srgbClr val="000000"/>
                  </a:solidFill>
                  <a:latin typeface="Segoe UI Light" panose="020B0502040204020203" pitchFamily="34" charset="0"/>
                </a:rPr>
                <a:t> </a:t>
              </a:r>
              <a:r>
                <a:rPr lang="en-US" sz="2000" dirty="0">
                  <a:solidFill>
                    <a:srgbClr val="000000"/>
                  </a:solidFill>
                  <a:latin typeface="Segoe UI Light" panose="020B0502040204020203" pitchFamily="34" charset="0"/>
                </a:rPr>
                <a:t>Cluster Reward ($)</a:t>
              </a:r>
              <a:endParaRPr lang="en-US" sz="3200" dirty="0">
                <a:solidFill>
                  <a:srgbClr val="000000"/>
                </a:solidFill>
                <a:effectLst/>
                <a:latin typeface="Segoe UI Light" panose="020B0502040204020203" pitchFamily="34" charset="0"/>
              </a:endParaRPr>
            </a:p>
          </p:txBody>
        </p:sp>
        <p:sp>
          <p:nvSpPr>
            <p:cNvPr id="58" name="Rectangle 57">
              <a:extLst>
                <a:ext uri="{FF2B5EF4-FFF2-40B4-BE49-F238E27FC236}">
                  <a16:creationId xmlns:a16="http://schemas.microsoft.com/office/drawing/2014/main" id="{E4FE1C26-5ABF-584E-A1BE-A43AA9E39801}"/>
                </a:ext>
              </a:extLst>
            </p:cNvPr>
            <p:cNvSpPr/>
            <p:nvPr/>
          </p:nvSpPr>
          <p:spPr>
            <a:xfrm>
              <a:off x="3753913" y="2559426"/>
              <a:ext cx="2119106" cy="584775"/>
            </a:xfrm>
            <a:prstGeom prst="rect">
              <a:avLst/>
            </a:prstGeom>
          </p:spPr>
          <p:txBody>
            <a:bodyPr wrap="none">
              <a:spAutoFit/>
            </a:bodyPr>
            <a:lstStyle/>
            <a:p>
              <a:r>
                <a:rPr lang="en-US" sz="3200" dirty="0" err="1">
                  <a:solidFill>
                    <a:srgbClr val="000000"/>
                  </a:solidFill>
                  <a:latin typeface="Segoe UI Light" panose="020B0502040204020203" pitchFamily="34" charset="0"/>
                </a:rPr>
                <a:t>Σ</a:t>
              </a:r>
              <a:r>
                <a:rPr lang="en-US" sz="3200" dirty="0">
                  <a:solidFill>
                    <a:srgbClr val="000000"/>
                  </a:solidFill>
                  <a:latin typeface="Segoe UI Light" panose="020B0502040204020203" pitchFamily="34" charset="0"/>
                </a:rPr>
                <a:t> </a:t>
              </a:r>
              <a:r>
                <a:rPr lang="en-US" sz="2000" dirty="0">
                  <a:solidFill>
                    <a:srgbClr val="000000"/>
                  </a:solidFill>
                  <a:latin typeface="Segoe UI Light" panose="020B0502040204020203" pitchFamily="34" charset="0"/>
                </a:rPr>
                <a:t>Cluster Interval</a:t>
              </a:r>
              <a:endParaRPr lang="en-US" sz="3200" dirty="0">
                <a:solidFill>
                  <a:srgbClr val="000000"/>
                </a:solidFill>
                <a:effectLst/>
                <a:latin typeface="Segoe UI Light" panose="020B0502040204020203" pitchFamily="34" charset="0"/>
              </a:endParaRPr>
            </a:p>
          </p:txBody>
        </p:sp>
        <p:cxnSp>
          <p:nvCxnSpPr>
            <p:cNvPr id="59" name="Straight Connector 58">
              <a:extLst>
                <a:ext uri="{FF2B5EF4-FFF2-40B4-BE49-F238E27FC236}">
                  <a16:creationId xmlns:a16="http://schemas.microsoft.com/office/drawing/2014/main" id="{5E8EE13B-A166-3346-9528-3D54E17794B7}"/>
                </a:ext>
              </a:extLst>
            </p:cNvPr>
            <p:cNvCxnSpPr>
              <a:cxnSpLocks/>
            </p:cNvCxnSpPr>
            <p:nvPr/>
          </p:nvCxnSpPr>
          <p:spPr>
            <a:xfrm>
              <a:off x="3664192" y="2565682"/>
              <a:ext cx="22985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2" name="TextBox 61">
            <a:extLst>
              <a:ext uri="{FF2B5EF4-FFF2-40B4-BE49-F238E27FC236}">
                <a16:creationId xmlns:a16="http://schemas.microsoft.com/office/drawing/2014/main" id="{C5F8CABF-AB73-B14D-AF3A-E656E07057F3}"/>
              </a:ext>
            </a:extLst>
          </p:cNvPr>
          <p:cNvSpPr txBox="1"/>
          <p:nvPr/>
        </p:nvSpPr>
        <p:spPr>
          <a:xfrm>
            <a:off x="5792351" y="1839316"/>
            <a:ext cx="351378" cy="400110"/>
          </a:xfrm>
          <a:prstGeom prst="rect">
            <a:avLst/>
          </a:prstGeom>
          <a:noFill/>
        </p:spPr>
        <p:txBody>
          <a:bodyPr wrap="none" rtlCol="0">
            <a:spAutoFit/>
          </a:bodyPr>
          <a:lstStyle/>
          <a:p>
            <a:r>
              <a:rPr lang="en-SG" sz="2000" dirty="0">
                <a:latin typeface="Segoe UI Light"/>
                <a:cs typeface="Segoe UI Light"/>
              </a:rPr>
              <a:t>=</a:t>
            </a:r>
          </a:p>
        </p:txBody>
      </p:sp>
      <p:sp>
        <p:nvSpPr>
          <p:cNvPr id="63" name="TextBox 62">
            <a:extLst>
              <a:ext uri="{FF2B5EF4-FFF2-40B4-BE49-F238E27FC236}">
                <a16:creationId xmlns:a16="http://schemas.microsoft.com/office/drawing/2014/main" id="{1194EECB-2BD2-7340-B174-B0C4D329A078}"/>
              </a:ext>
            </a:extLst>
          </p:cNvPr>
          <p:cNvSpPr txBox="1"/>
          <p:nvPr/>
        </p:nvSpPr>
        <p:spPr>
          <a:xfrm>
            <a:off x="773152" y="3196606"/>
            <a:ext cx="7597697" cy="1384995"/>
          </a:xfrm>
          <a:prstGeom prst="rect">
            <a:avLst/>
          </a:prstGeom>
          <a:noFill/>
          <a:ln>
            <a:noFill/>
          </a:ln>
        </p:spPr>
        <p:txBody>
          <a:bodyPr wrap="square" rtlCol="0">
            <a:spAutoFit/>
          </a:bodyPr>
          <a:lstStyle/>
          <a:p>
            <a:pPr>
              <a:spcBef>
                <a:spcPts val="600"/>
              </a:spcBef>
              <a:spcAft>
                <a:spcPts val="600"/>
              </a:spcAft>
            </a:pPr>
            <a:r>
              <a:rPr lang="en-US" sz="2800" dirty="0">
                <a:latin typeface="Segoe UI Light"/>
                <a:cs typeface="Segoe UI Light"/>
              </a:rPr>
              <a:t>Because different choice of </a:t>
            </a:r>
            <a:r>
              <a:rPr lang="en-US" sz="2800" i="1" dirty="0">
                <a:latin typeface="Segoe UI Light" panose="020B0502040204020203" pitchFamily="34" charset="0"/>
                <a:ea typeface="Segoe UI Semibold" panose="020B0502040204020203" pitchFamily="34" charset="0"/>
                <a:cs typeface="Segoe UI Semibold" panose="020B0502040204020203" pitchFamily="34" charset="0"/>
              </a:rPr>
              <a:t>D</a:t>
            </a:r>
            <a:r>
              <a:rPr lang="en-US" sz="2800" dirty="0">
                <a:latin typeface="Segoe UI Light"/>
                <a:cs typeface="Segoe UI Light"/>
              </a:rPr>
              <a:t> yield different sets of clusters, we use </a:t>
            </a:r>
            <a:r>
              <a:rPr lang="en-US" sz="2800" i="1" dirty="0">
                <a:latin typeface="Segoe UI Light"/>
                <a:cs typeface="Segoe UI Light"/>
              </a:rPr>
              <a:t>D</a:t>
            </a:r>
            <a:r>
              <a:rPr lang="en-US" sz="2800" dirty="0">
                <a:latin typeface="Segoe UI Light"/>
                <a:cs typeface="Segoe UI Light"/>
              </a:rPr>
              <a:t>=0 and </a:t>
            </a:r>
            <a:r>
              <a:rPr lang="en-US" sz="2800" i="1" dirty="0">
                <a:latin typeface="Segoe UI Light"/>
                <a:cs typeface="Segoe UI Light"/>
              </a:rPr>
              <a:t>D</a:t>
            </a:r>
            <a:r>
              <a:rPr lang="en-US" sz="2800" dirty="0">
                <a:latin typeface="Segoe UI Light"/>
                <a:cs typeface="Segoe UI Light"/>
              </a:rPr>
              <a:t>=1 minute and see their effects on cluster-based hourly wages</a:t>
            </a:r>
          </a:p>
        </p:txBody>
      </p:sp>
    </p:spTree>
    <p:extLst>
      <p:ext uri="{BB962C8B-B14F-4D97-AF65-F5344CB8AC3E}">
        <p14:creationId xmlns:p14="http://schemas.microsoft.com/office/powerpoint/2010/main" val="87377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2" grpId="0"/>
      <p:bldP spid="6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98844A-816D-BC4E-841B-ACF42EA42245}"/>
              </a:ext>
            </a:extLst>
          </p:cNvPr>
          <p:cNvSpPr txBox="1"/>
          <p:nvPr/>
        </p:nvSpPr>
        <p:spPr>
          <a:xfrm>
            <a:off x="274049" y="196483"/>
            <a:ext cx="6311984" cy="584775"/>
          </a:xfrm>
          <a:prstGeom prst="rect">
            <a:avLst/>
          </a:prstGeom>
          <a:noFill/>
        </p:spPr>
        <p:txBody>
          <a:bodyPr wrap="none" rtlCol="0">
            <a:spAutoFit/>
          </a:bodyPr>
          <a:lstStyle/>
          <a:p>
            <a:r>
              <a:rPr lang="en-US" sz="3200" dirty="0">
                <a:latin typeface="Segoe UI Light"/>
                <a:cs typeface="Segoe UI Light"/>
              </a:rPr>
              <a:t>Worker Hourly Wage: Result (Naïve)</a:t>
            </a:r>
          </a:p>
        </p:txBody>
      </p:sp>
      <p:pic>
        <p:nvPicPr>
          <p:cNvPr id="4" name="Picture 3">
            <a:extLst>
              <a:ext uri="{FF2B5EF4-FFF2-40B4-BE49-F238E27FC236}">
                <a16:creationId xmlns:a16="http://schemas.microsoft.com/office/drawing/2014/main" id="{EC509B55-D37A-CC46-80CD-BCE19814338E}"/>
              </a:ext>
            </a:extLst>
          </p:cNvPr>
          <p:cNvPicPr>
            <a:picLocks noChangeAspect="1"/>
          </p:cNvPicPr>
          <p:nvPr/>
        </p:nvPicPr>
        <p:blipFill>
          <a:blip r:embed="rId3"/>
          <a:stretch>
            <a:fillRect/>
          </a:stretch>
        </p:blipFill>
        <p:spPr>
          <a:xfrm>
            <a:off x="1481177" y="1372511"/>
            <a:ext cx="6181646" cy="2398479"/>
          </a:xfrm>
          <a:prstGeom prst="rect">
            <a:avLst/>
          </a:prstGeom>
        </p:spPr>
      </p:pic>
      <p:sp>
        <p:nvSpPr>
          <p:cNvPr id="10" name="TextBox 9">
            <a:extLst>
              <a:ext uri="{FF2B5EF4-FFF2-40B4-BE49-F238E27FC236}">
                <a16:creationId xmlns:a16="http://schemas.microsoft.com/office/drawing/2014/main" id="{F0682CF4-5BB1-0948-807C-A7218AFE257E}"/>
              </a:ext>
            </a:extLst>
          </p:cNvPr>
          <p:cNvSpPr txBox="1"/>
          <p:nvPr/>
        </p:nvSpPr>
        <p:spPr>
          <a:xfrm>
            <a:off x="2882595" y="3770990"/>
            <a:ext cx="3378810" cy="400110"/>
          </a:xfrm>
          <a:prstGeom prst="rect">
            <a:avLst/>
          </a:prstGeom>
          <a:noFill/>
        </p:spPr>
        <p:txBody>
          <a:bodyPr wrap="none" rtlCol="0">
            <a:spAutoFit/>
          </a:bodyPr>
          <a:lstStyle/>
          <a:p>
            <a:r>
              <a:rPr lang="en-US" sz="2000" dirty="0">
                <a:latin typeface="Segoe UI Light"/>
                <a:cs typeface="Segoe UI Light"/>
              </a:rPr>
              <a:t>Per-worker Hourly Wage ($/h)</a:t>
            </a:r>
          </a:p>
        </p:txBody>
      </p:sp>
      <p:sp>
        <p:nvSpPr>
          <p:cNvPr id="11" name="TextBox 10">
            <a:extLst>
              <a:ext uri="{FF2B5EF4-FFF2-40B4-BE49-F238E27FC236}">
                <a16:creationId xmlns:a16="http://schemas.microsoft.com/office/drawing/2014/main" id="{F78DF0A1-8346-7546-A504-CB15023FD10D}"/>
              </a:ext>
            </a:extLst>
          </p:cNvPr>
          <p:cNvSpPr txBox="1"/>
          <p:nvPr/>
        </p:nvSpPr>
        <p:spPr>
          <a:xfrm rot="16200000">
            <a:off x="1351748" y="2371696"/>
            <a:ext cx="971741" cy="400110"/>
          </a:xfrm>
          <a:prstGeom prst="rect">
            <a:avLst/>
          </a:prstGeom>
          <a:noFill/>
        </p:spPr>
        <p:txBody>
          <a:bodyPr wrap="none" rtlCol="0">
            <a:spAutoFit/>
          </a:bodyPr>
          <a:lstStyle/>
          <a:p>
            <a:r>
              <a:rPr lang="en-US" sz="2000" dirty="0">
                <a:latin typeface="Segoe UI Light"/>
                <a:cs typeface="Segoe UI Light"/>
              </a:rPr>
              <a:t>Density</a:t>
            </a:r>
          </a:p>
        </p:txBody>
      </p:sp>
      <p:cxnSp>
        <p:nvCxnSpPr>
          <p:cNvPr id="13" name="Straight Arrow Connector 12">
            <a:extLst>
              <a:ext uri="{FF2B5EF4-FFF2-40B4-BE49-F238E27FC236}">
                <a16:creationId xmlns:a16="http://schemas.microsoft.com/office/drawing/2014/main" id="{E7AD8028-43EC-C94B-9693-7608D47433E7}"/>
              </a:ext>
            </a:extLst>
          </p:cNvPr>
          <p:cNvCxnSpPr>
            <a:cxnSpLocks/>
          </p:cNvCxnSpPr>
          <p:nvPr/>
        </p:nvCxnSpPr>
        <p:spPr>
          <a:xfrm>
            <a:off x="2811213" y="3241964"/>
            <a:ext cx="4284833" cy="0"/>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A8A561F4-AA90-384E-86D3-C0B491AE8F3F}"/>
              </a:ext>
            </a:extLst>
          </p:cNvPr>
          <p:cNvCxnSpPr>
            <a:cxnSpLocks/>
          </p:cNvCxnSpPr>
          <p:nvPr/>
        </p:nvCxnSpPr>
        <p:spPr>
          <a:xfrm flipV="1">
            <a:off x="2366608" y="1676400"/>
            <a:ext cx="0" cy="1565564"/>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518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98844A-816D-BC4E-841B-ACF42EA42245}"/>
              </a:ext>
            </a:extLst>
          </p:cNvPr>
          <p:cNvSpPr txBox="1"/>
          <p:nvPr/>
        </p:nvSpPr>
        <p:spPr>
          <a:xfrm>
            <a:off x="274049" y="196483"/>
            <a:ext cx="6311984" cy="584775"/>
          </a:xfrm>
          <a:prstGeom prst="rect">
            <a:avLst/>
          </a:prstGeom>
          <a:noFill/>
        </p:spPr>
        <p:txBody>
          <a:bodyPr wrap="none" rtlCol="0">
            <a:spAutoFit/>
          </a:bodyPr>
          <a:lstStyle/>
          <a:p>
            <a:r>
              <a:rPr lang="en-US" sz="3200" dirty="0">
                <a:latin typeface="Segoe UI Light"/>
                <a:cs typeface="Segoe UI Light"/>
              </a:rPr>
              <a:t>Worker Hourly Wage: Result (Naïve)</a:t>
            </a:r>
          </a:p>
        </p:txBody>
      </p:sp>
      <p:pic>
        <p:nvPicPr>
          <p:cNvPr id="4" name="Picture 3">
            <a:extLst>
              <a:ext uri="{FF2B5EF4-FFF2-40B4-BE49-F238E27FC236}">
                <a16:creationId xmlns:a16="http://schemas.microsoft.com/office/drawing/2014/main" id="{EC509B55-D37A-CC46-80CD-BCE19814338E}"/>
              </a:ext>
            </a:extLst>
          </p:cNvPr>
          <p:cNvPicPr>
            <a:picLocks noChangeAspect="1"/>
          </p:cNvPicPr>
          <p:nvPr/>
        </p:nvPicPr>
        <p:blipFill>
          <a:blip r:embed="rId3"/>
          <a:stretch>
            <a:fillRect/>
          </a:stretch>
        </p:blipFill>
        <p:spPr>
          <a:xfrm>
            <a:off x="1481177" y="1372511"/>
            <a:ext cx="6181646" cy="2398479"/>
          </a:xfrm>
          <a:prstGeom prst="rect">
            <a:avLst/>
          </a:prstGeom>
        </p:spPr>
      </p:pic>
      <p:pic>
        <p:nvPicPr>
          <p:cNvPr id="6" name="Picture 5">
            <a:extLst>
              <a:ext uri="{FF2B5EF4-FFF2-40B4-BE49-F238E27FC236}">
                <a16:creationId xmlns:a16="http://schemas.microsoft.com/office/drawing/2014/main" id="{D49FCE7B-FB02-ED41-8FC6-51932607C53A}"/>
              </a:ext>
            </a:extLst>
          </p:cNvPr>
          <p:cNvPicPr>
            <a:picLocks noChangeAspect="1"/>
          </p:cNvPicPr>
          <p:nvPr/>
        </p:nvPicPr>
        <p:blipFill>
          <a:blip r:embed="rId4"/>
          <a:stretch>
            <a:fillRect/>
          </a:stretch>
        </p:blipFill>
        <p:spPr>
          <a:xfrm>
            <a:off x="1481177" y="1372511"/>
            <a:ext cx="6181646" cy="2398479"/>
          </a:xfrm>
          <a:prstGeom prst="rect">
            <a:avLst/>
          </a:prstGeom>
        </p:spPr>
      </p:pic>
      <p:sp>
        <p:nvSpPr>
          <p:cNvPr id="10" name="TextBox 9">
            <a:extLst>
              <a:ext uri="{FF2B5EF4-FFF2-40B4-BE49-F238E27FC236}">
                <a16:creationId xmlns:a16="http://schemas.microsoft.com/office/drawing/2014/main" id="{F0682CF4-5BB1-0948-807C-A7218AFE257E}"/>
              </a:ext>
            </a:extLst>
          </p:cNvPr>
          <p:cNvSpPr txBox="1"/>
          <p:nvPr/>
        </p:nvSpPr>
        <p:spPr>
          <a:xfrm>
            <a:off x="2882595" y="3770990"/>
            <a:ext cx="3378810" cy="400110"/>
          </a:xfrm>
          <a:prstGeom prst="rect">
            <a:avLst/>
          </a:prstGeom>
          <a:noFill/>
        </p:spPr>
        <p:txBody>
          <a:bodyPr wrap="none" rtlCol="0">
            <a:spAutoFit/>
          </a:bodyPr>
          <a:lstStyle/>
          <a:p>
            <a:r>
              <a:rPr lang="en-US" sz="2000" dirty="0">
                <a:latin typeface="Segoe UI Light"/>
                <a:cs typeface="Segoe UI Light"/>
              </a:rPr>
              <a:t>Per-worker Hourly Wage ($/h)</a:t>
            </a:r>
          </a:p>
        </p:txBody>
      </p:sp>
      <p:sp>
        <p:nvSpPr>
          <p:cNvPr id="11" name="TextBox 10">
            <a:extLst>
              <a:ext uri="{FF2B5EF4-FFF2-40B4-BE49-F238E27FC236}">
                <a16:creationId xmlns:a16="http://schemas.microsoft.com/office/drawing/2014/main" id="{F78DF0A1-8346-7546-A504-CB15023FD10D}"/>
              </a:ext>
            </a:extLst>
          </p:cNvPr>
          <p:cNvSpPr txBox="1"/>
          <p:nvPr/>
        </p:nvSpPr>
        <p:spPr>
          <a:xfrm rot="16200000">
            <a:off x="1351748" y="2371696"/>
            <a:ext cx="971741" cy="400110"/>
          </a:xfrm>
          <a:prstGeom prst="rect">
            <a:avLst/>
          </a:prstGeom>
          <a:noFill/>
        </p:spPr>
        <p:txBody>
          <a:bodyPr wrap="none" rtlCol="0">
            <a:spAutoFit/>
          </a:bodyPr>
          <a:lstStyle/>
          <a:p>
            <a:r>
              <a:rPr lang="en-US" sz="2000" dirty="0">
                <a:latin typeface="Segoe UI Light"/>
                <a:cs typeface="Segoe UI Light"/>
              </a:rPr>
              <a:t>Density</a:t>
            </a:r>
          </a:p>
        </p:txBody>
      </p:sp>
      <p:sp>
        <p:nvSpPr>
          <p:cNvPr id="7" name="TextBox 6">
            <a:extLst>
              <a:ext uri="{FF2B5EF4-FFF2-40B4-BE49-F238E27FC236}">
                <a16:creationId xmlns:a16="http://schemas.microsoft.com/office/drawing/2014/main" id="{52F142B6-9289-9B4A-95BD-05F78416548B}"/>
              </a:ext>
            </a:extLst>
          </p:cNvPr>
          <p:cNvSpPr txBox="1"/>
          <p:nvPr/>
        </p:nvSpPr>
        <p:spPr>
          <a:xfrm>
            <a:off x="7646144" y="2536692"/>
            <a:ext cx="780791" cy="369332"/>
          </a:xfrm>
          <a:prstGeom prst="rect">
            <a:avLst/>
          </a:prstGeom>
          <a:noFill/>
        </p:spPr>
        <p:txBody>
          <a:bodyPr wrap="none" rtlCol="0">
            <a:spAutoFit/>
          </a:bodyPr>
          <a:lstStyle/>
          <a:p>
            <a:r>
              <a:rPr lang="en-US" b="1" dirty="0">
                <a:solidFill>
                  <a:srgbClr val="8CC5E3"/>
                </a:solidFill>
                <a:latin typeface="Segoe UI Semibold" panose="020B0502040204020203" pitchFamily="34" charset="0"/>
                <a:ea typeface="Segoe UI Semibold" panose="020B0502040204020203" pitchFamily="34" charset="0"/>
                <a:cs typeface="Segoe UI Semibold" panose="020B0502040204020203" pitchFamily="34" charset="0"/>
              </a:rPr>
              <a:t>Naïve</a:t>
            </a:r>
          </a:p>
        </p:txBody>
      </p:sp>
      <p:sp>
        <p:nvSpPr>
          <p:cNvPr id="8" name="Rectangle 7">
            <a:extLst>
              <a:ext uri="{FF2B5EF4-FFF2-40B4-BE49-F238E27FC236}">
                <a16:creationId xmlns:a16="http://schemas.microsoft.com/office/drawing/2014/main" id="{5D080F25-AE11-BD44-AF3D-31BA29D5786F}"/>
              </a:ext>
            </a:extLst>
          </p:cNvPr>
          <p:cNvSpPr/>
          <p:nvPr/>
        </p:nvSpPr>
        <p:spPr>
          <a:xfrm>
            <a:off x="7549468" y="2662094"/>
            <a:ext cx="96676" cy="96676"/>
          </a:xfrm>
          <a:prstGeom prst="rect">
            <a:avLst/>
          </a:prstGeom>
          <a:solidFill>
            <a:srgbClr val="8CC5E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341664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9B036A0-E2D0-D246-9A8D-471EB8850DDF}"/>
              </a:ext>
            </a:extLst>
          </p:cNvPr>
          <p:cNvGrpSpPr/>
          <p:nvPr/>
        </p:nvGrpSpPr>
        <p:grpSpPr>
          <a:xfrm>
            <a:off x="1437503" y="2196384"/>
            <a:ext cx="6268994" cy="843706"/>
            <a:chOff x="892972" y="2184445"/>
            <a:chExt cx="6268994" cy="843706"/>
          </a:xfrm>
        </p:grpSpPr>
        <p:sp>
          <p:nvSpPr>
            <p:cNvPr id="2" name="TextBox 1"/>
            <p:cNvSpPr txBox="1"/>
            <p:nvPr/>
          </p:nvSpPr>
          <p:spPr>
            <a:xfrm>
              <a:off x="1908453" y="2184445"/>
              <a:ext cx="5253513" cy="830997"/>
            </a:xfrm>
            <a:prstGeom prst="rect">
              <a:avLst/>
            </a:prstGeom>
            <a:noFill/>
          </p:spPr>
          <p:txBody>
            <a:bodyPr wrap="square" rtlCol="0">
              <a:spAutoFit/>
            </a:bodyPr>
            <a:lstStyle/>
            <a:p>
              <a:r>
                <a:rPr lang="en-SG" sz="2400" dirty="0">
                  <a:solidFill>
                    <a:schemeClr val="tx1">
                      <a:lumMod val="75000"/>
                      <a:lumOff val="25000"/>
                    </a:schemeClr>
                  </a:solidFill>
                  <a:latin typeface="Fanwood" panose="02000503000000000000" pitchFamily="2" charset="0"/>
                  <a:cs typeface="Segoe UI Light"/>
                </a:rPr>
                <a:t>Are workers treated fairly? How does this new work style affect their lives?</a:t>
              </a:r>
              <a:endParaRPr lang="en-SG" sz="2400" b="1" dirty="0">
                <a:solidFill>
                  <a:schemeClr val="tx1">
                    <a:lumMod val="75000"/>
                    <a:lumOff val="25000"/>
                  </a:schemeClr>
                </a:solidFill>
                <a:latin typeface="Fanwood" panose="02000503000000000000" pitchFamily="2" charset="0"/>
                <a:ea typeface="Segoe UI Semibold" panose="020B0502040204020203" pitchFamily="34" charset="0"/>
                <a:cs typeface="Segoe UI Semibold" panose="020B0502040204020203" pitchFamily="34" charset="0"/>
              </a:endParaRPr>
            </a:p>
          </p:txBody>
        </p:sp>
        <p:grpSp>
          <p:nvGrpSpPr>
            <p:cNvPr id="16" name="Group 15">
              <a:extLst>
                <a:ext uri="{FF2B5EF4-FFF2-40B4-BE49-F238E27FC236}">
                  <a16:creationId xmlns:a16="http://schemas.microsoft.com/office/drawing/2014/main" id="{8FF9E1B9-8923-E84A-991E-AE570CD58B49}"/>
                </a:ext>
              </a:extLst>
            </p:cNvPr>
            <p:cNvGrpSpPr/>
            <p:nvPr/>
          </p:nvGrpSpPr>
          <p:grpSpPr>
            <a:xfrm>
              <a:off x="892972" y="2186885"/>
              <a:ext cx="816711" cy="841266"/>
              <a:chOff x="6809678" y="2605227"/>
              <a:chExt cx="318458" cy="328033"/>
            </a:xfrm>
          </p:grpSpPr>
          <p:sp>
            <p:nvSpPr>
              <p:cNvPr id="17" name="Triangle 16">
                <a:extLst>
                  <a:ext uri="{FF2B5EF4-FFF2-40B4-BE49-F238E27FC236}">
                    <a16:creationId xmlns:a16="http://schemas.microsoft.com/office/drawing/2014/main" id="{3B4562F0-FAFC-D948-B6B6-0BD5ED5DED5C}"/>
                  </a:ext>
                </a:extLst>
              </p:cNvPr>
              <p:cNvSpPr/>
              <p:nvPr/>
            </p:nvSpPr>
            <p:spPr>
              <a:xfrm>
                <a:off x="6809678" y="2605227"/>
                <a:ext cx="318458" cy="274533"/>
              </a:xfrm>
              <a:prstGeom prst="triangle">
                <a:avLst/>
              </a:prstGeom>
              <a:noFill/>
              <a:ln w="28575">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75000"/>
                      <a:lumOff val="25000"/>
                    </a:schemeClr>
                  </a:solidFill>
                  <a:latin typeface="Segoe UI Light"/>
                  <a:cs typeface="Segoe UI Light"/>
                </a:endParaRPr>
              </a:p>
            </p:txBody>
          </p:sp>
          <p:sp>
            <p:nvSpPr>
              <p:cNvPr id="18" name="TextBox 17">
                <a:extLst>
                  <a:ext uri="{FF2B5EF4-FFF2-40B4-BE49-F238E27FC236}">
                    <a16:creationId xmlns:a16="http://schemas.microsoft.com/office/drawing/2014/main" id="{0BE023B0-7F48-9649-8050-E77BFFD8C3A3}"/>
                  </a:ext>
                </a:extLst>
              </p:cNvPr>
              <p:cNvSpPr txBox="1"/>
              <p:nvPr/>
            </p:nvSpPr>
            <p:spPr>
              <a:xfrm>
                <a:off x="6937966" y="2669237"/>
                <a:ext cx="61881" cy="264023"/>
              </a:xfrm>
              <a:prstGeom prst="rect">
                <a:avLst/>
              </a:prstGeom>
              <a:noFill/>
            </p:spPr>
            <p:txBody>
              <a:bodyPr wrap="none" lIns="0" tIns="0" rIns="0" bIns="0" rtlCol="0">
                <a:spAutoFit/>
              </a:bodyPr>
              <a:lstStyle/>
              <a:p>
                <a:pPr algn="ctr"/>
                <a:r>
                  <a:rPr lang="en-US" sz="4400" b="1" dirty="0">
                    <a:solidFill>
                      <a:schemeClr val="tx1">
                        <a:lumMod val="75000"/>
                        <a:lumOff val="25000"/>
                      </a:schemeClr>
                    </a:solidFill>
                    <a:latin typeface="Fanwood" panose="02000503000000000000" pitchFamily="2" charset="0"/>
                    <a:ea typeface="Segoe UI Semibold" panose="020B0502040204020203" pitchFamily="34" charset="0"/>
                    <a:cs typeface="Segoe UI Semibold" panose="020B0502040204020203" pitchFamily="34" charset="0"/>
                  </a:rPr>
                  <a:t>!</a:t>
                </a:r>
              </a:p>
            </p:txBody>
          </p:sp>
        </p:grpSp>
      </p:grpSp>
    </p:spTree>
    <p:extLst>
      <p:ext uri="{BB962C8B-B14F-4D97-AF65-F5344CB8AC3E}">
        <p14:creationId xmlns:p14="http://schemas.microsoft.com/office/powerpoint/2010/main" val="2515716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98844A-816D-BC4E-841B-ACF42EA42245}"/>
              </a:ext>
            </a:extLst>
          </p:cNvPr>
          <p:cNvSpPr txBox="1"/>
          <p:nvPr/>
        </p:nvSpPr>
        <p:spPr>
          <a:xfrm>
            <a:off x="274049" y="196483"/>
            <a:ext cx="6311984" cy="584775"/>
          </a:xfrm>
          <a:prstGeom prst="rect">
            <a:avLst/>
          </a:prstGeom>
          <a:noFill/>
        </p:spPr>
        <p:txBody>
          <a:bodyPr wrap="none" rtlCol="0">
            <a:spAutoFit/>
          </a:bodyPr>
          <a:lstStyle/>
          <a:p>
            <a:r>
              <a:rPr lang="en-US" sz="3200" dirty="0">
                <a:latin typeface="Segoe UI Light"/>
                <a:cs typeface="Segoe UI Light"/>
              </a:rPr>
              <a:t>Worker Hourly Wage: Result (Naïve)</a:t>
            </a:r>
          </a:p>
        </p:txBody>
      </p:sp>
      <p:grpSp>
        <p:nvGrpSpPr>
          <p:cNvPr id="9" name="Group 8">
            <a:extLst>
              <a:ext uri="{FF2B5EF4-FFF2-40B4-BE49-F238E27FC236}">
                <a16:creationId xmlns:a16="http://schemas.microsoft.com/office/drawing/2014/main" id="{6B47775F-BDE9-9A46-963F-43D437872A9D}"/>
              </a:ext>
            </a:extLst>
          </p:cNvPr>
          <p:cNvGrpSpPr/>
          <p:nvPr/>
        </p:nvGrpSpPr>
        <p:grpSpPr>
          <a:xfrm>
            <a:off x="1481177" y="1372511"/>
            <a:ext cx="6181646" cy="2398479"/>
            <a:chOff x="0" y="797814"/>
            <a:chExt cx="9144000" cy="3547872"/>
          </a:xfrm>
        </p:grpSpPr>
        <p:pic>
          <p:nvPicPr>
            <p:cNvPr id="4" name="Picture 3">
              <a:extLst>
                <a:ext uri="{FF2B5EF4-FFF2-40B4-BE49-F238E27FC236}">
                  <a16:creationId xmlns:a16="http://schemas.microsoft.com/office/drawing/2014/main" id="{EC509B55-D37A-CC46-80CD-BCE19814338E}"/>
                </a:ext>
              </a:extLst>
            </p:cNvPr>
            <p:cNvPicPr>
              <a:picLocks noChangeAspect="1"/>
            </p:cNvPicPr>
            <p:nvPr/>
          </p:nvPicPr>
          <p:blipFill>
            <a:blip r:embed="rId3"/>
            <a:stretch>
              <a:fillRect/>
            </a:stretch>
          </p:blipFill>
          <p:spPr>
            <a:xfrm>
              <a:off x="0" y="797814"/>
              <a:ext cx="9144000" cy="3547872"/>
            </a:xfrm>
            <a:prstGeom prst="rect">
              <a:avLst/>
            </a:prstGeom>
          </p:spPr>
        </p:pic>
        <p:pic>
          <p:nvPicPr>
            <p:cNvPr id="6" name="Picture 5">
              <a:extLst>
                <a:ext uri="{FF2B5EF4-FFF2-40B4-BE49-F238E27FC236}">
                  <a16:creationId xmlns:a16="http://schemas.microsoft.com/office/drawing/2014/main" id="{D49FCE7B-FB02-ED41-8FC6-51932607C53A}"/>
                </a:ext>
              </a:extLst>
            </p:cNvPr>
            <p:cNvPicPr>
              <a:picLocks noChangeAspect="1"/>
            </p:cNvPicPr>
            <p:nvPr/>
          </p:nvPicPr>
          <p:blipFill>
            <a:blip r:embed="rId4"/>
            <a:stretch>
              <a:fillRect/>
            </a:stretch>
          </p:blipFill>
          <p:spPr>
            <a:xfrm>
              <a:off x="0" y="797814"/>
              <a:ext cx="9144000" cy="3547872"/>
            </a:xfrm>
            <a:prstGeom prst="rect">
              <a:avLst/>
            </a:prstGeom>
          </p:spPr>
        </p:pic>
        <p:pic>
          <p:nvPicPr>
            <p:cNvPr id="8" name="Picture 7">
              <a:extLst>
                <a:ext uri="{FF2B5EF4-FFF2-40B4-BE49-F238E27FC236}">
                  <a16:creationId xmlns:a16="http://schemas.microsoft.com/office/drawing/2014/main" id="{D2BA185E-7005-2041-ABD5-DB297BDBC1E8}"/>
                </a:ext>
              </a:extLst>
            </p:cNvPr>
            <p:cNvPicPr>
              <a:picLocks noChangeAspect="1"/>
            </p:cNvPicPr>
            <p:nvPr/>
          </p:nvPicPr>
          <p:blipFill>
            <a:blip r:embed="rId5"/>
            <a:stretch>
              <a:fillRect/>
            </a:stretch>
          </p:blipFill>
          <p:spPr>
            <a:xfrm>
              <a:off x="0" y="797814"/>
              <a:ext cx="9144000" cy="3547872"/>
            </a:xfrm>
            <a:prstGeom prst="rect">
              <a:avLst/>
            </a:prstGeom>
          </p:spPr>
        </p:pic>
      </p:grpSp>
      <p:sp>
        <p:nvSpPr>
          <p:cNvPr id="10" name="TextBox 9">
            <a:extLst>
              <a:ext uri="{FF2B5EF4-FFF2-40B4-BE49-F238E27FC236}">
                <a16:creationId xmlns:a16="http://schemas.microsoft.com/office/drawing/2014/main" id="{F0682CF4-5BB1-0948-807C-A7218AFE257E}"/>
              </a:ext>
            </a:extLst>
          </p:cNvPr>
          <p:cNvSpPr txBox="1"/>
          <p:nvPr/>
        </p:nvSpPr>
        <p:spPr>
          <a:xfrm>
            <a:off x="2882595" y="3770990"/>
            <a:ext cx="3378810" cy="400110"/>
          </a:xfrm>
          <a:prstGeom prst="rect">
            <a:avLst/>
          </a:prstGeom>
          <a:noFill/>
        </p:spPr>
        <p:txBody>
          <a:bodyPr wrap="none" rtlCol="0">
            <a:spAutoFit/>
          </a:bodyPr>
          <a:lstStyle/>
          <a:p>
            <a:r>
              <a:rPr lang="en-US" sz="2000" dirty="0">
                <a:latin typeface="Segoe UI Light"/>
                <a:cs typeface="Segoe UI Light"/>
              </a:rPr>
              <a:t>Per-worker Hourly Wage ($/h)</a:t>
            </a:r>
          </a:p>
        </p:txBody>
      </p:sp>
      <p:sp>
        <p:nvSpPr>
          <p:cNvPr id="11" name="TextBox 10">
            <a:extLst>
              <a:ext uri="{FF2B5EF4-FFF2-40B4-BE49-F238E27FC236}">
                <a16:creationId xmlns:a16="http://schemas.microsoft.com/office/drawing/2014/main" id="{F78DF0A1-8346-7546-A504-CB15023FD10D}"/>
              </a:ext>
            </a:extLst>
          </p:cNvPr>
          <p:cNvSpPr txBox="1"/>
          <p:nvPr/>
        </p:nvSpPr>
        <p:spPr>
          <a:xfrm rot="16200000">
            <a:off x="1351748" y="2371696"/>
            <a:ext cx="971741" cy="400110"/>
          </a:xfrm>
          <a:prstGeom prst="rect">
            <a:avLst/>
          </a:prstGeom>
          <a:noFill/>
        </p:spPr>
        <p:txBody>
          <a:bodyPr wrap="none" rtlCol="0">
            <a:spAutoFit/>
          </a:bodyPr>
          <a:lstStyle/>
          <a:p>
            <a:r>
              <a:rPr lang="en-US" sz="2000" dirty="0">
                <a:latin typeface="Segoe UI Light"/>
                <a:cs typeface="Segoe UI Light"/>
              </a:rPr>
              <a:t>Density</a:t>
            </a:r>
          </a:p>
        </p:txBody>
      </p:sp>
      <p:cxnSp>
        <p:nvCxnSpPr>
          <p:cNvPr id="5" name="Straight Arrow Connector 4">
            <a:extLst>
              <a:ext uri="{FF2B5EF4-FFF2-40B4-BE49-F238E27FC236}">
                <a16:creationId xmlns:a16="http://schemas.microsoft.com/office/drawing/2014/main" id="{C59E3AA2-81BD-6247-AD27-92BEB5236361}"/>
              </a:ext>
            </a:extLst>
          </p:cNvPr>
          <p:cNvCxnSpPr/>
          <p:nvPr/>
        </p:nvCxnSpPr>
        <p:spPr>
          <a:xfrm flipH="1">
            <a:off x="2508932" y="1723002"/>
            <a:ext cx="373663" cy="219153"/>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69893DD8-6B85-274F-B5EA-85306B7F8F0E}"/>
              </a:ext>
            </a:extLst>
          </p:cNvPr>
          <p:cNvSpPr txBox="1"/>
          <p:nvPr/>
        </p:nvSpPr>
        <p:spPr>
          <a:xfrm>
            <a:off x="2882595" y="1316924"/>
            <a:ext cx="4166525" cy="461665"/>
          </a:xfrm>
          <a:prstGeom prst="rect">
            <a:avLst/>
          </a:prstGeom>
          <a:noFill/>
        </p:spPr>
        <p:txBody>
          <a:bodyPr wrap="none" rtlCol="0">
            <a:spAutoFit/>
          </a:bodyPr>
          <a:lstStyle/>
          <a:p>
            <a:r>
              <a:rPr lang="en-US" sz="2400" dirty="0">
                <a:latin typeface="Segoe UI Light"/>
                <a:cs typeface="Segoe UI Light"/>
              </a:rPr>
              <a:t>Median hourly wage = $1.77/h</a:t>
            </a:r>
          </a:p>
        </p:txBody>
      </p:sp>
      <p:sp>
        <p:nvSpPr>
          <p:cNvPr id="12" name="TextBox 11">
            <a:extLst>
              <a:ext uri="{FF2B5EF4-FFF2-40B4-BE49-F238E27FC236}">
                <a16:creationId xmlns:a16="http://schemas.microsoft.com/office/drawing/2014/main" id="{6789854C-7869-814D-AD23-875E8F33FE47}"/>
              </a:ext>
            </a:extLst>
          </p:cNvPr>
          <p:cNvSpPr txBox="1"/>
          <p:nvPr/>
        </p:nvSpPr>
        <p:spPr>
          <a:xfrm>
            <a:off x="7646144" y="2536692"/>
            <a:ext cx="780791" cy="369332"/>
          </a:xfrm>
          <a:prstGeom prst="rect">
            <a:avLst/>
          </a:prstGeom>
          <a:noFill/>
        </p:spPr>
        <p:txBody>
          <a:bodyPr wrap="none" rtlCol="0">
            <a:spAutoFit/>
          </a:bodyPr>
          <a:lstStyle/>
          <a:p>
            <a:r>
              <a:rPr lang="en-US" b="1" dirty="0">
                <a:solidFill>
                  <a:srgbClr val="8CC5E3"/>
                </a:solidFill>
                <a:latin typeface="Segoe UI Semibold" panose="020B0502040204020203" pitchFamily="34" charset="0"/>
                <a:ea typeface="Segoe UI Semibold" panose="020B0502040204020203" pitchFamily="34" charset="0"/>
                <a:cs typeface="Segoe UI Semibold" panose="020B0502040204020203" pitchFamily="34" charset="0"/>
              </a:rPr>
              <a:t>Naïve</a:t>
            </a:r>
          </a:p>
        </p:txBody>
      </p:sp>
      <p:sp>
        <p:nvSpPr>
          <p:cNvPr id="13" name="Rectangle 12">
            <a:extLst>
              <a:ext uri="{FF2B5EF4-FFF2-40B4-BE49-F238E27FC236}">
                <a16:creationId xmlns:a16="http://schemas.microsoft.com/office/drawing/2014/main" id="{583FA9D4-A301-1847-8299-A3B23404CEA0}"/>
              </a:ext>
            </a:extLst>
          </p:cNvPr>
          <p:cNvSpPr/>
          <p:nvPr/>
        </p:nvSpPr>
        <p:spPr>
          <a:xfrm>
            <a:off x="7549468" y="2662094"/>
            <a:ext cx="96676" cy="96676"/>
          </a:xfrm>
          <a:prstGeom prst="rect">
            <a:avLst/>
          </a:prstGeom>
          <a:solidFill>
            <a:srgbClr val="8CC5E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3545485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9FCE7B-FB02-ED41-8FC6-51932607C53A}"/>
              </a:ext>
            </a:extLst>
          </p:cNvPr>
          <p:cNvPicPr>
            <a:picLocks noChangeAspect="1"/>
          </p:cNvPicPr>
          <p:nvPr/>
        </p:nvPicPr>
        <p:blipFill>
          <a:blip r:embed="rId3"/>
          <a:stretch>
            <a:fillRect/>
          </a:stretch>
        </p:blipFill>
        <p:spPr>
          <a:xfrm>
            <a:off x="1481177" y="1372511"/>
            <a:ext cx="6181646" cy="2398479"/>
          </a:xfrm>
          <a:prstGeom prst="rect">
            <a:avLst/>
          </a:prstGeom>
        </p:spPr>
      </p:pic>
      <p:sp>
        <p:nvSpPr>
          <p:cNvPr id="2" name="TextBox 1">
            <a:extLst>
              <a:ext uri="{FF2B5EF4-FFF2-40B4-BE49-F238E27FC236}">
                <a16:creationId xmlns:a16="http://schemas.microsoft.com/office/drawing/2014/main" id="{5598844A-816D-BC4E-841B-ACF42EA42245}"/>
              </a:ext>
            </a:extLst>
          </p:cNvPr>
          <p:cNvSpPr txBox="1"/>
          <p:nvPr/>
        </p:nvSpPr>
        <p:spPr>
          <a:xfrm>
            <a:off x="274049" y="196483"/>
            <a:ext cx="6949788" cy="584775"/>
          </a:xfrm>
          <a:prstGeom prst="rect">
            <a:avLst/>
          </a:prstGeom>
          <a:noFill/>
        </p:spPr>
        <p:txBody>
          <a:bodyPr wrap="none" rtlCol="0">
            <a:spAutoFit/>
          </a:bodyPr>
          <a:lstStyle/>
          <a:p>
            <a:r>
              <a:rPr lang="en-US" sz="3200" dirty="0">
                <a:latin typeface="Segoe UI Light"/>
                <a:cs typeface="Segoe UI Light"/>
              </a:rPr>
              <a:t>Worker Hourly Wage: Result (Clustered)</a:t>
            </a:r>
          </a:p>
        </p:txBody>
      </p:sp>
      <p:sp>
        <p:nvSpPr>
          <p:cNvPr id="10" name="TextBox 9">
            <a:extLst>
              <a:ext uri="{FF2B5EF4-FFF2-40B4-BE49-F238E27FC236}">
                <a16:creationId xmlns:a16="http://schemas.microsoft.com/office/drawing/2014/main" id="{F0682CF4-5BB1-0948-807C-A7218AFE257E}"/>
              </a:ext>
            </a:extLst>
          </p:cNvPr>
          <p:cNvSpPr txBox="1"/>
          <p:nvPr/>
        </p:nvSpPr>
        <p:spPr>
          <a:xfrm>
            <a:off x="2882595" y="3770990"/>
            <a:ext cx="3378810" cy="400110"/>
          </a:xfrm>
          <a:prstGeom prst="rect">
            <a:avLst/>
          </a:prstGeom>
          <a:noFill/>
        </p:spPr>
        <p:txBody>
          <a:bodyPr wrap="none" rtlCol="0">
            <a:spAutoFit/>
          </a:bodyPr>
          <a:lstStyle/>
          <a:p>
            <a:r>
              <a:rPr lang="en-US" sz="2000" dirty="0">
                <a:latin typeface="Segoe UI Light"/>
                <a:cs typeface="Segoe UI Light"/>
              </a:rPr>
              <a:t>Per-worker Hourly Wage ($/h)</a:t>
            </a:r>
          </a:p>
        </p:txBody>
      </p:sp>
      <p:sp>
        <p:nvSpPr>
          <p:cNvPr id="11" name="TextBox 10">
            <a:extLst>
              <a:ext uri="{FF2B5EF4-FFF2-40B4-BE49-F238E27FC236}">
                <a16:creationId xmlns:a16="http://schemas.microsoft.com/office/drawing/2014/main" id="{F78DF0A1-8346-7546-A504-CB15023FD10D}"/>
              </a:ext>
            </a:extLst>
          </p:cNvPr>
          <p:cNvSpPr txBox="1"/>
          <p:nvPr/>
        </p:nvSpPr>
        <p:spPr>
          <a:xfrm rot="16200000">
            <a:off x="1351748" y="2371696"/>
            <a:ext cx="971741" cy="400110"/>
          </a:xfrm>
          <a:prstGeom prst="rect">
            <a:avLst/>
          </a:prstGeom>
          <a:noFill/>
        </p:spPr>
        <p:txBody>
          <a:bodyPr wrap="none" rtlCol="0">
            <a:spAutoFit/>
          </a:bodyPr>
          <a:lstStyle/>
          <a:p>
            <a:r>
              <a:rPr lang="en-US" sz="2000" dirty="0">
                <a:latin typeface="Segoe UI Light"/>
                <a:cs typeface="Segoe UI Light"/>
              </a:rPr>
              <a:t>Density</a:t>
            </a:r>
          </a:p>
        </p:txBody>
      </p:sp>
      <p:pic>
        <p:nvPicPr>
          <p:cNvPr id="12" name="Picture 11">
            <a:extLst>
              <a:ext uri="{FF2B5EF4-FFF2-40B4-BE49-F238E27FC236}">
                <a16:creationId xmlns:a16="http://schemas.microsoft.com/office/drawing/2014/main" id="{BE2359D2-AF2A-4D45-A9DC-9B7BA5A5352E}"/>
              </a:ext>
            </a:extLst>
          </p:cNvPr>
          <p:cNvPicPr>
            <a:picLocks noChangeAspect="1"/>
          </p:cNvPicPr>
          <p:nvPr/>
        </p:nvPicPr>
        <p:blipFill>
          <a:blip r:embed="rId4"/>
          <a:stretch>
            <a:fillRect/>
          </a:stretch>
        </p:blipFill>
        <p:spPr>
          <a:xfrm>
            <a:off x="1481177" y="1464230"/>
            <a:ext cx="6127182" cy="2395728"/>
          </a:xfrm>
          <a:prstGeom prst="rect">
            <a:avLst/>
          </a:prstGeom>
        </p:spPr>
      </p:pic>
      <p:grpSp>
        <p:nvGrpSpPr>
          <p:cNvPr id="17" name="Group 16">
            <a:extLst>
              <a:ext uri="{FF2B5EF4-FFF2-40B4-BE49-F238E27FC236}">
                <a16:creationId xmlns:a16="http://schemas.microsoft.com/office/drawing/2014/main" id="{1B4566DE-7D7A-8B47-8C16-FF2E2E5C78C6}"/>
              </a:ext>
            </a:extLst>
          </p:cNvPr>
          <p:cNvGrpSpPr/>
          <p:nvPr/>
        </p:nvGrpSpPr>
        <p:grpSpPr>
          <a:xfrm>
            <a:off x="2969912" y="1831097"/>
            <a:ext cx="5078319" cy="1226525"/>
            <a:chOff x="2969912" y="1831097"/>
            <a:chExt cx="5078319" cy="1226525"/>
          </a:xfrm>
        </p:grpSpPr>
        <p:sp>
          <p:nvSpPr>
            <p:cNvPr id="13" name="TextBox 12">
              <a:extLst>
                <a:ext uri="{FF2B5EF4-FFF2-40B4-BE49-F238E27FC236}">
                  <a16:creationId xmlns:a16="http://schemas.microsoft.com/office/drawing/2014/main" id="{0968580D-DFD4-5F43-BEB0-FF138EC604C1}"/>
                </a:ext>
              </a:extLst>
            </p:cNvPr>
            <p:cNvSpPr txBox="1"/>
            <p:nvPr/>
          </p:nvSpPr>
          <p:spPr>
            <a:xfrm>
              <a:off x="3619815" y="1831097"/>
              <a:ext cx="4428416" cy="830997"/>
            </a:xfrm>
            <a:prstGeom prst="rect">
              <a:avLst/>
            </a:prstGeom>
            <a:noFill/>
          </p:spPr>
          <p:txBody>
            <a:bodyPr wrap="square" rtlCol="0">
              <a:spAutoFit/>
            </a:bodyPr>
            <a:lstStyle/>
            <a:p>
              <a:r>
                <a:rPr lang="en-US" sz="2400" dirty="0">
                  <a:latin typeface="Segoe UI Light"/>
                  <a:cs typeface="Segoe UI Light"/>
                </a:rPr>
                <a:t>The wage distribution becomes more flat (median = $2.11/h). </a:t>
              </a:r>
            </a:p>
          </p:txBody>
        </p:sp>
        <p:cxnSp>
          <p:nvCxnSpPr>
            <p:cNvPr id="15" name="Straight Arrow Connector 14">
              <a:extLst>
                <a:ext uri="{FF2B5EF4-FFF2-40B4-BE49-F238E27FC236}">
                  <a16:creationId xmlns:a16="http://schemas.microsoft.com/office/drawing/2014/main" id="{E16E5A56-430F-BB47-84BD-FDE773DD8AD8}"/>
                </a:ext>
              </a:extLst>
            </p:cNvPr>
            <p:cNvCxnSpPr>
              <a:cxnSpLocks/>
            </p:cNvCxnSpPr>
            <p:nvPr/>
          </p:nvCxnSpPr>
          <p:spPr>
            <a:xfrm flipH="1">
              <a:off x="2969912" y="2662094"/>
              <a:ext cx="853943" cy="395528"/>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id="{E8D70AA3-B01E-B044-AC8C-86D2671DC71E}"/>
              </a:ext>
            </a:extLst>
          </p:cNvPr>
          <p:cNvSpPr txBox="1"/>
          <p:nvPr/>
        </p:nvSpPr>
        <p:spPr>
          <a:xfrm>
            <a:off x="7646144" y="2536692"/>
            <a:ext cx="780791" cy="646331"/>
          </a:xfrm>
          <a:prstGeom prst="rect">
            <a:avLst/>
          </a:prstGeom>
          <a:noFill/>
        </p:spPr>
        <p:txBody>
          <a:bodyPr wrap="none" rtlCol="0">
            <a:spAutoFit/>
          </a:bodyPr>
          <a:lstStyle/>
          <a:p>
            <a:r>
              <a:rPr lang="en-US" b="1" dirty="0">
                <a:solidFill>
                  <a:srgbClr val="8CC5E3"/>
                </a:solidFill>
                <a:latin typeface="Segoe UI Semibold" panose="020B0502040204020203" pitchFamily="34" charset="0"/>
                <a:ea typeface="Segoe UI Semibold" panose="020B0502040204020203" pitchFamily="34" charset="0"/>
                <a:cs typeface="Segoe UI Semibold" panose="020B0502040204020203" pitchFamily="34" charset="0"/>
              </a:rPr>
              <a:t>Naïve</a:t>
            </a:r>
          </a:p>
          <a:p>
            <a:r>
              <a:rPr lang="en-US" b="1" dirty="0">
                <a:solidFill>
                  <a:srgbClr val="86EE63"/>
                </a:solidFill>
                <a:latin typeface="Segoe UI Semibold" panose="020B0502040204020203" pitchFamily="34" charset="0"/>
                <a:ea typeface="Segoe UI Semibold" panose="020B0502040204020203" pitchFamily="34" charset="0"/>
                <a:cs typeface="Segoe UI Semibold" panose="020B0502040204020203" pitchFamily="34" charset="0"/>
              </a:rPr>
              <a:t>D=0</a:t>
            </a:r>
          </a:p>
        </p:txBody>
      </p:sp>
      <p:sp>
        <p:nvSpPr>
          <p:cNvPr id="21" name="Rectangle 20">
            <a:extLst>
              <a:ext uri="{FF2B5EF4-FFF2-40B4-BE49-F238E27FC236}">
                <a16:creationId xmlns:a16="http://schemas.microsoft.com/office/drawing/2014/main" id="{8386293E-83A3-B54B-90E9-C7D9C9A33120}"/>
              </a:ext>
            </a:extLst>
          </p:cNvPr>
          <p:cNvSpPr/>
          <p:nvPr/>
        </p:nvSpPr>
        <p:spPr>
          <a:xfrm>
            <a:off x="7549468" y="2662094"/>
            <a:ext cx="96676" cy="96676"/>
          </a:xfrm>
          <a:prstGeom prst="rect">
            <a:avLst/>
          </a:prstGeom>
          <a:solidFill>
            <a:srgbClr val="8CC5E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2" name="Rectangle 21">
            <a:extLst>
              <a:ext uri="{FF2B5EF4-FFF2-40B4-BE49-F238E27FC236}">
                <a16:creationId xmlns:a16="http://schemas.microsoft.com/office/drawing/2014/main" id="{C37305F0-242D-C244-8651-402530C79030}"/>
              </a:ext>
            </a:extLst>
          </p:cNvPr>
          <p:cNvSpPr/>
          <p:nvPr/>
        </p:nvSpPr>
        <p:spPr>
          <a:xfrm>
            <a:off x="7549468" y="2938937"/>
            <a:ext cx="96676" cy="96676"/>
          </a:xfrm>
          <a:prstGeom prst="rect">
            <a:avLst/>
          </a:prstGeom>
          <a:solidFill>
            <a:srgbClr val="86EE6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162983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9FCE7B-FB02-ED41-8FC6-51932607C53A}"/>
              </a:ext>
            </a:extLst>
          </p:cNvPr>
          <p:cNvPicPr>
            <a:picLocks noChangeAspect="1"/>
          </p:cNvPicPr>
          <p:nvPr/>
        </p:nvPicPr>
        <p:blipFill>
          <a:blip r:embed="rId3"/>
          <a:stretch>
            <a:fillRect/>
          </a:stretch>
        </p:blipFill>
        <p:spPr>
          <a:xfrm>
            <a:off x="1481177" y="1372511"/>
            <a:ext cx="6181646" cy="2398479"/>
          </a:xfrm>
          <a:prstGeom prst="rect">
            <a:avLst/>
          </a:prstGeom>
        </p:spPr>
      </p:pic>
      <p:sp>
        <p:nvSpPr>
          <p:cNvPr id="2" name="TextBox 1">
            <a:extLst>
              <a:ext uri="{FF2B5EF4-FFF2-40B4-BE49-F238E27FC236}">
                <a16:creationId xmlns:a16="http://schemas.microsoft.com/office/drawing/2014/main" id="{5598844A-816D-BC4E-841B-ACF42EA42245}"/>
              </a:ext>
            </a:extLst>
          </p:cNvPr>
          <p:cNvSpPr txBox="1"/>
          <p:nvPr/>
        </p:nvSpPr>
        <p:spPr>
          <a:xfrm>
            <a:off x="274049" y="196483"/>
            <a:ext cx="6949788" cy="584775"/>
          </a:xfrm>
          <a:prstGeom prst="rect">
            <a:avLst/>
          </a:prstGeom>
          <a:noFill/>
        </p:spPr>
        <p:txBody>
          <a:bodyPr wrap="none" rtlCol="0">
            <a:spAutoFit/>
          </a:bodyPr>
          <a:lstStyle/>
          <a:p>
            <a:r>
              <a:rPr lang="en-US" sz="3200" dirty="0">
                <a:latin typeface="Segoe UI Light"/>
                <a:cs typeface="Segoe UI Light"/>
              </a:rPr>
              <a:t>Worker Hourly Wage: Result (Clustered)</a:t>
            </a:r>
          </a:p>
        </p:txBody>
      </p:sp>
      <p:sp>
        <p:nvSpPr>
          <p:cNvPr id="10" name="TextBox 9">
            <a:extLst>
              <a:ext uri="{FF2B5EF4-FFF2-40B4-BE49-F238E27FC236}">
                <a16:creationId xmlns:a16="http://schemas.microsoft.com/office/drawing/2014/main" id="{F0682CF4-5BB1-0948-807C-A7218AFE257E}"/>
              </a:ext>
            </a:extLst>
          </p:cNvPr>
          <p:cNvSpPr txBox="1"/>
          <p:nvPr/>
        </p:nvSpPr>
        <p:spPr>
          <a:xfrm>
            <a:off x="2882595" y="3770990"/>
            <a:ext cx="3378810" cy="400110"/>
          </a:xfrm>
          <a:prstGeom prst="rect">
            <a:avLst/>
          </a:prstGeom>
          <a:noFill/>
        </p:spPr>
        <p:txBody>
          <a:bodyPr wrap="none" rtlCol="0">
            <a:spAutoFit/>
          </a:bodyPr>
          <a:lstStyle/>
          <a:p>
            <a:r>
              <a:rPr lang="en-US" sz="2000" dirty="0">
                <a:latin typeface="Segoe UI Light"/>
                <a:cs typeface="Segoe UI Light"/>
              </a:rPr>
              <a:t>Per-worker Hourly Wage ($/h)</a:t>
            </a:r>
          </a:p>
        </p:txBody>
      </p:sp>
      <p:sp>
        <p:nvSpPr>
          <p:cNvPr id="11" name="TextBox 10">
            <a:extLst>
              <a:ext uri="{FF2B5EF4-FFF2-40B4-BE49-F238E27FC236}">
                <a16:creationId xmlns:a16="http://schemas.microsoft.com/office/drawing/2014/main" id="{F78DF0A1-8346-7546-A504-CB15023FD10D}"/>
              </a:ext>
            </a:extLst>
          </p:cNvPr>
          <p:cNvSpPr txBox="1"/>
          <p:nvPr/>
        </p:nvSpPr>
        <p:spPr>
          <a:xfrm rot="16200000">
            <a:off x="1351748" y="2371696"/>
            <a:ext cx="971741" cy="400110"/>
          </a:xfrm>
          <a:prstGeom prst="rect">
            <a:avLst/>
          </a:prstGeom>
          <a:noFill/>
        </p:spPr>
        <p:txBody>
          <a:bodyPr wrap="none" rtlCol="0">
            <a:spAutoFit/>
          </a:bodyPr>
          <a:lstStyle/>
          <a:p>
            <a:r>
              <a:rPr lang="en-US" sz="2000" dirty="0">
                <a:latin typeface="Segoe UI Light"/>
                <a:cs typeface="Segoe UI Light"/>
              </a:rPr>
              <a:t>Density</a:t>
            </a:r>
          </a:p>
        </p:txBody>
      </p:sp>
      <p:pic>
        <p:nvPicPr>
          <p:cNvPr id="12" name="Picture 11">
            <a:extLst>
              <a:ext uri="{FF2B5EF4-FFF2-40B4-BE49-F238E27FC236}">
                <a16:creationId xmlns:a16="http://schemas.microsoft.com/office/drawing/2014/main" id="{BE2359D2-AF2A-4D45-A9DC-9B7BA5A5352E}"/>
              </a:ext>
            </a:extLst>
          </p:cNvPr>
          <p:cNvPicPr>
            <a:picLocks noChangeAspect="1"/>
          </p:cNvPicPr>
          <p:nvPr/>
        </p:nvPicPr>
        <p:blipFill>
          <a:blip r:embed="rId4"/>
          <a:stretch>
            <a:fillRect/>
          </a:stretch>
        </p:blipFill>
        <p:spPr>
          <a:xfrm>
            <a:off x="1481177" y="1464230"/>
            <a:ext cx="6127182" cy="2395728"/>
          </a:xfrm>
          <a:prstGeom prst="rect">
            <a:avLst/>
          </a:prstGeom>
        </p:spPr>
      </p:pic>
      <p:sp>
        <p:nvSpPr>
          <p:cNvPr id="14" name="TextBox 13">
            <a:extLst>
              <a:ext uri="{FF2B5EF4-FFF2-40B4-BE49-F238E27FC236}">
                <a16:creationId xmlns:a16="http://schemas.microsoft.com/office/drawing/2014/main" id="{E16A1AA1-9376-2A43-94BB-086166D97541}"/>
              </a:ext>
            </a:extLst>
          </p:cNvPr>
          <p:cNvSpPr txBox="1"/>
          <p:nvPr/>
        </p:nvSpPr>
        <p:spPr>
          <a:xfrm>
            <a:off x="7646144" y="2536692"/>
            <a:ext cx="780791" cy="923330"/>
          </a:xfrm>
          <a:prstGeom prst="rect">
            <a:avLst/>
          </a:prstGeom>
          <a:noFill/>
        </p:spPr>
        <p:txBody>
          <a:bodyPr wrap="none" rtlCol="0">
            <a:spAutoFit/>
          </a:bodyPr>
          <a:lstStyle/>
          <a:p>
            <a:r>
              <a:rPr lang="en-US" b="1" dirty="0">
                <a:solidFill>
                  <a:srgbClr val="8CC5E3"/>
                </a:solidFill>
                <a:latin typeface="Segoe UI Semibold" panose="020B0502040204020203" pitchFamily="34" charset="0"/>
                <a:ea typeface="Segoe UI Semibold" panose="020B0502040204020203" pitchFamily="34" charset="0"/>
                <a:cs typeface="Segoe UI Semibold" panose="020B0502040204020203" pitchFamily="34" charset="0"/>
              </a:rPr>
              <a:t>Naïve</a:t>
            </a:r>
          </a:p>
          <a:p>
            <a:r>
              <a:rPr lang="en-US" b="1" dirty="0">
                <a:solidFill>
                  <a:srgbClr val="86EE63"/>
                </a:solidFill>
                <a:latin typeface="Segoe UI Semibold" panose="020B0502040204020203" pitchFamily="34" charset="0"/>
                <a:ea typeface="Segoe UI Semibold" panose="020B0502040204020203" pitchFamily="34" charset="0"/>
                <a:cs typeface="Segoe UI Semibold" panose="020B0502040204020203" pitchFamily="34" charset="0"/>
              </a:rPr>
              <a:t>D=0</a:t>
            </a:r>
          </a:p>
          <a:p>
            <a:r>
              <a:rPr lang="en-US" b="1" dirty="0">
                <a:solidFill>
                  <a:srgbClr val="F4E980"/>
                </a:solidFill>
                <a:latin typeface="Segoe UI Semibold" panose="020B0502040204020203" pitchFamily="34" charset="0"/>
                <a:ea typeface="Segoe UI Semibold" panose="020B0502040204020203" pitchFamily="34" charset="0"/>
                <a:cs typeface="Segoe UI Semibold" panose="020B0502040204020203" pitchFamily="34" charset="0"/>
              </a:rPr>
              <a:t>D=1</a:t>
            </a:r>
          </a:p>
        </p:txBody>
      </p:sp>
      <p:sp>
        <p:nvSpPr>
          <p:cNvPr id="16" name="Rectangle 15">
            <a:extLst>
              <a:ext uri="{FF2B5EF4-FFF2-40B4-BE49-F238E27FC236}">
                <a16:creationId xmlns:a16="http://schemas.microsoft.com/office/drawing/2014/main" id="{23BABBF0-EA54-9240-9E1E-F895253A9EB0}"/>
              </a:ext>
            </a:extLst>
          </p:cNvPr>
          <p:cNvSpPr/>
          <p:nvPr/>
        </p:nvSpPr>
        <p:spPr>
          <a:xfrm>
            <a:off x="7549468" y="2662094"/>
            <a:ext cx="96676" cy="96676"/>
          </a:xfrm>
          <a:prstGeom prst="rect">
            <a:avLst/>
          </a:prstGeom>
          <a:solidFill>
            <a:srgbClr val="8CC5E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18" name="Rectangle 17">
            <a:extLst>
              <a:ext uri="{FF2B5EF4-FFF2-40B4-BE49-F238E27FC236}">
                <a16:creationId xmlns:a16="http://schemas.microsoft.com/office/drawing/2014/main" id="{AE4AC179-EC01-564D-A06A-8D10E64D3413}"/>
              </a:ext>
            </a:extLst>
          </p:cNvPr>
          <p:cNvSpPr/>
          <p:nvPr/>
        </p:nvSpPr>
        <p:spPr>
          <a:xfrm>
            <a:off x="7549468" y="2938937"/>
            <a:ext cx="96676" cy="96676"/>
          </a:xfrm>
          <a:prstGeom prst="rect">
            <a:avLst/>
          </a:prstGeom>
          <a:solidFill>
            <a:srgbClr val="86EE6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pic>
        <p:nvPicPr>
          <p:cNvPr id="4" name="Picture 3">
            <a:extLst>
              <a:ext uri="{FF2B5EF4-FFF2-40B4-BE49-F238E27FC236}">
                <a16:creationId xmlns:a16="http://schemas.microsoft.com/office/drawing/2014/main" id="{B652D4DC-E201-FA4B-993E-1766E078827E}"/>
              </a:ext>
            </a:extLst>
          </p:cNvPr>
          <p:cNvPicPr>
            <a:picLocks noChangeAspect="1"/>
          </p:cNvPicPr>
          <p:nvPr/>
        </p:nvPicPr>
        <p:blipFill>
          <a:blip r:embed="rId5"/>
          <a:stretch>
            <a:fillRect/>
          </a:stretch>
        </p:blipFill>
        <p:spPr>
          <a:xfrm>
            <a:off x="1507158" y="1372511"/>
            <a:ext cx="6174557" cy="2395728"/>
          </a:xfrm>
          <a:prstGeom prst="rect">
            <a:avLst/>
          </a:prstGeom>
        </p:spPr>
      </p:pic>
      <p:sp>
        <p:nvSpPr>
          <p:cNvPr id="19" name="Rectangle 18">
            <a:extLst>
              <a:ext uri="{FF2B5EF4-FFF2-40B4-BE49-F238E27FC236}">
                <a16:creationId xmlns:a16="http://schemas.microsoft.com/office/drawing/2014/main" id="{E7F10E17-76C1-E742-A7A1-123CDD51C845}"/>
              </a:ext>
            </a:extLst>
          </p:cNvPr>
          <p:cNvSpPr/>
          <p:nvPr/>
        </p:nvSpPr>
        <p:spPr>
          <a:xfrm>
            <a:off x="7554487" y="3215780"/>
            <a:ext cx="96676" cy="96676"/>
          </a:xfrm>
          <a:prstGeom prst="rect">
            <a:avLst/>
          </a:prstGeom>
          <a:solidFill>
            <a:srgbClr val="F4E98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21" name="Group 20">
            <a:extLst>
              <a:ext uri="{FF2B5EF4-FFF2-40B4-BE49-F238E27FC236}">
                <a16:creationId xmlns:a16="http://schemas.microsoft.com/office/drawing/2014/main" id="{EE96E5EC-BF98-7547-9A90-809E6412D811}"/>
              </a:ext>
            </a:extLst>
          </p:cNvPr>
          <p:cNvGrpSpPr/>
          <p:nvPr/>
        </p:nvGrpSpPr>
        <p:grpSpPr>
          <a:xfrm>
            <a:off x="2809286" y="1216260"/>
            <a:ext cx="6156293" cy="1503541"/>
            <a:chOff x="2882594" y="1879435"/>
            <a:chExt cx="6156293" cy="1503541"/>
          </a:xfrm>
        </p:grpSpPr>
        <p:sp>
          <p:nvSpPr>
            <p:cNvPr id="22" name="TextBox 21">
              <a:extLst>
                <a:ext uri="{FF2B5EF4-FFF2-40B4-BE49-F238E27FC236}">
                  <a16:creationId xmlns:a16="http://schemas.microsoft.com/office/drawing/2014/main" id="{9612D735-9D28-FA4F-BC53-178A94569B2F}"/>
                </a:ext>
              </a:extLst>
            </p:cNvPr>
            <p:cNvSpPr txBox="1"/>
            <p:nvPr/>
          </p:nvSpPr>
          <p:spPr>
            <a:xfrm>
              <a:off x="2882594" y="1879435"/>
              <a:ext cx="6156293" cy="1200329"/>
            </a:xfrm>
            <a:prstGeom prst="rect">
              <a:avLst/>
            </a:prstGeom>
            <a:noFill/>
          </p:spPr>
          <p:txBody>
            <a:bodyPr wrap="square" rtlCol="0">
              <a:spAutoFit/>
            </a:bodyPr>
            <a:lstStyle/>
            <a:p>
              <a:r>
                <a:rPr lang="en-US" sz="2400" dirty="0">
                  <a:latin typeface="Segoe UI Light"/>
                  <a:cs typeface="Segoe UI Light"/>
                </a:rPr>
                <a:t>The </a:t>
              </a:r>
              <a:r>
                <a:rPr lang="en-US" sz="2400" i="1" dirty="0">
                  <a:latin typeface="Segoe UI Light"/>
                  <a:cs typeface="Segoe UI Light"/>
                </a:rPr>
                <a:t>D</a:t>
              </a:r>
              <a:r>
                <a:rPr lang="en-US" sz="2400" dirty="0">
                  <a:latin typeface="Segoe UI Light"/>
                  <a:cs typeface="Segoe UI Light"/>
                </a:rPr>
                <a:t>=1 wage distribution is more flat compared to the naïve distribution but peakier compared to </a:t>
              </a:r>
              <a:r>
                <a:rPr lang="en-US" sz="2400" i="1" dirty="0">
                  <a:latin typeface="Segoe UI Light"/>
                  <a:cs typeface="Segoe UI Light"/>
                </a:rPr>
                <a:t>D</a:t>
              </a:r>
              <a:r>
                <a:rPr lang="en-US" sz="2400" dirty="0">
                  <a:latin typeface="Segoe UI Light"/>
                  <a:cs typeface="Segoe UI Light"/>
                </a:rPr>
                <a:t>=0. </a:t>
              </a:r>
              <a:r>
                <a:rPr lang="en-US" sz="2400" i="1" dirty="0">
                  <a:latin typeface="Segoe UI Light"/>
                  <a:cs typeface="Segoe UI Light"/>
                </a:rPr>
                <a:t>D</a:t>
              </a:r>
              <a:r>
                <a:rPr lang="en-US" sz="2400" dirty="0">
                  <a:latin typeface="Segoe UI Light"/>
                  <a:cs typeface="Segoe UI Light"/>
                </a:rPr>
                <a:t>=1 median is $1.99/h</a:t>
              </a:r>
            </a:p>
          </p:txBody>
        </p:sp>
        <p:cxnSp>
          <p:nvCxnSpPr>
            <p:cNvPr id="23" name="Straight Arrow Connector 22">
              <a:extLst>
                <a:ext uri="{FF2B5EF4-FFF2-40B4-BE49-F238E27FC236}">
                  <a16:creationId xmlns:a16="http://schemas.microsoft.com/office/drawing/2014/main" id="{45A31FC1-998C-CD40-8AAA-180D1EC0CCB8}"/>
                </a:ext>
              </a:extLst>
            </p:cNvPr>
            <p:cNvCxnSpPr>
              <a:cxnSpLocks/>
            </p:cNvCxnSpPr>
            <p:nvPr/>
          </p:nvCxnSpPr>
          <p:spPr>
            <a:xfrm flipH="1">
              <a:off x="2882595" y="3084124"/>
              <a:ext cx="332507" cy="298852"/>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5667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9FCE7B-FB02-ED41-8FC6-51932607C53A}"/>
              </a:ext>
            </a:extLst>
          </p:cNvPr>
          <p:cNvPicPr>
            <a:picLocks noChangeAspect="1"/>
          </p:cNvPicPr>
          <p:nvPr/>
        </p:nvPicPr>
        <p:blipFill>
          <a:blip r:embed="rId3"/>
          <a:stretch>
            <a:fillRect/>
          </a:stretch>
        </p:blipFill>
        <p:spPr>
          <a:xfrm>
            <a:off x="1481177" y="1372511"/>
            <a:ext cx="6181646" cy="2398479"/>
          </a:xfrm>
          <a:prstGeom prst="rect">
            <a:avLst/>
          </a:prstGeom>
        </p:spPr>
      </p:pic>
      <p:sp>
        <p:nvSpPr>
          <p:cNvPr id="2" name="TextBox 1">
            <a:extLst>
              <a:ext uri="{FF2B5EF4-FFF2-40B4-BE49-F238E27FC236}">
                <a16:creationId xmlns:a16="http://schemas.microsoft.com/office/drawing/2014/main" id="{5598844A-816D-BC4E-841B-ACF42EA42245}"/>
              </a:ext>
            </a:extLst>
          </p:cNvPr>
          <p:cNvSpPr txBox="1"/>
          <p:nvPr/>
        </p:nvSpPr>
        <p:spPr>
          <a:xfrm>
            <a:off x="274049" y="196483"/>
            <a:ext cx="5111336" cy="584775"/>
          </a:xfrm>
          <a:prstGeom prst="rect">
            <a:avLst/>
          </a:prstGeom>
          <a:noFill/>
        </p:spPr>
        <p:txBody>
          <a:bodyPr wrap="none" rtlCol="0">
            <a:spAutoFit/>
          </a:bodyPr>
          <a:lstStyle/>
          <a:p>
            <a:r>
              <a:rPr lang="en-US" sz="3200" dirty="0">
                <a:latin typeface="Segoe UI Light"/>
                <a:cs typeface="Segoe UI Light"/>
              </a:rPr>
              <a:t>Worker Hourly Wage: Result</a:t>
            </a:r>
          </a:p>
        </p:txBody>
      </p:sp>
      <p:sp>
        <p:nvSpPr>
          <p:cNvPr id="10" name="TextBox 9">
            <a:extLst>
              <a:ext uri="{FF2B5EF4-FFF2-40B4-BE49-F238E27FC236}">
                <a16:creationId xmlns:a16="http://schemas.microsoft.com/office/drawing/2014/main" id="{F0682CF4-5BB1-0948-807C-A7218AFE257E}"/>
              </a:ext>
            </a:extLst>
          </p:cNvPr>
          <p:cNvSpPr txBox="1"/>
          <p:nvPr/>
        </p:nvSpPr>
        <p:spPr>
          <a:xfrm>
            <a:off x="2882595" y="3770990"/>
            <a:ext cx="3378810" cy="400110"/>
          </a:xfrm>
          <a:prstGeom prst="rect">
            <a:avLst/>
          </a:prstGeom>
          <a:noFill/>
        </p:spPr>
        <p:txBody>
          <a:bodyPr wrap="none" rtlCol="0">
            <a:spAutoFit/>
          </a:bodyPr>
          <a:lstStyle/>
          <a:p>
            <a:r>
              <a:rPr lang="en-US" sz="2000" dirty="0">
                <a:latin typeface="Segoe UI Light"/>
                <a:cs typeface="Segoe UI Light"/>
              </a:rPr>
              <a:t>Per-worker Hourly Wage ($/h)</a:t>
            </a:r>
          </a:p>
        </p:txBody>
      </p:sp>
      <p:sp>
        <p:nvSpPr>
          <p:cNvPr id="11" name="TextBox 10">
            <a:extLst>
              <a:ext uri="{FF2B5EF4-FFF2-40B4-BE49-F238E27FC236}">
                <a16:creationId xmlns:a16="http://schemas.microsoft.com/office/drawing/2014/main" id="{F78DF0A1-8346-7546-A504-CB15023FD10D}"/>
              </a:ext>
            </a:extLst>
          </p:cNvPr>
          <p:cNvSpPr txBox="1"/>
          <p:nvPr/>
        </p:nvSpPr>
        <p:spPr>
          <a:xfrm rot="16200000">
            <a:off x="1351748" y="2371696"/>
            <a:ext cx="971741" cy="400110"/>
          </a:xfrm>
          <a:prstGeom prst="rect">
            <a:avLst/>
          </a:prstGeom>
          <a:noFill/>
        </p:spPr>
        <p:txBody>
          <a:bodyPr wrap="none" rtlCol="0">
            <a:spAutoFit/>
          </a:bodyPr>
          <a:lstStyle/>
          <a:p>
            <a:r>
              <a:rPr lang="en-US" sz="2000" dirty="0">
                <a:latin typeface="Segoe UI Light"/>
                <a:cs typeface="Segoe UI Light"/>
              </a:rPr>
              <a:t>Density</a:t>
            </a:r>
          </a:p>
        </p:txBody>
      </p:sp>
      <p:pic>
        <p:nvPicPr>
          <p:cNvPr id="12" name="Picture 11">
            <a:extLst>
              <a:ext uri="{FF2B5EF4-FFF2-40B4-BE49-F238E27FC236}">
                <a16:creationId xmlns:a16="http://schemas.microsoft.com/office/drawing/2014/main" id="{BE2359D2-AF2A-4D45-A9DC-9B7BA5A5352E}"/>
              </a:ext>
            </a:extLst>
          </p:cNvPr>
          <p:cNvPicPr>
            <a:picLocks noChangeAspect="1"/>
          </p:cNvPicPr>
          <p:nvPr/>
        </p:nvPicPr>
        <p:blipFill>
          <a:blip r:embed="rId4"/>
          <a:stretch>
            <a:fillRect/>
          </a:stretch>
        </p:blipFill>
        <p:spPr>
          <a:xfrm>
            <a:off x="1481177" y="1464230"/>
            <a:ext cx="6127182" cy="2395728"/>
          </a:xfrm>
          <a:prstGeom prst="rect">
            <a:avLst/>
          </a:prstGeom>
        </p:spPr>
      </p:pic>
      <p:sp>
        <p:nvSpPr>
          <p:cNvPr id="14" name="TextBox 13">
            <a:extLst>
              <a:ext uri="{FF2B5EF4-FFF2-40B4-BE49-F238E27FC236}">
                <a16:creationId xmlns:a16="http://schemas.microsoft.com/office/drawing/2014/main" id="{E16A1AA1-9376-2A43-94BB-086166D97541}"/>
              </a:ext>
            </a:extLst>
          </p:cNvPr>
          <p:cNvSpPr txBox="1"/>
          <p:nvPr/>
        </p:nvSpPr>
        <p:spPr>
          <a:xfrm>
            <a:off x="7646144" y="2536692"/>
            <a:ext cx="780791" cy="923330"/>
          </a:xfrm>
          <a:prstGeom prst="rect">
            <a:avLst/>
          </a:prstGeom>
          <a:noFill/>
        </p:spPr>
        <p:txBody>
          <a:bodyPr wrap="none" rtlCol="0">
            <a:spAutoFit/>
          </a:bodyPr>
          <a:lstStyle/>
          <a:p>
            <a:r>
              <a:rPr lang="en-US" b="1" dirty="0">
                <a:solidFill>
                  <a:srgbClr val="8CC5E3"/>
                </a:solidFill>
                <a:latin typeface="Segoe UI Semibold" panose="020B0502040204020203" pitchFamily="34" charset="0"/>
                <a:ea typeface="Segoe UI Semibold" panose="020B0502040204020203" pitchFamily="34" charset="0"/>
                <a:cs typeface="Segoe UI Semibold" panose="020B0502040204020203" pitchFamily="34" charset="0"/>
              </a:rPr>
              <a:t>Naïve</a:t>
            </a:r>
          </a:p>
          <a:p>
            <a:r>
              <a:rPr lang="en-US" b="1" dirty="0">
                <a:solidFill>
                  <a:srgbClr val="86EE63"/>
                </a:solidFill>
                <a:latin typeface="Segoe UI Semibold" panose="020B0502040204020203" pitchFamily="34" charset="0"/>
                <a:ea typeface="Segoe UI Semibold" panose="020B0502040204020203" pitchFamily="34" charset="0"/>
                <a:cs typeface="Segoe UI Semibold" panose="020B0502040204020203" pitchFamily="34" charset="0"/>
              </a:rPr>
              <a:t>D=0</a:t>
            </a:r>
          </a:p>
          <a:p>
            <a:r>
              <a:rPr lang="en-US" b="1" dirty="0">
                <a:solidFill>
                  <a:srgbClr val="F4E980"/>
                </a:solidFill>
                <a:latin typeface="Segoe UI Semibold" panose="020B0502040204020203" pitchFamily="34" charset="0"/>
                <a:ea typeface="Segoe UI Semibold" panose="020B0502040204020203" pitchFamily="34" charset="0"/>
                <a:cs typeface="Segoe UI Semibold" panose="020B0502040204020203" pitchFamily="34" charset="0"/>
              </a:rPr>
              <a:t>D=1</a:t>
            </a:r>
          </a:p>
        </p:txBody>
      </p:sp>
      <p:sp>
        <p:nvSpPr>
          <p:cNvPr id="16" name="Rectangle 15">
            <a:extLst>
              <a:ext uri="{FF2B5EF4-FFF2-40B4-BE49-F238E27FC236}">
                <a16:creationId xmlns:a16="http://schemas.microsoft.com/office/drawing/2014/main" id="{23BABBF0-EA54-9240-9E1E-F895253A9EB0}"/>
              </a:ext>
            </a:extLst>
          </p:cNvPr>
          <p:cNvSpPr/>
          <p:nvPr/>
        </p:nvSpPr>
        <p:spPr>
          <a:xfrm>
            <a:off x="7549468" y="2662094"/>
            <a:ext cx="96676" cy="96676"/>
          </a:xfrm>
          <a:prstGeom prst="rect">
            <a:avLst/>
          </a:prstGeom>
          <a:solidFill>
            <a:srgbClr val="8CC5E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18" name="Rectangle 17">
            <a:extLst>
              <a:ext uri="{FF2B5EF4-FFF2-40B4-BE49-F238E27FC236}">
                <a16:creationId xmlns:a16="http://schemas.microsoft.com/office/drawing/2014/main" id="{AE4AC179-EC01-564D-A06A-8D10E64D3413}"/>
              </a:ext>
            </a:extLst>
          </p:cNvPr>
          <p:cNvSpPr/>
          <p:nvPr/>
        </p:nvSpPr>
        <p:spPr>
          <a:xfrm>
            <a:off x="7549468" y="2938937"/>
            <a:ext cx="96676" cy="96676"/>
          </a:xfrm>
          <a:prstGeom prst="rect">
            <a:avLst/>
          </a:prstGeom>
          <a:solidFill>
            <a:srgbClr val="86EE6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pic>
        <p:nvPicPr>
          <p:cNvPr id="4" name="Picture 3">
            <a:extLst>
              <a:ext uri="{FF2B5EF4-FFF2-40B4-BE49-F238E27FC236}">
                <a16:creationId xmlns:a16="http://schemas.microsoft.com/office/drawing/2014/main" id="{B652D4DC-E201-FA4B-993E-1766E078827E}"/>
              </a:ext>
            </a:extLst>
          </p:cNvPr>
          <p:cNvPicPr>
            <a:picLocks noChangeAspect="1"/>
          </p:cNvPicPr>
          <p:nvPr/>
        </p:nvPicPr>
        <p:blipFill>
          <a:blip r:embed="rId5"/>
          <a:stretch>
            <a:fillRect/>
          </a:stretch>
        </p:blipFill>
        <p:spPr>
          <a:xfrm>
            <a:off x="1507158" y="1372511"/>
            <a:ext cx="6174557" cy="2395728"/>
          </a:xfrm>
          <a:prstGeom prst="rect">
            <a:avLst/>
          </a:prstGeom>
        </p:spPr>
      </p:pic>
      <p:sp>
        <p:nvSpPr>
          <p:cNvPr id="19" name="Rectangle 18">
            <a:extLst>
              <a:ext uri="{FF2B5EF4-FFF2-40B4-BE49-F238E27FC236}">
                <a16:creationId xmlns:a16="http://schemas.microsoft.com/office/drawing/2014/main" id="{E7F10E17-76C1-E742-A7A1-123CDD51C845}"/>
              </a:ext>
            </a:extLst>
          </p:cNvPr>
          <p:cNvSpPr/>
          <p:nvPr/>
        </p:nvSpPr>
        <p:spPr>
          <a:xfrm>
            <a:off x="7554487" y="3215780"/>
            <a:ext cx="96676" cy="96676"/>
          </a:xfrm>
          <a:prstGeom prst="rect">
            <a:avLst/>
          </a:prstGeom>
          <a:solidFill>
            <a:srgbClr val="F4E98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15" name="TextBox 14">
            <a:extLst>
              <a:ext uri="{FF2B5EF4-FFF2-40B4-BE49-F238E27FC236}">
                <a16:creationId xmlns:a16="http://schemas.microsoft.com/office/drawing/2014/main" id="{300DCDB1-164A-7746-BB2C-DEF6D5A68DC6}"/>
              </a:ext>
            </a:extLst>
          </p:cNvPr>
          <p:cNvSpPr txBox="1"/>
          <p:nvPr/>
        </p:nvSpPr>
        <p:spPr>
          <a:xfrm>
            <a:off x="1211488" y="1971586"/>
            <a:ext cx="6721024" cy="1200329"/>
          </a:xfrm>
          <a:prstGeom prst="rect">
            <a:avLst/>
          </a:prstGeom>
          <a:solidFill>
            <a:schemeClr val="bg1"/>
          </a:solidFill>
          <a:ln>
            <a:solidFill>
              <a:schemeClr val="tx1"/>
            </a:solidFill>
          </a:ln>
        </p:spPr>
        <p:txBody>
          <a:bodyPr wrap="square" rtlCol="0">
            <a:spAutoFit/>
          </a:bodyPr>
          <a:lstStyle/>
          <a:p>
            <a:r>
              <a:rPr lang="en-US" sz="2400" dirty="0">
                <a:latin typeface="Segoe UI Light"/>
                <a:cs typeface="Segoe UI Light"/>
              </a:rPr>
              <a:t>Median worker hourly wage is around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$2/h. </a:t>
            </a:r>
            <a:r>
              <a:rPr lang="en-US" sz="2400" dirty="0">
                <a:latin typeface="Segoe UI Light" panose="020B0502040204020203" pitchFamily="34" charset="0"/>
                <a:ea typeface="Segoe UI Semibold" panose="020B0502040204020203" pitchFamily="34" charset="0"/>
                <a:cs typeface="Segoe UI Semibold" panose="020B0502040204020203" pitchFamily="34" charset="0"/>
              </a:rPr>
              <a:t>Naïve estimation method under-estimates the hourly wage by approximately 12% (compared to </a:t>
            </a:r>
            <a:r>
              <a:rPr lang="en-US" sz="2400" i="1" dirty="0">
                <a:latin typeface="Segoe UI Light" panose="020B0502040204020203" pitchFamily="34" charset="0"/>
                <a:ea typeface="Segoe UI Semibold" panose="020B0502040204020203" pitchFamily="34" charset="0"/>
                <a:cs typeface="Segoe UI Semibold" panose="020B0502040204020203" pitchFamily="34" charset="0"/>
              </a:rPr>
              <a:t>D</a:t>
            </a:r>
            <a:r>
              <a:rPr lang="en-US" sz="2400" dirty="0">
                <a:latin typeface="Segoe UI Light" panose="020B0502040204020203" pitchFamily="34" charset="0"/>
                <a:ea typeface="Segoe UI Semibold" panose="020B0502040204020203" pitchFamily="34" charset="0"/>
                <a:cs typeface="Segoe UI Semibold" panose="020B0502040204020203" pitchFamily="34" charset="0"/>
              </a:rPr>
              <a:t>=1).</a:t>
            </a:r>
            <a:endParaRPr lang="en-US" sz="2400" dirty="0">
              <a:latin typeface="Segoe UI Light"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754323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440A465-7D90-B144-B569-AFC03A27AA1B}"/>
              </a:ext>
            </a:extLst>
          </p:cNvPr>
          <p:cNvSpPr txBox="1"/>
          <p:nvPr/>
        </p:nvSpPr>
        <p:spPr>
          <a:xfrm>
            <a:off x="975360" y="2276386"/>
            <a:ext cx="7193280" cy="830997"/>
          </a:xfrm>
          <a:prstGeom prst="rect">
            <a:avLst/>
          </a:prstGeom>
          <a:noFill/>
        </p:spPr>
        <p:txBody>
          <a:bodyPr wrap="square" rtlCol="0">
            <a:spAutoFit/>
          </a:bodyPr>
          <a:lstStyle/>
          <a:p>
            <a:pPr>
              <a:spcBef>
                <a:spcPts val="600"/>
              </a:spcBef>
              <a:spcAft>
                <a:spcPts val="600"/>
              </a:spcAft>
            </a:pPr>
            <a:r>
              <a:rPr lang="en-US" sz="2400" dirty="0">
                <a:latin typeface="Segoe UI Light"/>
                <a:cs typeface="Segoe UI Light"/>
              </a:rPr>
              <a:t>The majority of workers on Amazon Mechanical Turk work with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hourly wage below $2/h</a:t>
            </a:r>
            <a:endParaRPr lang="en-US" sz="2400" dirty="0">
              <a:latin typeface="Segoe UI Light" panose="020B0502040204020203" pitchFamily="34" charset="0"/>
              <a:ea typeface="Segoe UI Semibold" panose="020B0502040204020203" pitchFamily="34" charset="0"/>
              <a:cs typeface="Segoe UI Semibold" panose="020B0502040204020203" pitchFamily="34" charset="0"/>
            </a:endParaRPr>
          </a:p>
        </p:txBody>
      </p:sp>
      <p:sp>
        <p:nvSpPr>
          <p:cNvPr id="2" name="TextBox 1">
            <a:extLst>
              <a:ext uri="{FF2B5EF4-FFF2-40B4-BE49-F238E27FC236}">
                <a16:creationId xmlns:a16="http://schemas.microsoft.com/office/drawing/2014/main" id="{7A711B56-1B2B-5342-8418-4EEEBF8144AC}"/>
              </a:ext>
            </a:extLst>
          </p:cNvPr>
          <p:cNvSpPr txBox="1"/>
          <p:nvPr/>
        </p:nvSpPr>
        <p:spPr>
          <a:xfrm>
            <a:off x="975360" y="1568500"/>
            <a:ext cx="2597891" cy="707886"/>
          </a:xfrm>
          <a:prstGeom prst="rect">
            <a:avLst/>
          </a:prstGeom>
          <a:noFill/>
        </p:spPr>
        <p:txBody>
          <a:bodyPr wrap="none" lIns="45720" rtlCol="0">
            <a:spAutoFit/>
          </a:bodyPr>
          <a:lstStyle/>
          <a:p>
            <a:r>
              <a:rPr lang="en-US" sz="4000" dirty="0">
                <a:solidFill>
                  <a:schemeClr val="bg1">
                    <a:lumMod val="65000"/>
                  </a:schemeClr>
                </a:solidFill>
                <a:latin typeface="Segoe UI Light"/>
                <a:cs typeface="Segoe UI Light"/>
              </a:rPr>
              <a:t>Takeaway 1</a:t>
            </a:r>
          </a:p>
        </p:txBody>
      </p:sp>
    </p:spTree>
    <p:extLst>
      <p:ext uri="{BB962C8B-B14F-4D97-AF65-F5344CB8AC3E}">
        <p14:creationId xmlns:p14="http://schemas.microsoft.com/office/powerpoint/2010/main" val="15968921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FA06E5E-86D6-4145-AD82-A75894A227F1}"/>
              </a:ext>
            </a:extLst>
          </p:cNvPr>
          <p:cNvGrpSpPr/>
          <p:nvPr/>
        </p:nvGrpSpPr>
        <p:grpSpPr>
          <a:xfrm>
            <a:off x="1363632" y="1530968"/>
            <a:ext cx="6491896" cy="2604784"/>
            <a:chOff x="1197377" y="1303020"/>
            <a:chExt cx="6491896" cy="2604784"/>
          </a:xfrm>
        </p:grpSpPr>
        <p:pic>
          <p:nvPicPr>
            <p:cNvPr id="4" name="Picture 3">
              <a:extLst>
                <a:ext uri="{FF2B5EF4-FFF2-40B4-BE49-F238E27FC236}">
                  <a16:creationId xmlns:a16="http://schemas.microsoft.com/office/drawing/2014/main" id="{FF612108-5ABA-AB43-AD1C-341D4B99C73F}"/>
                </a:ext>
              </a:extLst>
            </p:cNvPr>
            <p:cNvPicPr>
              <a:picLocks noChangeAspect="1"/>
            </p:cNvPicPr>
            <p:nvPr/>
          </p:nvPicPr>
          <p:blipFill rotWithShape="1">
            <a:blip r:embed="rId3">
              <a:extLst>
                <a:ext uri="{28A0092B-C50C-407E-A947-70E740481C1C}">
                  <a14:useLocalDpi xmlns:a14="http://schemas.microsoft.com/office/drawing/2010/main" val="0"/>
                </a:ext>
              </a:extLst>
            </a:blip>
            <a:srcRect l="60406" t="10191" r="19324" b="67959"/>
            <a:stretch/>
          </p:blipFill>
          <p:spPr>
            <a:xfrm>
              <a:off x="1197377" y="2030367"/>
              <a:ext cx="1256322" cy="1354217"/>
            </a:xfrm>
            <a:prstGeom prst="rect">
              <a:avLst/>
            </a:prstGeom>
          </p:spPr>
        </p:pic>
        <p:sp>
          <p:nvSpPr>
            <p:cNvPr id="6" name="TextBox 5">
              <a:extLst>
                <a:ext uri="{FF2B5EF4-FFF2-40B4-BE49-F238E27FC236}">
                  <a16:creationId xmlns:a16="http://schemas.microsoft.com/office/drawing/2014/main" id="{5440A465-7D90-B144-B569-AFC03A27AA1B}"/>
                </a:ext>
              </a:extLst>
            </p:cNvPr>
            <p:cNvSpPr txBox="1"/>
            <p:nvPr/>
          </p:nvSpPr>
          <p:spPr>
            <a:xfrm>
              <a:off x="2736296" y="2030367"/>
              <a:ext cx="4952977" cy="1877437"/>
            </a:xfrm>
            <a:prstGeom prst="rect">
              <a:avLst/>
            </a:prstGeom>
            <a:noFill/>
          </p:spPr>
          <p:txBody>
            <a:bodyPr wrap="square" rtlCol="0">
              <a:spAutoFit/>
            </a:bodyPr>
            <a:lstStyle/>
            <a:p>
              <a:pPr>
                <a:spcBef>
                  <a:spcPts val="600"/>
                </a:spcBef>
                <a:spcAft>
                  <a:spcPts val="600"/>
                </a:spcAft>
              </a:pP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How much are workers earning on Amazon Mechanical Turk?</a:t>
              </a:r>
            </a:p>
            <a:p>
              <a:pPr>
                <a:spcBef>
                  <a:spcPts val="600"/>
                </a:spcBef>
                <a:spcAft>
                  <a:spcPts val="600"/>
                </a:spcAft>
              </a:pPr>
              <a:r>
                <a:rPr lang="en-US" sz="2400" dirty="0">
                  <a:solidFill>
                    <a:schemeClr val="bg1">
                      <a:lumMod val="75000"/>
                    </a:schemeClr>
                  </a:solidFill>
                  <a:latin typeface="Segoe UI Light"/>
                  <a:cs typeface="Segoe UI Light"/>
                </a:rPr>
                <a:t>What contributes to the low wage?</a:t>
              </a:r>
            </a:p>
            <a:p>
              <a:pPr>
                <a:spcBef>
                  <a:spcPts val="600"/>
                </a:spcBef>
                <a:spcAft>
                  <a:spcPts val="600"/>
                </a:spcAft>
              </a:pPr>
              <a:r>
                <a:rPr lang="en-US" sz="2400" dirty="0">
                  <a:solidFill>
                    <a:schemeClr val="bg1">
                      <a:lumMod val="75000"/>
                    </a:schemeClr>
                  </a:solidFill>
                  <a:latin typeface="Segoe UI Light"/>
                  <a:cs typeface="Segoe UI Light"/>
                </a:rPr>
                <a:t>Do demographics affect earnings?</a:t>
              </a:r>
            </a:p>
          </p:txBody>
        </p:sp>
        <p:sp>
          <p:nvSpPr>
            <p:cNvPr id="9" name="TextBox 8">
              <a:extLst>
                <a:ext uri="{FF2B5EF4-FFF2-40B4-BE49-F238E27FC236}">
                  <a16:creationId xmlns:a16="http://schemas.microsoft.com/office/drawing/2014/main" id="{9074AD8F-A9A0-2548-9DE2-6D4BD2CFB9E2}"/>
                </a:ext>
              </a:extLst>
            </p:cNvPr>
            <p:cNvSpPr txBox="1"/>
            <p:nvPr/>
          </p:nvSpPr>
          <p:spPr>
            <a:xfrm>
              <a:off x="2736296" y="1303020"/>
              <a:ext cx="3960123" cy="646331"/>
            </a:xfrm>
            <a:prstGeom prst="rect">
              <a:avLst/>
            </a:prstGeom>
            <a:noFill/>
          </p:spPr>
          <p:txBody>
            <a:bodyPr wrap="none" rtlCol="0">
              <a:spAutoFit/>
            </a:bodyPr>
            <a:lstStyle/>
            <a:p>
              <a:r>
                <a:rPr lang="en-US" sz="3600" dirty="0">
                  <a:solidFill>
                    <a:schemeClr val="bg1">
                      <a:lumMod val="75000"/>
                    </a:schemeClr>
                  </a:solidFill>
                  <a:latin typeface="Segoe UI Light"/>
                  <a:cs typeface="Segoe UI Light"/>
                </a:rPr>
                <a:t>Research Questions</a:t>
              </a:r>
            </a:p>
          </p:txBody>
        </p:sp>
      </p:grpSp>
    </p:spTree>
    <p:extLst>
      <p:ext uri="{BB962C8B-B14F-4D97-AF65-F5344CB8AC3E}">
        <p14:creationId xmlns:p14="http://schemas.microsoft.com/office/powerpoint/2010/main" val="19414183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FA06E5E-86D6-4145-AD82-A75894A227F1}"/>
              </a:ext>
            </a:extLst>
          </p:cNvPr>
          <p:cNvGrpSpPr/>
          <p:nvPr/>
        </p:nvGrpSpPr>
        <p:grpSpPr>
          <a:xfrm>
            <a:off x="1363632" y="1530968"/>
            <a:ext cx="6907532" cy="2604784"/>
            <a:chOff x="1197377" y="1303020"/>
            <a:chExt cx="6907532" cy="2604784"/>
          </a:xfrm>
        </p:grpSpPr>
        <p:pic>
          <p:nvPicPr>
            <p:cNvPr id="4" name="Picture 3">
              <a:extLst>
                <a:ext uri="{FF2B5EF4-FFF2-40B4-BE49-F238E27FC236}">
                  <a16:creationId xmlns:a16="http://schemas.microsoft.com/office/drawing/2014/main" id="{FF612108-5ABA-AB43-AD1C-341D4B99C73F}"/>
                </a:ext>
              </a:extLst>
            </p:cNvPr>
            <p:cNvPicPr>
              <a:picLocks noChangeAspect="1"/>
            </p:cNvPicPr>
            <p:nvPr/>
          </p:nvPicPr>
          <p:blipFill rotWithShape="1">
            <a:blip r:embed="rId3">
              <a:extLst>
                <a:ext uri="{28A0092B-C50C-407E-A947-70E740481C1C}">
                  <a14:useLocalDpi xmlns:a14="http://schemas.microsoft.com/office/drawing/2010/main" val="0"/>
                </a:ext>
              </a:extLst>
            </a:blip>
            <a:srcRect l="60406" t="10191" r="19324" b="67959"/>
            <a:stretch/>
          </p:blipFill>
          <p:spPr>
            <a:xfrm>
              <a:off x="1197377" y="2030367"/>
              <a:ext cx="1256322" cy="1354217"/>
            </a:xfrm>
            <a:prstGeom prst="rect">
              <a:avLst/>
            </a:prstGeom>
          </p:spPr>
        </p:pic>
        <p:sp>
          <p:nvSpPr>
            <p:cNvPr id="6" name="TextBox 5">
              <a:extLst>
                <a:ext uri="{FF2B5EF4-FFF2-40B4-BE49-F238E27FC236}">
                  <a16:creationId xmlns:a16="http://schemas.microsoft.com/office/drawing/2014/main" id="{5440A465-7D90-B144-B569-AFC03A27AA1B}"/>
                </a:ext>
              </a:extLst>
            </p:cNvPr>
            <p:cNvSpPr txBox="1"/>
            <p:nvPr/>
          </p:nvSpPr>
          <p:spPr>
            <a:xfrm>
              <a:off x="2736296" y="2030367"/>
              <a:ext cx="5368613" cy="1877437"/>
            </a:xfrm>
            <a:prstGeom prst="rect">
              <a:avLst/>
            </a:prstGeom>
            <a:noFill/>
          </p:spPr>
          <p:txBody>
            <a:bodyPr wrap="square" rtlCol="0">
              <a:spAutoFit/>
            </a:bodyPr>
            <a:lstStyle/>
            <a:p>
              <a:pPr>
                <a:spcBef>
                  <a:spcPts val="600"/>
                </a:spcBef>
                <a:spcAft>
                  <a:spcPts val="600"/>
                </a:spcAft>
              </a:pPr>
              <a:r>
                <a:rPr lang="en-US" sz="2400" dirty="0">
                  <a:solidFill>
                    <a:schemeClr val="bg1">
                      <a:lumMod val="75000"/>
                    </a:schemeClr>
                  </a:solidFill>
                  <a:latin typeface="Segoe UI Light"/>
                </a:rPr>
                <a:t>How much are workers earning on Amazon Mechanical Turk?</a:t>
              </a:r>
            </a:p>
            <a:p>
              <a:pPr>
                <a:spcBef>
                  <a:spcPts val="600"/>
                </a:spcBef>
                <a:spcAft>
                  <a:spcPts val="600"/>
                </a:spcAft>
              </a:pP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What contributes to the low wage?</a:t>
              </a:r>
              <a:endParaRPr lang="en-US" sz="2400" dirty="0">
                <a:solidFill>
                  <a:schemeClr val="bg1">
                    <a:lumMod val="75000"/>
                  </a:schemeClr>
                </a:solidFill>
                <a:latin typeface="Segoe UI Light"/>
                <a:cs typeface="Segoe UI Light"/>
              </a:endParaRPr>
            </a:p>
            <a:p>
              <a:pPr>
                <a:spcBef>
                  <a:spcPts val="600"/>
                </a:spcBef>
                <a:spcAft>
                  <a:spcPts val="600"/>
                </a:spcAft>
              </a:pPr>
              <a:r>
                <a:rPr lang="en-US" sz="2400" dirty="0">
                  <a:solidFill>
                    <a:schemeClr val="bg1">
                      <a:lumMod val="75000"/>
                    </a:schemeClr>
                  </a:solidFill>
                  <a:latin typeface="Segoe UI Light"/>
                  <a:cs typeface="Segoe UI Light"/>
                </a:rPr>
                <a:t>Do demographics affect earnings?</a:t>
              </a:r>
              <a:endParaRPr lang="en-US" sz="2400" b="1" dirty="0">
                <a:latin typeface="Segoe UI Semibold" panose="020B0502040204020203" pitchFamily="34" charset="0"/>
                <a:ea typeface="Segoe UI Semibold" panose="020B0502040204020203" pitchFamily="34" charset="0"/>
                <a:cs typeface="Segoe UI Semibold" panose="020B0502040204020203" pitchFamily="34" charset="0"/>
              </a:endParaRPr>
            </a:p>
          </p:txBody>
        </p:sp>
        <p:sp>
          <p:nvSpPr>
            <p:cNvPr id="9" name="TextBox 8">
              <a:extLst>
                <a:ext uri="{FF2B5EF4-FFF2-40B4-BE49-F238E27FC236}">
                  <a16:creationId xmlns:a16="http://schemas.microsoft.com/office/drawing/2014/main" id="{9074AD8F-A9A0-2548-9DE2-6D4BD2CFB9E2}"/>
                </a:ext>
              </a:extLst>
            </p:cNvPr>
            <p:cNvSpPr txBox="1"/>
            <p:nvPr/>
          </p:nvSpPr>
          <p:spPr>
            <a:xfrm>
              <a:off x="2736296" y="1303020"/>
              <a:ext cx="3960123" cy="646331"/>
            </a:xfrm>
            <a:prstGeom prst="rect">
              <a:avLst/>
            </a:prstGeom>
            <a:noFill/>
          </p:spPr>
          <p:txBody>
            <a:bodyPr wrap="none" rtlCol="0">
              <a:spAutoFit/>
            </a:bodyPr>
            <a:lstStyle/>
            <a:p>
              <a:r>
                <a:rPr lang="en-US" sz="3600" dirty="0">
                  <a:solidFill>
                    <a:schemeClr val="bg1">
                      <a:lumMod val="75000"/>
                    </a:schemeClr>
                  </a:solidFill>
                  <a:latin typeface="Segoe UI Light"/>
                  <a:cs typeface="Segoe UI Light"/>
                </a:rPr>
                <a:t>Research Questions</a:t>
              </a:r>
            </a:p>
          </p:txBody>
        </p:sp>
      </p:grpSp>
    </p:spTree>
    <p:extLst>
      <p:ext uri="{BB962C8B-B14F-4D97-AF65-F5344CB8AC3E}">
        <p14:creationId xmlns:p14="http://schemas.microsoft.com/office/powerpoint/2010/main" val="190706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631EF-8BE1-5E43-A98B-B8C286FACD59}"/>
              </a:ext>
            </a:extLst>
          </p:cNvPr>
          <p:cNvSpPr>
            <a:spLocks noGrp="1"/>
          </p:cNvSpPr>
          <p:nvPr>
            <p:ph type="title"/>
          </p:nvPr>
        </p:nvSpPr>
        <p:spPr/>
        <p:txBody>
          <a:bodyPr/>
          <a:lstStyle/>
          <a:p>
            <a:r>
              <a:rPr lang="en-US" dirty="0"/>
              <a:t>What contributes to the low wage?</a:t>
            </a:r>
          </a:p>
        </p:txBody>
      </p:sp>
      <p:grpSp>
        <p:nvGrpSpPr>
          <p:cNvPr id="49" name="Group 48">
            <a:extLst>
              <a:ext uri="{FF2B5EF4-FFF2-40B4-BE49-F238E27FC236}">
                <a16:creationId xmlns:a16="http://schemas.microsoft.com/office/drawing/2014/main" id="{6D87AD5D-4EF3-F646-BEE9-9F1D94CA7387}"/>
              </a:ext>
            </a:extLst>
          </p:cNvPr>
          <p:cNvGrpSpPr/>
          <p:nvPr/>
        </p:nvGrpSpPr>
        <p:grpSpPr>
          <a:xfrm>
            <a:off x="252906" y="2104659"/>
            <a:ext cx="1544012" cy="1346419"/>
            <a:chOff x="252906" y="2104659"/>
            <a:chExt cx="1544012" cy="1346419"/>
          </a:xfrm>
        </p:grpSpPr>
        <p:grpSp>
          <p:nvGrpSpPr>
            <p:cNvPr id="43" name="Group 42">
              <a:extLst>
                <a:ext uri="{FF2B5EF4-FFF2-40B4-BE49-F238E27FC236}">
                  <a16:creationId xmlns:a16="http://schemas.microsoft.com/office/drawing/2014/main" id="{37C9F62E-9812-7C44-91DD-22BB941ABEDB}"/>
                </a:ext>
              </a:extLst>
            </p:cNvPr>
            <p:cNvGrpSpPr/>
            <p:nvPr/>
          </p:nvGrpSpPr>
          <p:grpSpPr>
            <a:xfrm>
              <a:off x="712699" y="2104659"/>
              <a:ext cx="624426" cy="830997"/>
              <a:chOff x="1159565" y="2133764"/>
              <a:chExt cx="624426" cy="830997"/>
            </a:xfrm>
          </p:grpSpPr>
          <p:sp>
            <p:nvSpPr>
              <p:cNvPr id="5" name="TextBox 4">
                <a:extLst>
                  <a:ext uri="{FF2B5EF4-FFF2-40B4-BE49-F238E27FC236}">
                    <a16:creationId xmlns:a16="http://schemas.microsoft.com/office/drawing/2014/main" id="{54B5DD64-15DF-0141-93FA-BA086F9639A9}"/>
                  </a:ext>
                </a:extLst>
              </p:cNvPr>
              <p:cNvSpPr txBox="1"/>
              <p:nvPr/>
            </p:nvSpPr>
            <p:spPr>
              <a:xfrm>
                <a:off x="1285027" y="2133764"/>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cxnSp>
            <p:nvCxnSpPr>
              <p:cNvPr id="7" name="Straight Connector 6">
                <a:extLst>
                  <a:ext uri="{FF2B5EF4-FFF2-40B4-BE49-F238E27FC236}">
                    <a16:creationId xmlns:a16="http://schemas.microsoft.com/office/drawing/2014/main" id="{1F4F4123-45E6-3B4B-93C7-2C93A6185566}"/>
                  </a:ext>
                </a:extLst>
              </p:cNvPr>
              <p:cNvCxnSpPr>
                <a:cxnSpLocks/>
              </p:cNvCxnSpPr>
              <p:nvPr/>
            </p:nvCxnSpPr>
            <p:spPr>
              <a:xfrm>
                <a:off x="1159565" y="2591816"/>
                <a:ext cx="624426" cy="0"/>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grpSp>
        <p:sp>
          <p:nvSpPr>
            <p:cNvPr id="44" name="TextBox 43">
              <a:extLst>
                <a:ext uri="{FF2B5EF4-FFF2-40B4-BE49-F238E27FC236}">
                  <a16:creationId xmlns:a16="http://schemas.microsoft.com/office/drawing/2014/main" id="{2E2A74F5-8F0C-C74A-AB4E-2192001CB088}"/>
                </a:ext>
              </a:extLst>
            </p:cNvPr>
            <p:cNvSpPr txBox="1"/>
            <p:nvPr/>
          </p:nvSpPr>
          <p:spPr>
            <a:xfrm>
              <a:off x="252906" y="3050968"/>
              <a:ext cx="1544012" cy="400110"/>
            </a:xfrm>
            <a:prstGeom prst="rect">
              <a:avLst/>
            </a:prstGeom>
            <a:noFill/>
          </p:spPr>
          <p:txBody>
            <a:bodyPr wrap="none" rtlCol="0">
              <a:spAutoFit/>
            </a:bodyPr>
            <a:lstStyle/>
            <a:p>
              <a:r>
                <a:rPr lang="en-US" sz="2000" dirty="0">
                  <a:latin typeface="Segoe UI Light"/>
                  <a:cs typeface="Segoe UI Light"/>
                </a:rPr>
                <a:t>Unpaid work</a:t>
              </a:r>
            </a:p>
          </p:txBody>
        </p:sp>
      </p:grpSp>
      <p:grpSp>
        <p:nvGrpSpPr>
          <p:cNvPr id="50" name="Group 49">
            <a:extLst>
              <a:ext uri="{FF2B5EF4-FFF2-40B4-BE49-F238E27FC236}">
                <a16:creationId xmlns:a16="http://schemas.microsoft.com/office/drawing/2014/main" id="{8B627118-A49D-074D-83A0-49FA28B0014D}"/>
              </a:ext>
            </a:extLst>
          </p:cNvPr>
          <p:cNvGrpSpPr/>
          <p:nvPr/>
        </p:nvGrpSpPr>
        <p:grpSpPr>
          <a:xfrm>
            <a:off x="2171278" y="2104659"/>
            <a:ext cx="1423147" cy="1346419"/>
            <a:chOff x="2171278" y="2104659"/>
            <a:chExt cx="1423147" cy="1346419"/>
          </a:xfrm>
        </p:grpSpPr>
        <p:sp>
          <p:nvSpPr>
            <p:cNvPr id="11" name="TextBox 10">
              <a:extLst>
                <a:ext uri="{FF2B5EF4-FFF2-40B4-BE49-F238E27FC236}">
                  <a16:creationId xmlns:a16="http://schemas.microsoft.com/office/drawing/2014/main" id="{07B46BA5-E05F-684E-81B5-B8884434A294}"/>
                </a:ext>
              </a:extLst>
            </p:cNvPr>
            <p:cNvSpPr txBox="1"/>
            <p:nvPr/>
          </p:nvSpPr>
          <p:spPr>
            <a:xfrm>
              <a:off x="2696102" y="2104659"/>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sp>
          <p:nvSpPr>
            <p:cNvPr id="45" name="TextBox 44">
              <a:extLst>
                <a:ext uri="{FF2B5EF4-FFF2-40B4-BE49-F238E27FC236}">
                  <a16:creationId xmlns:a16="http://schemas.microsoft.com/office/drawing/2014/main" id="{220F7F8F-8AD0-4440-8969-50F9FB5CD3AF}"/>
                </a:ext>
              </a:extLst>
            </p:cNvPr>
            <p:cNvSpPr txBox="1"/>
            <p:nvPr/>
          </p:nvSpPr>
          <p:spPr>
            <a:xfrm>
              <a:off x="2171278" y="3050968"/>
              <a:ext cx="1423147" cy="400110"/>
            </a:xfrm>
            <a:prstGeom prst="rect">
              <a:avLst/>
            </a:prstGeom>
            <a:noFill/>
          </p:spPr>
          <p:txBody>
            <a:bodyPr wrap="none" rtlCol="0">
              <a:spAutoFit/>
            </a:bodyPr>
            <a:lstStyle/>
            <a:p>
              <a:r>
                <a:rPr lang="en-US" sz="2000" dirty="0">
                  <a:latin typeface="Segoe UI Light"/>
                  <a:cs typeface="Segoe UI Light"/>
                </a:rPr>
                <a:t>Low reward</a:t>
              </a:r>
            </a:p>
          </p:txBody>
        </p:sp>
      </p:grpSp>
      <p:grpSp>
        <p:nvGrpSpPr>
          <p:cNvPr id="6" name="Group 5">
            <a:extLst>
              <a:ext uri="{FF2B5EF4-FFF2-40B4-BE49-F238E27FC236}">
                <a16:creationId xmlns:a16="http://schemas.microsoft.com/office/drawing/2014/main" id="{78BB3CA5-16FA-4C4C-B0A9-D773A45AC0B6}"/>
              </a:ext>
            </a:extLst>
          </p:cNvPr>
          <p:cNvGrpSpPr/>
          <p:nvPr/>
        </p:nvGrpSpPr>
        <p:grpSpPr>
          <a:xfrm>
            <a:off x="5442174" y="2291934"/>
            <a:ext cx="1624163" cy="1159144"/>
            <a:chOff x="5442174" y="2291934"/>
            <a:chExt cx="1624163" cy="1159144"/>
          </a:xfrm>
        </p:grpSpPr>
        <p:pic>
          <p:nvPicPr>
            <p:cNvPr id="20" name="Picture 19">
              <a:extLst>
                <a:ext uri="{FF2B5EF4-FFF2-40B4-BE49-F238E27FC236}">
                  <a16:creationId xmlns:a16="http://schemas.microsoft.com/office/drawing/2014/main" id="{6EA8C5BB-97D1-CD45-BEE9-53B74E32D4ED}"/>
                </a:ext>
              </a:extLst>
            </p:cNvPr>
            <p:cNvPicPr>
              <a:picLocks noChangeAspect="1"/>
            </p:cNvPicPr>
            <p:nvPr/>
          </p:nvPicPr>
          <p:blipFill rotWithShape="1">
            <a:blip r:embed="rId3"/>
            <a:srcRect l="17623" r="17017" b="13738"/>
            <a:stretch/>
          </p:blipFill>
          <p:spPr>
            <a:xfrm>
              <a:off x="6081331" y="2291934"/>
              <a:ext cx="345848" cy="456446"/>
            </a:xfrm>
            <a:prstGeom prst="rect">
              <a:avLst/>
            </a:prstGeom>
          </p:spPr>
        </p:pic>
        <p:sp>
          <p:nvSpPr>
            <p:cNvPr id="47" name="TextBox 46">
              <a:extLst>
                <a:ext uri="{FF2B5EF4-FFF2-40B4-BE49-F238E27FC236}">
                  <a16:creationId xmlns:a16="http://schemas.microsoft.com/office/drawing/2014/main" id="{4ADE3021-4791-D545-ADCD-8FBE599D7910}"/>
                </a:ext>
              </a:extLst>
            </p:cNvPr>
            <p:cNvSpPr txBox="1"/>
            <p:nvPr/>
          </p:nvSpPr>
          <p:spPr>
            <a:xfrm>
              <a:off x="5442174" y="3050968"/>
              <a:ext cx="1624163" cy="400110"/>
            </a:xfrm>
            <a:prstGeom prst="rect">
              <a:avLst/>
            </a:prstGeom>
            <a:noFill/>
          </p:spPr>
          <p:txBody>
            <a:bodyPr wrap="none" rtlCol="0">
              <a:spAutoFit/>
            </a:bodyPr>
            <a:lstStyle/>
            <a:p>
              <a:r>
                <a:rPr lang="en-US" sz="2000" dirty="0">
                  <a:latin typeface="Segoe UI Light"/>
                  <a:cs typeface="Segoe UI Light"/>
                </a:rPr>
                <a:t>Qualifications</a:t>
              </a:r>
            </a:p>
          </p:txBody>
        </p:sp>
      </p:grpSp>
      <p:grpSp>
        <p:nvGrpSpPr>
          <p:cNvPr id="8" name="Group 7">
            <a:extLst>
              <a:ext uri="{FF2B5EF4-FFF2-40B4-BE49-F238E27FC236}">
                <a16:creationId xmlns:a16="http://schemas.microsoft.com/office/drawing/2014/main" id="{566B7BCE-0384-7548-85D6-9245002123CD}"/>
              </a:ext>
            </a:extLst>
          </p:cNvPr>
          <p:cNvGrpSpPr/>
          <p:nvPr/>
        </p:nvGrpSpPr>
        <p:grpSpPr>
          <a:xfrm>
            <a:off x="7454171" y="2229839"/>
            <a:ext cx="1252587" cy="1221239"/>
            <a:chOff x="7454171" y="2229839"/>
            <a:chExt cx="1252587" cy="1221239"/>
          </a:xfrm>
        </p:grpSpPr>
        <p:grpSp>
          <p:nvGrpSpPr>
            <p:cNvPr id="37" name="Group 36">
              <a:extLst>
                <a:ext uri="{FF2B5EF4-FFF2-40B4-BE49-F238E27FC236}">
                  <a16:creationId xmlns:a16="http://schemas.microsoft.com/office/drawing/2014/main" id="{64B3ADE8-D824-964A-B652-8BF79449038F}"/>
                </a:ext>
              </a:extLst>
            </p:cNvPr>
            <p:cNvGrpSpPr/>
            <p:nvPr/>
          </p:nvGrpSpPr>
          <p:grpSpPr>
            <a:xfrm>
              <a:off x="7883268" y="2229839"/>
              <a:ext cx="394392" cy="580637"/>
              <a:chOff x="6880694" y="2354608"/>
              <a:chExt cx="394392" cy="580637"/>
            </a:xfrm>
          </p:grpSpPr>
          <p:sp>
            <p:nvSpPr>
              <p:cNvPr id="21" name="Rectangle 20">
                <a:extLst>
                  <a:ext uri="{FF2B5EF4-FFF2-40B4-BE49-F238E27FC236}">
                    <a16:creationId xmlns:a16="http://schemas.microsoft.com/office/drawing/2014/main" id="{6DCE7905-633C-0A4C-AB16-AFB4F3F2494C}"/>
                  </a:ext>
                </a:extLst>
              </p:cNvPr>
              <p:cNvSpPr/>
              <p:nvPr/>
            </p:nvSpPr>
            <p:spPr>
              <a:xfrm>
                <a:off x="6880694" y="2354608"/>
                <a:ext cx="182610" cy="18261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3" name="Rectangle 22">
                <a:extLst>
                  <a:ext uri="{FF2B5EF4-FFF2-40B4-BE49-F238E27FC236}">
                    <a16:creationId xmlns:a16="http://schemas.microsoft.com/office/drawing/2014/main" id="{A272E259-0EBD-0B49-8059-4D3A0546C537}"/>
                  </a:ext>
                </a:extLst>
              </p:cNvPr>
              <p:cNvSpPr/>
              <p:nvPr/>
            </p:nvSpPr>
            <p:spPr>
              <a:xfrm>
                <a:off x="7151649" y="2612014"/>
                <a:ext cx="123437" cy="12343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4" name="Rectangle 23">
                <a:extLst>
                  <a:ext uri="{FF2B5EF4-FFF2-40B4-BE49-F238E27FC236}">
                    <a16:creationId xmlns:a16="http://schemas.microsoft.com/office/drawing/2014/main" id="{61BD3A6C-A802-104A-8D86-1EABAB04D235}"/>
                  </a:ext>
                </a:extLst>
              </p:cNvPr>
              <p:cNvSpPr/>
              <p:nvPr/>
            </p:nvSpPr>
            <p:spPr>
              <a:xfrm>
                <a:off x="7151649" y="2811808"/>
                <a:ext cx="123437" cy="12343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26" name="Straight Connector 25">
                <a:extLst>
                  <a:ext uri="{FF2B5EF4-FFF2-40B4-BE49-F238E27FC236}">
                    <a16:creationId xmlns:a16="http://schemas.microsoft.com/office/drawing/2014/main" id="{CEA5EA5D-9E67-404D-95E7-5B30C27491FD}"/>
                  </a:ext>
                </a:extLst>
              </p:cNvPr>
              <p:cNvCxnSpPr>
                <a:cxnSpLocks/>
                <a:stCxn id="21" idx="2"/>
              </p:cNvCxnSpPr>
              <p:nvPr/>
            </p:nvCxnSpPr>
            <p:spPr>
              <a:xfrm>
                <a:off x="6971999" y="2537218"/>
                <a:ext cx="0" cy="336308"/>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9B9C8B0-F519-C741-9642-6ED79E25D721}"/>
                  </a:ext>
                </a:extLst>
              </p:cNvPr>
              <p:cNvCxnSpPr>
                <a:cxnSpLocks/>
                <a:stCxn id="23" idx="1"/>
              </p:cNvCxnSpPr>
              <p:nvPr/>
            </p:nvCxnSpPr>
            <p:spPr>
              <a:xfrm flipH="1" flipV="1">
                <a:off x="6971999" y="2673732"/>
                <a:ext cx="179650" cy="1"/>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31AB4DF-030D-7949-B24C-8B0767521DB9}"/>
                  </a:ext>
                </a:extLst>
              </p:cNvPr>
              <p:cNvCxnSpPr>
                <a:cxnSpLocks/>
                <a:stCxn id="24" idx="1"/>
              </p:cNvCxnSpPr>
              <p:nvPr/>
            </p:nvCxnSpPr>
            <p:spPr>
              <a:xfrm flipH="1">
                <a:off x="6971999" y="2873527"/>
                <a:ext cx="179650" cy="0"/>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8" name="TextBox 47">
              <a:extLst>
                <a:ext uri="{FF2B5EF4-FFF2-40B4-BE49-F238E27FC236}">
                  <a16:creationId xmlns:a16="http://schemas.microsoft.com/office/drawing/2014/main" id="{F2A54AC9-3972-1B49-ABAF-D94D8114C7C8}"/>
                </a:ext>
              </a:extLst>
            </p:cNvPr>
            <p:cNvSpPr txBox="1"/>
            <p:nvPr/>
          </p:nvSpPr>
          <p:spPr>
            <a:xfrm>
              <a:off x="7454171" y="3050968"/>
              <a:ext cx="1252587" cy="400110"/>
            </a:xfrm>
            <a:prstGeom prst="rect">
              <a:avLst/>
            </a:prstGeom>
            <a:noFill/>
          </p:spPr>
          <p:txBody>
            <a:bodyPr wrap="none" rtlCol="0">
              <a:spAutoFit/>
            </a:bodyPr>
            <a:lstStyle/>
            <a:p>
              <a:r>
                <a:rPr lang="en-US" sz="2000" dirty="0">
                  <a:latin typeface="Segoe UI Light"/>
                  <a:cs typeface="Segoe UI Light"/>
                </a:rPr>
                <a:t>Task types</a:t>
              </a:r>
            </a:p>
          </p:txBody>
        </p:sp>
      </p:grpSp>
      <p:grpSp>
        <p:nvGrpSpPr>
          <p:cNvPr id="9" name="Group 8">
            <a:extLst>
              <a:ext uri="{FF2B5EF4-FFF2-40B4-BE49-F238E27FC236}">
                <a16:creationId xmlns:a16="http://schemas.microsoft.com/office/drawing/2014/main" id="{F8BFE9A0-D0CF-9949-A712-D18D47AE3EE6}"/>
              </a:ext>
            </a:extLst>
          </p:cNvPr>
          <p:cNvGrpSpPr/>
          <p:nvPr/>
        </p:nvGrpSpPr>
        <p:grpSpPr>
          <a:xfrm>
            <a:off x="3919545" y="2275383"/>
            <a:ext cx="1362168" cy="1175695"/>
            <a:chOff x="3919545" y="2275383"/>
            <a:chExt cx="1362168" cy="1175695"/>
          </a:xfrm>
        </p:grpSpPr>
        <p:sp>
          <p:nvSpPr>
            <p:cNvPr id="46" name="TextBox 45">
              <a:extLst>
                <a:ext uri="{FF2B5EF4-FFF2-40B4-BE49-F238E27FC236}">
                  <a16:creationId xmlns:a16="http://schemas.microsoft.com/office/drawing/2014/main" id="{0E06E228-9223-7F4A-BDF8-D940E3DA176C}"/>
                </a:ext>
              </a:extLst>
            </p:cNvPr>
            <p:cNvSpPr txBox="1"/>
            <p:nvPr/>
          </p:nvSpPr>
          <p:spPr>
            <a:xfrm>
              <a:off x="3919545" y="3050968"/>
              <a:ext cx="1362168" cy="400110"/>
            </a:xfrm>
            <a:prstGeom prst="rect">
              <a:avLst/>
            </a:prstGeom>
            <a:noFill/>
          </p:spPr>
          <p:txBody>
            <a:bodyPr wrap="none" rtlCol="0">
              <a:spAutoFit/>
            </a:bodyPr>
            <a:lstStyle/>
            <a:p>
              <a:r>
                <a:rPr lang="en-US" sz="2000" dirty="0">
                  <a:latin typeface="Segoe UI Light"/>
                  <a:cs typeface="Segoe UI Light"/>
                </a:rPr>
                <a:t>Requesters</a:t>
              </a:r>
            </a:p>
          </p:txBody>
        </p:sp>
        <p:grpSp>
          <p:nvGrpSpPr>
            <p:cNvPr id="51" name="Group 50">
              <a:extLst>
                <a:ext uri="{FF2B5EF4-FFF2-40B4-BE49-F238E27FC236}">
                  <a16:creationId xmlns:a16="http://schemas.microsoft.com/office/drawing/2014/main" id="{F32F19C6-7D0E-6D43-83DC-90C57E7DD24F}"/>
                </a:ext>
              </a:extLst>
            </p:cNvPr>
            <p:cNvGrpSpPr/>
            <p:nvPr/>
          </p:nvGrpSpPr>
          <p:grpSpPr>
            <a:xfrm>
              <a:off x="4408803" y="2275383"/>
              <a:ext cx="413388" cy="547159"/>
              <a:chOff x="2027125" y="3050968"/>
              <a:chExt cx="1546571" cy="2047034"/>
            </a:xfrm>
          </p:grpSpPr>
          <p:pic>
            <p:nvPicPr>
              <p:cNvPr id="60" name="Picture 59">
                <a:extLst>
                  <a:ext uri="{FF2B5EF4-FFF2-40B4-BE49-F238E27FC236}">
                    <a16:creationId xmlns:a16="http://schemas.microsoft.com/office/drawing/2014/main" id="{07C0A7F3-881F-7247-82F0-B28029D13423}"/>
                  </a:ext>
                </a:extLst>
              </p:cNvPr>
              <p:cNvPicPr>
                <a:picLocks noChangeAspect="1"/>
              </p:cNvPicPr>
              <p:nvPr/>
            </p:nvPicPr>
            <p:blipFill rotWithShape="1">
              <a:blip r:embed="rId4">
                <a:extLst>
                  <a:ext uri="{28A0092B-C50C-407E-A947-70E740481C1C}">
                    <a14:useLocalDpi xmlns:a14="http://schemas.microsoft.com/office/drawing/2010/main" val="0"/>
                  </a:ext>
                </a:extLst>
              </a:blip>
              <a:srcRect l="19241" t="7812" r="56185" b="23564"/>
              <a:stretch/>
            </p:blipFill>
            <p:spPr>
              <a:xfrm flipH="1">
                <a:off x="2027125" y="3050968"/>
                <a:ext cx="733052" cy="2047034"/>
              </a:xfrm>
              <a:prstGeom prst="rect">
                <a:avLst/>
              </a:prstGeom>
            </p:spPr>
          </p:pic>
          <p:cxnSp>
            <p:nvCxnSpPr>
              <p:cNvPr id="61" name="Straight Connector 60">
                <a:extLst>
                  <a:ext uri="{FF2B5EF4-FFF2-40B4-BE49-F238E27FC236}">
                    <a16:creationId xmlns:a16="http://schemas.microsoft.com/office/drawing/2014/main" id="{DCCC5710-03A7-DD4E-A93E-1CC9A2446FA4}"/>
                  </a:ext>
                </a:extLst>
              </p:cNvPr>
              <p:cNvCxnSpPr/>
              <p:nvPr/>
            </p:nvCxnSpPr>
            <p:spPr>
              <a:xfrm>
                <a:off x="2760177" y="3667349"/>
                <a:ext cx="442867" cy="307800"/>
              </a:xfrm>
              <a:prstGeom prst="line">
                <a:avLst/>
              </a:prstGeom>
              <a:ln w="3810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2" name="Picture 61">
                <a:extLst>
                  <a:ext uri="{FF2B5EF4-FFF2-40B4-BE49-F238E27FC236}">
                    <a16:creationId xmlns:a16="http://schemas.microsoft.com/office/drawing/2014/main" id="{FEE1F0E1-CCCA-1A42-8E61-573C848BFD78}"/>
                  </a:ext>
                </a:extLst>
              </p:cNvPr>
              <p:cNvPicPr>
                <a:picLocks noChangeAspect="1"/>
              </p:cNvPicPr>
              <p:nvPr/>
            </p:nvPicPr>
            <p:blipFill rotWithShape="1">
              <a:blip r:embed="rId5">
                <a:extLst>
                  <a:ext uri="{28A0092B-C50C-407E-A947-70E740481C1C}">
                    <a14:useLocalDpi xmlns:a14="http://schemas.microsoft.com/office/drawing/2010/main" val="0"/>
                  </a:ext>
                </a:extLst>
              </a:blip>
              <a:srcRect l="60406" t="10191" r="19324" b="67959"/>
              <a:stretch/>
            </p:blipFill>
            <p:spPr>
              <a:xfrm>
                <a:off x="3158440" y="3492261"/>
                <a:ext cx="415256" cy="447613"/>
              </a:xfrm>
              <a:prstGeom prst="rect">
                <a:avLst/>
              </a:prstGeom>
            </p:spPr>
          </p:pic>
        </p:grpSp>
      </p:grpSp>
    </p:spTree>
    <p:extLst>
      <p:ext uri="{BB962C8B-B14F-4D97-AF65-F5344CB8AC3E}">
        <p14:creationId xmlns:p14="http://schemas.microsoft.com/office/powerpoint/2010/main" val="36684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631EF-8BE1-5E43-A98B-B8C286FACD59}"/>
              </a:ext>
            </a:extLst>
          </p:cNvPr>
          <p:cNvSpPr>
            <a:spLocks noGrp="1"/>
          </p:cNvSpPr>
          <p:nvPr>
            <p:ph type="title"/>
          </p:nvPr>
        </p:nvSpPr>
        <p:spPr/>
        <p:txBody>
          <a:bodyPr/>
          <a:lstStyle/>
          <a:p>
            <a:r>
              <a:rPr lang="en-US" dirty="0"/>
              <a:t>What contributes to the low wage?</a:t>
            </a:r>
          </a:p>
        </p:txBody>
      </p:sp>
      <p:pic>
        <p:nvPicPr>
          <p:cNvPr id="20" name="Picture 19">
            <a:extLst>
              <a:ext uri="{FF2B5EF4-FFF2-40B4-BE49-F238E27FC236}">
                <a16:creationId xmlns:a16="http://schemas.microsoft.com/office/drawing/2014/main" id="{6EA8C5BB-97D1-CD45-BEE9-53B74E32D4ED}"/>
              </a:ext>
            </a:extLst>
          </p:cNvPr>
          <p:cNvPicPr>
            <a:picLocks noChangeAspect="1"/>
          </p:cNvPicPr>
          <p:nvPr/>
        </p:nvPicPr>
        <p:blipFill rotWithShape="1">
          <a:blip r:embed="rId3"/>
          <a:srcRect l="17623" r="17017" b="13738"/>
          <a:stretch/>
        </p:blipFill>
        <p:spPr>
          <a:xfrm>
            <a:off x="6081331" y="2291934"/>
            <a:ext cx="345848" cy="456446"/>
          </a:xfrm>
          <a:prstGeom prst="rect">
            <a:avLst/>
          </a:prstGeom>
        </p:spPr>
      </p:pic>
      <p:grpSp>
        <p:nvGrpSpPr>
          <p:cNvPr id="37" name="Group 36">
            <a:extLst>
              <a:ext uri="{FF2B5EF4-FFF2-40B4-BE49-F238E27FC236}">
                <a16:creationId xmlns:a16="http://schemas.microsoft.com/office/drawing/2014/main" id="{64B3ADE8-D824-964A-B652-8BF79449038F}"/>
              </a:ext>
            </a:extLst>
          </p:cNvPr>
          <p:cNvGrpSpPr/>
          <p:nvPr/>
        </p:nvGrpSpPr>
        <p:grpSpPr>
          <a:xfrm>
            <a:off x="7883268" y="2229839"/>
            <a:ext cx="394392" cy="580637"/>
            <a:chOff x="6880694" y="2354608"/>
            <a:chExt cx="394392" cy="580637"/>
          </a:xfrm>
        </p:grpSpPr>
        <p:sp>
          <p:nvSpPr>
            <p:cNvPr id="21" name="Rectangle 20">
              <a:extLst>
                <a:ext uri="{FF2B5EF4-FFF2-40B4-BE49-F238E27FC236}">
                  <a16:creationId xmlns:a16="http://schemas.microsoft.com/office/drawing/2014/main" id="{6DCE7905-633C-0A4C-AB16-AFB4F3F2494C}"/>
                </a:ext>
              </a:extLst>
            </p:cNvPr>
            <p:cNvSpPr/>
            <p:nvPr/>
          </p:nvSpPr>
          <p:spPr>
            <a:xfrm>
              <a:off x="6880694" y="2354608"/>
              <a:ext cx="182610" cy="18261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3" name="Rectangle 22">
              <a:extLst>
                <a:ext uri="{FF2B5EF4-FFF2-40B4-BE49-F238E27FC236}">
                  <a16:creationId xmlns:a16="http://schemas.microsoft.com/office/drawing/2014/main" id="{A272E259-0EBD-0B49-8059-4D3A0546C537}"/>
                </a:ext>
              </a:extLst>
            </p:cNvPr>
            <p:cNvSpPr/>
            <p:nvPr/>
          </p:nvSpPr>
          <p:spPr>
            <a:xfrm>
              <a:off x="7151649" y="2612014"/>
              <a:ext cx="123437" cy="12343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4" name="Rectangle 23">
              <a:extLst>
                <a:ext uri="{FF2B5EF4-FFF2-40B4-BE49-F238E27FC236}">
                  <a16:creationId xmlns:a16="http://schemas.microsoft.com/office/drawing/2014/main" id="{61BD3A6C-A802-104A-8D86-1EABAB04D235}"/>
                </a:ext>
              </a:extLst>
            </p:cNvPr>
            <p:cNvSpPr/>
            <p:nvPr/>
          </p:nvSpPr>
          <p:spPr>
            <a:xfrm>
              <a:off x="7151649" y="2811808"/>
              <a:ext cx="123437" cy="12343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26" name="Straight Connector 25">
              <a:extLst>
                <a:ext uri="{FF2B5EF4-FFF2-40B4-BE49-F238E27FC236}">
                  <a16:creationId xmlns:a16="http://schemas.microsoft.com/office/drawing/2014/main" id="{CEA5EA5D-9E67-404D-95E7-5B30C27491FD}"/>
                </a:ext>
              </a:extLst>
            </p:cNvPr>
            <p:cNvCxnSpPr>
              <a:cxnSpLocks/>
              <a:stCxn id="21" idx="2"/>
            </p:cNvCxnSpPr>
            <p:nvPr/>
          </p:nvCxnSpPr>
          <p:spPr>
            <a:xfrm>
              <a:off x="6971999" y="2537218"/>
              <a:ext cx="0" cy="336308"/>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9B9C8B0-F519-C741-9642-6ED79E25D721}"/>
                </a:ext>
              </a:extLst>
            </p:cNvPr>
            <p:cNvCxnSpPr>
              <a:cxnSpLocks/>
              <a:stCxn id="23" idx="1"/>
            </p:cNvCxnSpPr>
            <p:nvPr/>
          </p:nvCxnSpPr>
          <p:spPr>
            <a:xfrm flipH="1" flipV="1">
              <a:off x="6971999" y="2673732"/>
              <a:ext cx="179650" cy="1"/>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31AB4DF-030D-7949-B24C-8B0767521DB9}"/>
                </a:ext>
              </a:extLst>
            </p:cNvPr>
            <p:cNvCxnSpPr>
              <a:cxnSpLocks/>
              <a:stCxn id="24" idx="1"/>
            </p:cNvCxnSpPr>
            <p:nvPr/>
          </p:nvCxnSpPr>
          <p:spPr>
            <a:xfrm flipH="1">
              <a:off x="6971999" y="2873527"/>
              <a:ext cx="179650" cy="0"/>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6D87AD5D-4EF3-F646-BEE9-9F1D94CA7387}"/>
              </a:ext>
            </a:extLst>
          </p:cNvPr>
          <p:cNvGrpSpPr/>
          <p:nvPr/>
        </p:nvGrpSpPr>
        <p:grpSpPr>
          <a:xfrm>
            <a:off x="252906" y="2104659"/>
            <a:ext cx="1668214" cy="1346419"/>
            <a:chOff x="252906" y="2104659"/>
            <a:chExt cx="1668214" cy="1346419"/>
          </a:xfrm>
        </p:grpSpPr>
        <p:grpSp>
          <p:nvGrpSpPr>
            <p:cNvPr id="43" name="Group 42">
              <a:extLst>
                <a:ext uri="{FF2B5EF4-FFF2-40B4-BE49-F238E27FC236}">
                  <a16:creationId xmlns:a16="http://schemas.microsoft.com/office/drawing/2014/main" id="{37C9F62E-9812-7C44-91DD-22BB941ABEDB}"/>
                </a:ext>
              </a:extLst>
            </p:cNvPr>
            <p:cNvGrpSpPr/>
            <p:nvPr/>
          </p:nvGrpSpPr>
          <p:grpSpPr>
            <a:xfrm>
              <a:off x="712699" y="2104659"/>
              <a:ext cx="624426" cy="830997"/>
              <a:chOff x="1159565" y="2133764"/>
              <a:chExt cx="624426" cy="830997"/>
            </a:xfrm>
          </p:grpSpPr>
          <p:sp>
            <p:nvSpPr>
              <p:cNvPr id="5" name="TextBox 4">
                <a:extLst>
                  <a:ext uri="{FF2B5EF4-FFF2-40B4-BE49-F238E27FC236}">
                    <a16:creationId xmlns:a16="http://schemas.microsoft.com/office/drawing/2014/main" id="{54B5DD64-15DF-0141-93FA-BA086F9639A9}"/>
                  </a:ext>
                </a:extLst>
              </p:cNvPr>
              <p:cNvSpPr txBox="1"/>
              <p:nvPr/>
            </p:nvSpPr>
            <p:spPr>
              <a:xfrm>
                <a:off x="1285027" y="2133764"/>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cxnSp>
            <p:nvCxnSpPr>
              <p:cNvPr id="7" name="Straight Connector 6">
                <a:extLst>
                  <a:ext uri="{FF2B5EF4-FFF2-40B4-BE49-F238E27FC236}">
                    <a16:creationId xmlns:a16="http://schemas.microsoft.com/office/drawing/2014/main" id="{1F4F4123-45E6-3B4B-93C7-2C93A6185566}"/>
                  </a:ext>
                </a:extLst>
              </p:cNvPr>
              <p:cNvCxnSpPr>
                <a:cxnSpLocks/>
              </p:cNvCxnSpPr>
              <p:nvPr/>
            </p:nvCxnSpPr>
            <p:spPr>
              <a:xfrm>
                <a:off x="1159565" y="2591816"/>
                <a:ext cx="624426" cy="0"/>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grpSp>
        <p:sp>
          <p:nvSpPr>
            <p:cNvPr id="44" name="TextBox 43">
              <a:extLst>
                <a:ext uri="{FF2B5EF4-FFF2-40B4-BE49-F238E27FC236}">
                  <a16:creationId xmlns:a16="http://schemas.microsoft.com/office/drawing/2014/main" id="{2E2A74F5-8F0C-C74A-AB4E-2192001CB088}"/>
                </a:ext>
              </a:extLst>
            </p:cNvPr>
            <p:cNvSpPr txBox="1"/>
            <p:nvPr/>
          </p:nvSpPr>
          <p:spPr>
            <a:xfrm>
              <a:off x="252906" y="3050968"/>
              <a:ext cx="1668214" cy="400110"/>
            </a:xfrm>
            <a:prstGeom prst="rect">
              <a:avLst/>
            </a:prstGeom>
            <a:noFill/>
          </p:spPr>
          <p:txBody>
            <a:bodyPr wrap="none" rtlCol="0">
              <a:spAutoFit/>
            </a:bodyPr>
            <a:lstStyle/>
            <a:p>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Unpaid work</a:t>
              </a:r>
            </a:p>
          </p:txBody>
        </p:sp>
      </p:grpSp>
      <p:grpSp>
        <p:nvGrpSpPr>
          <p:cNvPr id="50" name="Group 49">
            <a:extLst>
              <a:ext uri="{FF2B5EF4-FFF2-40B4-BE49-F238E27FC236}">
                <a16:creationId xmlns:a16="http://schemas.microsoft.com/office/drawing/2014/main" id="{8B627118-A49D-074D-83A0-49FA28B0014D}"/>
              </a:ext>
            </a:extLst>
          </p:cNvPr>
          <p:cNvGrpSpPr/>
          <p:nvPr/>
        </p:nvGrpSpPr>
        <p:grpSpPr>
          <a:xfrm>
            <a:off x="2171278" y="2104659"/>
            <a:ext cx="1423147" cy="1346419"/>
            <a:chOff x="2171278" y="2104659"/>
            <a:chExt cx="1423147" cy="1346419"/>
          </a:xfrm>
        </p:grpSpPr>
        <p:sp>
          <p:nvSpPr>
            <p:cNvPr id="11" name="TextBox 10">
              <a:extLst>
                <a:ext uri="{FF2B5EF4-FFF2-40B4-BE49-F238E27FC236}">
                  <a16:creationId xmlns:a16="http://schemas.microsoft.com/office/drawing/2014/main" id="{07B46BA5-E05F-684E-81B5-B8884434A294}"/>
                </a:ext>
              </a:extLst>
            </p:cNvPr>
            <p:cNvSpPr txBox="1"/>
            <p:nvPr/>
          </p:nvSpPr>
          <p:spPr>
            <a:xfrm>
              <a:off x="2696102" y="2104659"/>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sp>
          <p:nvSpPr>
            <p:cNvPr id="45" name="TextBox 44">
              <a:extLst>
                <a:ext uri="{FF2B5EF4-FFF2-40B4-BE49-F238E27FC236}">
                  <a16:creationId xmlns:a16="http://schemas.microsoft.com/office/drawing/2014/main" id="{220F7F8F-8AD0-4440-8969-50F9FB5CD3AF}"/>
                </a:ext>
              </a:extLst>
            </p:cNvPr>
            <p:cNvSpPr txBox="1"/>
            <p:nvPr/>
          </p:nvSpPr>
          <p:spPr>
            <a:xfrm>
              <a:off x="2171278" y="3050968"/>
              <a:ext cx="1423147" cy="400110"/>
            </a:xfrm>
            <a:prstGeom prst="rect">
              <a:avLst/>
            </a:prstGeom>
            <a:noFill/>
          </p:spPr>
          <p:txBody>
            <a:bodyPr wrap="none" rtlCol="0">
              <a:spAutoFit/>
            </a:bodyPr>
            <a:lstStyle/>
            <a:p>
              <a:r>
                <a:rPr lang="en-US" sz="2000" dirty="0">
                  <a:latin typeface="Segoe UI Light"/>
                  <a:cs typeface="Segoe UI Light"/>
                </a:rPr>
                <a:t>Low reward</a:t>
              </a:r>
            </a:p>
          </p:txBody>
        </p:sp>
      </p:grpSp>
      <p:sp>
        <p:nvSpPr>
          <p:cNvPr id="46" name="TextBox 45">
            <a:extLst>
              <a:ext uri="{FF2B5EF4-FFF2-40B4-BE49-F238E27FC236}">
                <a16:creationId xmlns:a16="http://schemas.microsoft.com/office/drawing/2014/main" id="{0E06E228-9223-7F4A-BDF8-D940E3DA176C}"/>
              </a:ext>
            </a:extLst>
          </p:cNvPr>
          <p:cNvSpPr txBox="1"/>
          <p:nvPr/>
        </p:nvSpPr>
        <p:spPr>
          <a:xfrm>
            <a:off x="3919545" y="3050968"/>
            <a:ext cx="1458861" cy="400110"/>
          </a:xfrm>
          <a:prstGeom prst="rect">
            <a:avLst/>
          </a:prstGeom>
          <a:noFill/>
        </p:spPr>
        <p:txBody>
          <a:bodyPr wrap="none" rtlCol="0">
            <a:spAutoFit/>
          </a:bodyPr>
          <a:lstStyle/>
          <a:p>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Requesters</a:t>
            </a:r>
          </a:p>
        </p:txBody>
      </p:sp>
      <p:sp>
        <p:nvSpPr>
          <p:cNvPr id="47" name="TextBox 46">
            <a:extLst>
              <a:ext uri="{FF2B5EF4-FFF2-40B4-BE49-F238E27FC236}">
                <a16:creationId xmlns:a16="http://schemas.microsoft.com/office/drawing/2014/main" id="{4ADE3021-4791-D545-ADCD-8FBE599D7910}"/>
              </a:ext>
            </a:extLst>
          </p:cNvPr>
          <p:cNvSpPr txBox="1"/>
          <p:nvPr/>
        </p:nvSpPr>
        <p:spPr>
          <a:xfrm>
            <a:off x="5442174" y="3050968"/>
            <a:ext cx="1624163" cy="400110"/>
          </a:xfrm>
          <a:prstGeom prst="rect">
            <a:avLst/>
          </a:prstGeom>
          <a:noFill/>
        </p:spPr>
        <p:txBody>
          <a:bodyPr wrap="none" rtlCol="0">
            <a:spAutoFit/>
          </a:bodyPr>
          <a:lstStyle/>
          <a:p>
            <a:r>
              <a:rPr lang="en-US" sz="2000" dirty="0">
                <a:latin typeface="Segoe UI Light"/>
                <a:cs typeface="Segoe UI Light"/>
              </a:rPr>
              <a:t>Qualifications</a:t>
            </a:r>
          </a:p>
        </p:txBody>
      </p:sp>
      <p:sp>
        <p:nvSpPr>
          <p:cNvPr id="48" name="TextBox 47">
            <a:extLst>
              <a:ext uri="{FF2B5EF4-FFF2-40B4-BE49-F238E27FC236}">
                <a16:creationId xmlns:a16="http://schemas.microsoft.com/office/drawing/2014/main" id="{F2A54AC9-3972-1B49-ABAF-D94D8114C7C8}"/>
              </a:ext>
            </a:extLst>
          </p:cNvPr>
          <p:cNvSpPr txBox="1"/>
          <p:nvPr/>
        </p:nvSpPr>
        <p:spPr>
          <a:xfrm>
            <a:off x="7454171" y="3050968"/>
            <a:ext cx="1252587" cy="400110"/>
          </a:xfrm>
          <a:prstGeom prst="rect">
            <a:avLst/>
          </a:prstGeom>
          <a:noFill/>
        </p:spPr>
        <p:txBody>
          <a:bodyPr wrap="none" rtlCol="0">
            <a:spAutoFit/>
          </a:bodyPr>
          <a:lstStyle/>
          <a:p>
            <a:r>
              <a:rPr lang="en-US" sz="2000" dirty="0">
                <a:latin typeface="Segoe UI Light"/>
                <a:cs typeface="Segoe UI Light"/>
              </a:rPr>
              <a:t>Task types</a:t>
            </a:r>
          </a:p>
        </p:txBody>
      </p:sp>
      <p:sp>
        <p:nvSpPr>
          <p:cNvPr id="2" name="Rectangle 1">
            <a:extLst>
              <a:ext uri="{FF2B5EF4-FFF2-40B4-BE49-F238E27FC236}">
                <a16:creationId xmlns:a16="http://schemas.microsoft.com/office/drawing/2014/main" id="{692A5E99-5866-2E4D-9FEF-BBB031E6BFAA}"/>
              </a:ext>
            </a:extLst>
          </p:cNvPr>
          <p:cNvSpPr/>
          <p:nvPr/>
        </p:nvSpPr>
        <p:spPr>
          <a:xfrm>
            <a:off x="1977483" y="2089791"/>
            <a:ext cx="1858537" cy="1508336"/>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41" name="Rectangle 40">
            <a:extLst>
              <a:ext uri="{FF2B5EF4-FFF2-40B4-BE49-F238E27FC236}">
                <a16:creationId xmlns:a16="http://schemas.microsoft.com/office/drawing/2014/main" id="{257D029B-3A59-3C47-89AB-43567421B2C0}"/>
              </a:ext>
            </a:extLst>
          </p:cNvPr>
          <p:cNvSpPr/>
          <p:nvPr/>
        </p:nvSpPr>
        <p:spPr>
          <a:xfrm>
            <a:off x="5431742" y="2056308"/>
            <a:ext cx="3275016" cy="1508336"/>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42" name="Group 41">
            <a:extLst>
              <a:ext uri="{FF2B5EF4-FFF2-40B4-BE49-F238E27FC236}">
                <a16:creationId xmlns:a16="http://schemas.microsoft.com/office/drawing/2014/main" id="{D81F18BE-D8C6-BE49-8805-C52303DBDA07}"/>
              </a:ext>
            </a:extLst>
          </p:cNvPr>
          <p:cNvGrpSpPr/>
          <p:nvPr/>
        </p:nvGrpSpPr>
        <p:grpSpPr>
          <a:xfrm>
            <a:off x="4408803" y="2275383"/>
            <a:ext cx="413388" cy="547159"/>
            <a:chOff x="2027125" y="3050968"/>
            <a:chExt cx="1546571" cy="2047034"/>
          </a:xfrm>
        </p:grpSpPr>
        <p:pic>
          <p:nvPicPr>
            <p:cNvPr id="51" name="Picture 50">
              <a:extLst>
                <a:ext uri="{FF2B5EF4-FFF2-40B4-BE49-F238E27FC236}">
                  <a16:creationId xmlns:a16="http://schemas.microsoft.com/office/drawing/2014/main" id="{C92002C7-BE9B-584C-8DD6-E5B021F26F34}"/>
                </a:ext>
              </a:extLst>
            </p:cNvPr>
            <p:cNvPicPr>
              <a:picLocks noChangeAspect="1"/>
            </p:cNvPicPr>
            <p:nvPr/>
          </p:nvPicPr>
          <p:blipFill rotWithShape="1">
            <a:blip r:embed="rId4">
              <a:extLst>
                <a:ext uri="{28A0092B-C50C-407E-A947-70E740481C1C}">
                  <a14:useLocalDpi xmlns:a14="http://schemas.microsoft.com/office/drawing/2010/main" val="0"/>
                </a:ext>
              </a:extLst>
            </a:blip>
            <a:srcRect l="19241" t="7812" r="56185" b="23564"/>
            <a:stretch/>
          </p:blipFill>
          <p:spPr>
            <a:xfrm flipH="1">
              <a:off x="2027125" y="3050968"/>
              <a:ext cx="733052" cy="2047034"/>
            </a:xfrm>
            <a:prstGeom prst="rect">
              <a:avLst/>
            </a:prstGeom>
          </p:spPr>
        </p:pic>
        <p:cxnSp>
          <p:nvCxnSpPr>
            <p:cNvPr id="60" name="Straight Connector 59">
              <a:extLst>
                <a:ext uri="{FF2B5EF4-FFF2-40B4-BE49-F238E27FC236}">
                  <a16:creationId xmlns:a16="http://schemas.microsoft.com/office/drawing/2014/main" id="{0238D2D9-10F8-114A-ACE1-AB68A55BD6C5}"/>
                </a:ext>
              </a:extLst>
            </p:cNvPr>
            <p:cNvCxnSpPr/>
            <p:nvPr/>
          </p:nvCxnSpPr>
          <p:spPr>
            <a:xfrm>
              <a:off x="2760177" y="3667349"/>
              <a:ext cx="442867" cy="307800"/>
            </a:xfrm>
            <a:prstGeom prst="line">
              <a:avLst/>
            </a:prstGeom>
            <a:ln w="3810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1" name="Picture 60">
              <a:extLst>
                <a:ext uri="{FF2B5EF4-FFF2-40B4-BE49-F238E27FC236}">
                  <a16:creationId xmlns:a16="http://schemas.microsoft.com/office/drawing/2014/main" id="{F5A11724-2E7F-9A42-87AE-5072D80E7763}"/>
                </a:ext>
              </a:extLst>
            </p:cNvPr>
            <p:cNvPicPr>
              <a:picLocks noChangeAspect="1"/>
            </p:cNvPicPr>
            <p:nvPr/>
          </p:nvPicPr>
          <p:blipFill rotWithShape="1">
            <a:blip r:embed="rId5">
              <a:extLst>
                <a:ext uri="{28A0092B-C50C-407E-A947-70E740481C1C}">
                  <a14:useLocalDpi xmlns:a14="http://schemas.microsoft.com/office/drawing/2010/main" val="0"/>
                </a:ext>
              </a:extLst>
            </a:blip>
            <a:srcRect l="60406" t="10191" r="19324" b="67959"/>
            <a:stretch/>
          </p:blipFill>
          <p:spPr>
            <a:xfrm>
              <a:off x="3158440" y="3492261"/>
              <a:ext cx="415256" cy="447613"/>
            </a:xfrm>
            <a:prstGeom prst="rect">
              <a:avLst/>
            </a:prstGeom>
          </p:spPr>
        </p:pic>
      </p:grpSp>
    </p:spTree>
    <p:extLst>
      <p:ext uri="{BB962C8B-B14F-4D97-AF65-F5344CB8AC3E}">
        <p14:creationId xmlns:p14="http://schemas.microsoft.com/office/powerpoint/2010/main" val="116492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73C70146-B7BD-5B4F-90B1-71F4DC2BDF7A}"/>
              </a:ext>
            </a:extLst>
          </p:cNvPr>
          <p:cNvGrpSpPr/>
          <p:nvPr/>
        </p:nvGrpSpPr>
        <p:grpSpPr>
          <a:xfrm>
            <a:off x="4408803" y="2275383"/>
            <a:ext cx="413388" cy="547159"/>
            <a:chOff x="2027125" y="3050968"/>
            <a:chExt cx="1546571" cy="2047034"/>
          </a:xfrm>
        </p:grpSpPr>
        <p:pic>
          <p:nvPicPr>
            <p:cNvPr id="42" name="Picture 41">
              <a:extLst>
                <a:ext uri="{FF2B5EF4-FFF2-40B4-BE49-F238E27FC236}">
                  <a16:creationId xmlns:a16="http://schemas.microsoft.com/office/drawing/2014/main" id="{7CA1B58F-D04F-8F4F-B320-8663F416260E}"/>
                </a:ext>
              </a:extLst>
            </p:cNvPr>
            <p:cNvPicPr>
              <a:picLocks noChangeAspect="1"/>
            </p:cNvPicPr>
            <p:nvPr/>
          </p:nvPicPr>
          <p:blipFill rotWithShape="1">
            <a:blip r:embed="rId3">
              <a:extLst>
                <a:ext uri="{28A0092B-C50C-407E-A947-70E740481C1C}">
                  <a14:useLocalDpi xmlns:a14="http://schemas.microsoft.com/office/drawing/2010/main" val="0"/>
                </a:ext>
              </a:extLst>
            </a:blip>
            <a:srcRect l="19241" t="7812" r="56185" b="23564"/>
            <a:stretch/>
          </p:blipFill>
          <p:spPr>
            <a:xfrm flipH="1">
              <a:off x="2027125" y="3050968"/>
              <a:ext cx="733052" cy="2047034"/>
            </a:xfrm>
            <a:prstGeom prst="rect">
              <a:avLst/>
            </a:prstGeom>
          </p:spPr>
        </p:pic>
        <p:cxnSp>
          <p:nvCxnSpPr>
            <p:cNvPr id="51" name="Straight Connector 50">
              <a:extLst>
                <a:ext uri="{FF2B5EF4-FFF2-40B4-BE49-F238E27FC236}">
                  <a16:creationId xmlns:a16="http://schemas.microsoft.com/office/drawing/2014/main" id="{AF3181C0-4507-2F41-822D-8D6F64884CBE}"/>
                </a:ext>
              </a:extLst>
            </p:cNvPr>
            <p:cNvCxnSpPr/>
            <p:nvPr/>
          </p:nvCxnSpPr>
          <p:spPr>
            <a:xfrm>
              <a:off x="2760177" y="3667349"/>
              <a:ext cx="442867" cy="307800"/>
            </a:xfrm>
            <a:prstGeom prst="line">
              <a:avLst/>
            </a:prstGeom>
            <a:ln w="3810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0" name="Picture 59">
              <a:extLst>
                <a:ext uri="{FF2B5EF4-FFF2-40B4-BE49-F238E27FC236}">
                  <a16:creationId xmlns:a16="http://schemas.microsoft.com/office/drawing/2014/main" id="{1CA8FDE8-3D1F-204D-96DA-0FBBC19603BB}"/>
                </a:ext>
              </a:extLst>
            </p:cNvPr>
            <p:cNvPicPr>
              <a:picLocks noChangeAspect="1"/>
            </p:cNvPicPr>
            <p:nvPr/>
          </p:nvPicPr>
          <p:blipFill rotWithShape="1">
            <a:blip r:embed="rId4">
              <a:extLst>
                <a:ext uri="{28A0092B-C50C-407E-A947-70E740481C1C}">
                  <a14:useLocalDpi xmlns:a14="http://schemas.microsoft.com/office/drawing/2010/main" val="0"/>
                </a:ext>
              </a:extLst>
            </a:blip>
            <a:srcRect l="60406" t="10191" r="19324" b="67959"/>
            <a:stretch/>
          </p:blipFill>
          <p:spPr>
            <a:xfrm>
              <a:off x="3158440" y="3492261"/>
              <a:ext cx="415256" cy="447613"/>
            </a:xfrm>
            <a:prstGeom prst="rect">
              <a:avLst/>
            </a:prstGeom>
          </p:spPr>
        </p:pic>
      </p:grpSp>
      <p:sp>
        <p:nvSpPr>
          <p:cNvPr id="3" name="Title 2">
            <a:extLst>
              <a:ext uri="{FF2B5EF4-FFF2-40B4-BE49-F238E27FC236}">
                <a16:creationId xmlns:a16="http://schemas.microsoft.com/office/drawing/2014/main" id="{0B7631EF-8BE1-5E43-A98B-B8C286FACD59}"/>
              </a:ext>
            </a:extLst>
          </p:cNvPr>
          <p:cNvSpPr>
            <a:spLocks noGrp="1"/>
          </p:cNvSpPr>
          <p:nvPr>
            <p:ph type="title"/>
          </p:nvPr>
        </p:nvSpPr>
        <p:spPr/>
        <p:txBody>
          <a:bodyPr/>
          <a:lstStyle/>
          <a:p>
            <a:r>
              <a:rPr lang="en-US" dirty="0"/>
              <a:t>What contributes to the low wage?</a:t>
            </a:r>
          </a:p>
        </p:txBody>
      </p:sp>
      <p:pic>
        <p:nvPicPr>
          <p:cNvPr id="20" name="Picture 19">
            <a:extLst>
              <a:ext uri="{FF2B5EF4-FFF2-40B4-BE49-F238E27FC236}">
                <a16:creationId xmlns:a16="http://schemas.microsoft.com/office/drawing/2014/main" id="{6EA8C5BB-97D1-CD45-BEE9-53B74E32D4ED}"/>
              </a:ext>
            </a:extLst>
          </p:cNvPr>
          <p:cNvPicPr>
            <a:picLocks noChangeAspect="1"/>
          </p:cNvPicPr>
          <p:nvPr/>
        </p:nvPicPr>
        <p:blipFill rotWithShape="1">
          <a:blip r:embed="rId5"/>
          <a:srcRect l="17623" r="17017" b="13738"/>
          <a:stretch/>
        </p:blipFill>
        <p:spPr>
          <a:xfrm>
            <a:off x="6081331" y="2291934"/>
            <a:ext cx="345848" cy="456446"/>
          </a:xfrm>
          <a:prstGeom prst="rect">
            <a:avLst/>
          </a:prstGeom>
        </p:spPr>
      </p:pic>
      <p:grpSp>
        <p:nvGrpSpPr>
          <p:cNvPr id="37" name="Group 36">
            <a:extLst>
              <a:ext uri="{FF2B5EF4-FFF2-40B4-BE49-F238E27FC236}">
                <a16:creationId xmlns:a16="http://schemas.microsoft.com/office/drawing/2014/main" id="{64B3ADE8-D824-964A-B652-8BF79449038F}"/>
              </a:ext>
            </a:extLst>
          </p:cNvPr>
          <p:cNvGrpSpPr/>
          <p:nvPr/>
        </p:nvGrpSpPr>
        <p:grpSpPr>
          <a:xfrm>
            <a:off x="7883268" y="2229839"/>
            <a:ext cx="394392" cy="580637"/>
            <a:chOff x="6880694" y="2354608"/>
            <a:chExt cx="394392" cy="580637"/>
          </a:xfrm>
        </p:grpSpPr>
        <p:sp>
          <p:nvSpPr>
            <p:cNvPr id="21" name="Rectangle 20">
              <a:extLst>
                <a:ext uri="{FF2B5EF4-FFF2-40B4-BE49-F238E27FC236}">
                  <a16:creationId xmlns:a16="http://schemas.microsoft.com/office/drawing/2014/main" id="{6DCE7905-633C-0A4C-AB16-AFB4F3F2494C}"/>
                </a:ext>
              </a:extLst>
            </p:cNvPr>
            <p:cNvSpPr/>
            <p:nvPr/>
          </p:nvSpPr>
          <p:spPr>
            <a:xfrm>
              <a:off x="6880694" y="2354608"/>
              <a:ext cx="182610" cy="18261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3" name="Rectangle 22">
              <a:extLst>
                <a:ext uri="{FF2B5EF4-FFF2-40B4-BE49-F238E27FC236}">
                  <a16:creationId xmlns:a16="http://schemas.microsoft.com/office/drawing/2014/main" id="{A272E259-0EBD-0B49-8059-4D3A0546C537}"/>
                </a:ext>
              </a:extLst>
            </p:cNvPr>
            <p:cNvSpPr/>
            <p:nvPr/>
          </p:nvSpPr>
          <p:spPr>
            <a:xfrm>
              <a:off x="7151649" y="2612014"/>
              <a:ext cx="123437" cy="12343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4" name="Rectangle 23">
              <a:extLst>
                <a:ext uri="{FF2B5EF4-FFF2-40B4-BE49-F238E27FC236}">
                  <a16:creationId xmlns:a16="http://schemas.microsoft.com/office/drawing/2014/main" id="{61BD3A6C-A802-104A-8D86-1EABAB04D235}"/>
                </a:ext>
              </a:extLst>
            </p:cNvPr>
            <p:cNvSpPr/>
            <p:nvPr/>
          </p:nvSpPr>
          <p:spPr>
            <a:xfrm>
              <a:off x="7151649" y="2811808"/>
              <a:ext cx="123437" cy="12343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26" name="Straight Connector 25">
              <a:extLst>
                <a:ext uri="{FF2B5EF4-FFF2-40B4-BE49-F238E27FC236}">
                  <a16:creationId xmlns:a16="http://schemas.microsoft.com/office/drawing/2014/main" id="{CEA5EA5D-9E67-404D-95E7-5B30C27491FD}"/>
                </a:ext>
              </a:extLst>
            </p:cNvPr>
            <p:cNvCxnSpPr>
              <a:cxnSpLocks/>
              <a:stCxn id="21" idx="2"/>
            </p:cNvCxnSpPr>
            <p:nvPr/>
          </p:nvCxnSpPr>
          <p:spPr>
            <a:xfrm>
              <a:off x="6971999" y="2537218"/>
              <a:ext cx="0" cy="336308"/>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9B9C8B0-F519-C741-9642-6ED79E25D721}"/>
                </a:ext>
              </a:extLst>
            </p:cNvPr>
            <p:cNvCxnSpPr>
              <a:cxnSpLocks/>
              <a:stCxn id="23" idx="1"/>
            </p:cNvCxnSpPr>
            <p:nvPr/>
          </p:nvCxnSpPr>
          <p:spPr>
            <a:xfrm flipH="1" flipV="1">
              <a:off x="6971999" y="2673732"/>
              <a:ext cx="179650" cy="1"/>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31AB4DF-030D-7949-B24C-8B0767521DB9}"/>
                </a:ext>
              </a:extLst>
            </p:cNvPr>
            <p:cNvCxnSpPr>
              <a:cxnSpLocks/>
              <a:stCxn id="24" idx="1"/>
            </p:cNvCxnSpPr>
            <p:nvPr/>
          </p:nvCxnSpPr>
          <p:spPr>
            <a:xfrm flipH="1">
              <a:off x="6971999" y="2873527"/>
              <a:ext cx="179650" cy="0"/>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6D87AD5D-4EF3-F646-BEE9-9F1D94CA7387}"/>
              </a:ext>
            </a:extLst>
          </p:cNvPr>
          <p:cNvGrpSpPr/>
          <p:nvPr/>
        </p:nvGrpSpPr>
        <p:grpSpPr>
          <a:xfrm>
            <a:off x="252906" y="2104659"/>
            <a:ext cx="1668214" cy="1346419"/>
            <a:chOff x="252906" y="2104659"/>
            <a:chExt cx="1668214" cy="1346419"/>
          </a:xfrm>
        </p:grpSpPr>
        <p:grpSp>
          <p:nvGrpSpPr>
            <p:cNvPr id="43" name="Group 42">
              <a:extLst>
                <a:ext uri="{FF2B5EF4-FFF2-40B4-BE49-F238E27FC236}">
                  <a16:creationId xmlns:a16="http://schemas.microsoft.com/office/drawing/2014/main" id="{37C9F62E-9812-7C44-91DD-22BB941ABEDB}"/>
                </a:ext>
              </a:extLst>
            </p:cNvPr>
            <p:cNvGrpSpPr/>
            <p:nvPr/>
          </p:nvGrpSpPr>
          <p:grpSpPr>
            <a:xfrm>
              <a:off x="712699" y="2104659"/>
              <a:ext cx="624426" cy="830997"/>
              <a:chOff x="1159565" y="2133764"/>
              <a:chExt cx="624426" cy="830997"/>
            </a:xfrm>
          </p:grpSpPr>
          <p:sp>
            <p:nvSpPr>
              <p:cNvPr id="5" name="TextBox 4">
                <a:extLst>
                  <a:ext uri="{FF2B5EF4-FFF2-40B4-BE49-F238E27FC236}">
                    <a16:creationId xmlns:a16="http://schemas.microsoft.com/office/drawing/2014/main" id="{54B5DD64-15DF-0141-93FA-BA086F9639A9}"/>
                  </a:ext>
                </a:extLst>
              </p:cNvPr>
              <p:cNvSpPr txBox="1"/>
              <p:nvPr/>
            </p:nvSpPr>
            <p:spPr>
              <a:xfrm>
                <a:off x="1285027" y="2133764"/>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cxnSp>
            <p:nvCxnSpPr>
              <p:cNvPr id="7" name="Straight Connector 6">
                <a:extLst>
                  <a:ext uri="{FF2B5EF4-FFF2-40B4-BE49-F238E27FC236}">
                    <a16:creationId xmlns:a16="http://schemas.microsoft.com/office/drawing/2014/main" id="{1F4F4123-45E6-3B4B-93C7-2C93A6185566}"/>
                  </a:ext>
                </a:extLst>
              </p:cNvPr>
              <p:cNvCxnSpPr>
                <a:cxnSpLocks/>
              </p:cNvCxnSpPr>
              <p:nvPr/>
            </p:nvCxnSpPr>
            <p:spPr>
              <a:xfrm>
                <a:off x="1159565" y="2591816"/>
                <a:ext cx="624426" cy="0"/>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grpSp>
        <p:sp>
          <p:nvSpPr>
            <p:cNvPr id="44" name="TextBox 43">
              <a:extLst>
                <a:ext uri="{FF2B5EF4-FFF2-40B4-BE49-F238E27FC236}">
                  <a16:creationId xmlns:a16="http://schemas.microsoft.com/office/drawing/2014/main" id="{2E2A74F5-8F0C-C74A-AB4E-2192001CB088}"/>
                </a:ext>
              </a:extLst>
            </p:cNvPr>
            <p:cNvSpPr txBox="1"/>
            <p:nvPr/>
          </p:nvSpPr>
          <p:spPr>
            <a:xfrm>
              <a:off x="252906" y="3050968"/>
              <a:ext cx="1668214" cy="400110"/>
            </a:xfrm>
            <a:prstGeom prst="rect">
              <a:avLst/>
            </a:prstGeom>
            <a:noFill/>
          </p:spPr>
          <p:txBody>
            <a:bodyPr wrap="none" rtlCol="0">
              <a:spAutoFit/>
            </a:bodyPr>
            <a:lstStyle/>
            <a:p>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Unpaid work</a:t>
              </a:r>
            </a:p>
          </p:txBody>
        </p:sp>
      </p:grpSp>
      <p:grpSp>
        <p:nvGrpSpPr>
          <p:cNvPr id="50" name="Group 49">
            <a:extLst>
              <a:ext uri="{FF2B5EF4-FFF2-40B4-BE49-F238E27FC236}">
                <a16:creationId xmlns:a16="http://schemas.microsoft.com/office/drawing/2014/main" id="{8B627118-A49D-074D-83A0-49FA28B0014D}"/>
              </a:ext>
            </a:extLst>
          </p:cNvPr>
          <p:cNvGrpSpPr/>
          <p:nvPr/>
        </p:nvGrpSpPr>
        <p:grpSpPr>
          <a:xfrm>
            <a:off x="2171278" y="2104659"/>
            <a:ext cx="1423147" cy="1346419"/>
            <a:chOff x="2171278" y="2104659"/>
            <a:chExt cx="1423147" cy="1346419"/>
          </a:xfrm>
        </p:grpSpPr>
        <p:sp>
          <p:nvSpPr>
            <p:cNvPr id="11" name="TextBox 10">
              <a:extLst>
                <a:ext uri="{FF2B5EF4-FFF2-40B4-BE49-F238E27FC236}">
                  <a16:creationId xmlns:a16="http://schemas.microsoft.com/office/drawing/2014/main" id="{07B46BA5-E05F-684E-81B5-B8884434A294}"/>
                </a:ext>
              </a:extLst>
            </p:cNvPr>
            <p:cNvSpPr txBox="1"/>
            <p:nvPr/>
          </p:nvSpPr>
          <p:spPr>
            <a:xfrm>
              <a:off x="2696102" y="2104659"/>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sp>
          <p:nvSpPr>
            <p:cNvPr id="45" name="TextBox 44">
              <a:extLst>
                <a:ext uri="{FF2B5EF4-FFF2-40B4-BE49-F238E27FC236}">
                  <a16:creationId xmlns:a16="http://schemas.microsoft.com/office/drawing/2014/main" id="{220F7F8F-8AD0-4440-8969-50F9FB5CD3AF}"/>
                </a:ext>
              </a:extLst>
            </p:cNvPr>
            <p:cNvSpPr txBox="1"/>
            <p:nvPr/>
          </p:nvSpPr>
          <p:spPr>
            <a:xfrm>
              <a:off x="2171278" y="3050968"/>
              <a:ext cx="1423147" cy="400110"/>
            </a:xfrm>
            <a:prstGeom prst="rect">
              <a:avLst/>
            </a:prstGeom>
            <a:noFill/>
          </p:spPr>
          <p:txBody>
            <a:bodyPr wrap="none" rtlCol="0">
              <a:spAutoFit/>
            </a:bodyPr>
            <a:lstStyle/>
            <a:p>
              <a:r>
                <a:rPr lang="en-US" sz="2000" dirty="0">
                  <a:latin typeface="Segoe UI Light"/>
                  <a:cs typeface="Segoe UI Light"/>
                </a:rPr>
                <a:t>Low reward</a:t>
              </a:r>
            </a:p>
          </p:txBody>
        </p:sp>
      </p:grpSp>
      <p:sp>
        <p:nvSpPr>
          <p:cNvPr id="46" name="TextBox 45">
            <a:extLst>
              <a:ext uri="{FF2B5EF4-FFF2-40B4-BE49-F238E27FC236}">
                <a16:creationId xmlns:a16="http://schemas.microsoft.com/office/drawing/2014/main" id="{0E06E228-9223-7F4A-BDF8-D940E3DA176C}"/>
              </a:ext>
            </a:extLst>
          </p:cNvPr>
          <p:cNvSpPr txBox="1"/>
          <p:nvPr/>
        </p:nvSpPr>
        <p:spPr>
          <a:xfrm>
            <a:off x="3919545" y="3050968"/>
            <a:ext cx="1362168" cy="400110"/>
          </a:xfrm>
          <a:prstGeom prst="rect">
            <a:avLst/>
          </a:prstGeom>
          <a:noFill/>
        </p:spPr>
        <p:txBody>
          <a:bodyPr wrap="none" rtlCol="0">
            <a:spAutoFit/>
          </a:bodyPr>
          <a:lstStyle/>
          <a:p>
            <a:r>
              <a:rPr lang="en-US" sz="2000" dirty="0">
                <a:latin typeface="Segoe UI Light"/>
                <a:cs typeface="Segoe UI Light"/>
              </a:rPr>
              <a:t>Requesters</a:t>
            </a:r>
          </a:p>
        </p:txBody>
      </p:sp>
      <p:sp>
        <p:nvSpPr>
          <p:cNvPr id="47" name="TextBox 46">
            <a:extLst>
              <a:ext uri="{FF2B5EF4-FFF2-40B4-BE49-F238E27FC236}">
                <a16:creationId xmlns:a16="http://schemas.microsoft.com/office/drawing/2014/main" id="{4ADE3021-4791-D545-ADCD-8FBE599D7910}"/>
              </a:ext>
            </a:extLst>
          </p:cNvPr>
          <p:cNvSpPr txBox="1"/>
          <p:nvPr/>
        </p:nvSpPr>
        <p:spPr>
          <a:xfrm>
            <a:off x="5442174" y="3050968"/>
            <a:ext cx="1624163" cy="400110"/>
          </a:xfrm>
          <a:prstGeom prst="rect">
            <a:avLst/>
          </a:prstGeom>
          <a:noFill/>
        </p:spPr>
        <p:txBody>
          <a:bodyPr wrap="none" rtlCol="0">
            <a:spAutoFit/>
          </a:bodyPr>
          <a:lstStyle/>
          <a:p>
            <a:r>
              <a:rPr lang="en-US" sz="2000" dirty="0">
                <a:latin typeface="Segoe UI Light"/>
                <a:cs typeface="Segoe UI Light"/>
              </a:rPr>
              <a:t>Qualifications</a:t>
            </a:r>
          </a:p>
        </p:txBody>
      </p:sp>
      <p:sp>
        <p:nvSpPr>
          <p:cNvPr id="48" name="TextBox 47">
            <a:extLst>
              <a:ext uri="{FF2B5EF4-FFF2-40B4-BE49-F238E27FC236}">
                <a16:creationId xmlns:a16="http://schemas.microsoft.com/office/drawing/2014/main" id="{F2A54AC9-3972-1B49-ABAF-D94D8114C7C8}"/>
              </a:ext>
            </a:extLst>
          </p:cNvPr>
          <p:cNvSpPr txBox="1"/>
          <p:nvPr/>
        </p:nvSpPr>
        <p:spPr>
          <a:xfrm>
            <a:off x="7454171" y="3050968"/>
            <a:ext cx="1252587" cy="400110"/>
          </a:xfrm>
          <a:prstGeom prst="rect">
            <a:avLst/>
          </a:prstGeom>
          <a:noFill/>
        </p:spPr>
        <p:txBody>
          <a:bodyPr wrap="none" rtlCol="0">
            <a:spAutoFit/>
          </a:bodyPr>
          <a:lstStyle/>
          <a:p>
            <a:r>
              <a:rPr lang="en-US" sz="2000" dirty="0">
                <a:latin typeface="Segoe UI Light"/>
                <a:cs typeface="Segoe UI Light"/>
              </a:rPr>
              <a:t>Task types</a:t>
            </a:r>
          </a:p>
        </p:txBody>
      </p:sp>
      <p:sp>
        <p:nvSpPr>
          <p:cNvPr id="2" name="Rectangle 1">
            <a:extLst>
              <a:ext uri="{FF2B5EF4-FFF2-40B4-BE49-F238E27FC236}">
                <a16:creationId xmlns:a16="http://schemas.microsoft.com/office/drawing/2014/main" id="{692A5E99-5866-2E4D-9FEF-BBB031E6BFAA}"/>
              </a:ext>
            </a:extLst>
          </p:cNvPr>
          <p:cNvSpPr/>
          <p:nvPr/>
        </p:nvSpPr>
        <p:spPr>
          <a:xfrm>
            <a:off x="1977483" y="2089791"/>
            <a:ext cx="6653561" cy="1508336"/>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4430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836E3D-A3C8-A149-88BA-5E90B24B8C0B}"/>
              </a:ext>
            </a:extLst>
          </p:cNvPr>
          <p:cNvPicPr>
            <a:picLocks noChangeAspect="1"/>
          </p:cNvPicPr>
          <p:nvPr/>
        </p:nvPicPr>
        <p:blipFill>
          <a:blip r:embed="rId3"/>
          <a:stretch>
            <a:fillRect/>
          </a:stretch>
        </p:blipFill>
        <p:spPr>
          <a:xfrm rot="21085291">
            <a:off x="592387" y="367092"/>
            <a:ext cx="3634659" cy="5143500"/>
          </a:xfrm>
          <a:prstGeom prst="rect">
            <a:avLst/>
          </a:prstGeom>
          <a:solidFill>
            <a:schemeClr val="bg1"/>
          </a:solidFill>
          <a:ln>
            <a:solidFill>
              <a:schemeClr val="bg1">
                <a:lumMod val="95000"/>
              </a:schemeClr>
            </a:solidFill>
          </a:ln>
        </p:spPr>
      </p:pic>
      <p:pic>
        <p:nvPicPr>
          <p:cNvPr id="3" name="Picture 2">
            <a:extLst>
              <a:ext uri="{FF2B5EF4-FFF2-40B4-BE49-F238E27FC236}">
                <a16:creationId xmlns:a16="http://schemas.microsoft.com/office/drawing/2014/main" id="{35397BF3-86AB-F64E-B976-D853D11662F3}"/>
              </a:ext>
            </a:extLst>
          </p:cNvPr>
          <p:cNvPicPr>
            <a:picLocks noChangeAspect="1"/>
          </p:cNvPicPr>
          <p:nvPr/>
        </p:nvPicPr>
        <p:blipFill>
          <a:blip r:embed="rId4"/>
          <a:stretch>
            <a:fillRect/>
          </a:stretch>
        </p:blipFill>
        <p:spPr>
          <a:xfrm rot="21391912">
            <a:off x="2012310" y="115506"/>
            <a:ext cx="3974523" cy="5143500"/>
          </a:xfrm>
          <a:prstGeom prst="rect">
            <a:avLst/>
          </a:prstGeom>
          <a:solidFill>
            <a:schemeClr val="bg1"/>
          </a:solidFill>
          <a:ln>
            <a:solidFill>
              <a:schemeClr val="bg1">
                <a:lumMod val="95000"/>
              </a:schemeClr>
            </a:solidFill>
          </a:ln>
        </p:spPr>
      </p:pic>
      <p:pic>
        <p:nvPicPr>
          <p:cNvPr id="5" name="Picture 4">
            <a:extLst>
              <a:ext uri="{FF2B5EF4-FFF2-40B4-BE49-F238E27FC236}">
                <a16:creationId xmlns:a16="http://schemas.microsoft.com/office/drawing/2014/main" id="{9E004196-53CE-BA4B-AFCB-CD6DD7691428}"/>
              </a:ext>
            </a:extLst>
          </p:cNvPr>
          <p:cNvPicPr>
            <a:picLocks noChangeAspect="1"/>
          </p:cNvPicPr>
          <p:nvPr/>
        </p:nvPicPr>
        <p:blipFill>
          <a:blip r:embed="rId5"/>
          <a:stretch>
            <a:fillRect/>
          </a:stretch>
        </p:blipFill>
        <p:spPr>
          <a:xfrm rot="247263">
            <a:off x="3766768" y="283526"/>
            <a:ext cx="3974523" cy="5143500"/>
          </a:xfrm>
          <a:prstGeom prst="rect">
            <a:avLst/>
          </a:prstGeom>
          <a:solidFill>
            <a:schemeClr val="bg1"/>
          </a:solidFill>
          <a:ln>
            <a:solidFill>
              <a:schemeClr val="bg1">
                <a:lumMod val="95000"/>
              </a:schemeClr>
            </a:solidFill>
          </a:ln>
        </p:spPr>
      </p:pic>
      <p:pic>
        <p:nvPicPr>
          <p:cNvPr id="7" name="Picture 6">
            <a:extLst>
              <a:ext uri="{FF2B5EF4-FFF2-40B4-BE49-F238E27FC236}">
                <a16:creationId xmlns:a16="http://schemas.microsoft.com/office/drawing/2014/main" id="{4CE1E458-19C4-9845-A6E3-A125783099AB}"/>
              </a:ext>
            </a:extLst>
          </p:cNvPr>
          <p:cNvPicPr>
            <a:picLocks noChangeAspect="1"/>
          </p:cNvPicPr>
          <p:nvPr/>
        </p:nvPicPr>
        <p:blipFill>
          <a:blip r:embed="rId6"/>
          <a:stretch>
            <a:fillRect/>
          </a:stretch>
        </p:blipFill>
        <p:spPr>
          <a:xfrm rot="712807">
            <a:off x="4841761" y="694194"/>
            <a:ext cx="3738506" cy="5143500"/>
          </a:xfrm>
          <a:prstGeom prst="rect">
            <a:avLst/>
          </a:prstGeom>
          <a:solidFill>
            <a:schemeClr val="bg1"/>
          </a:solidFill>
          <a:ln>
            <a:solidFill>
              <a:schemeClr val="bg1">
                <a:lumMod val="95000"/>
              </a:schemeClr>
            </a:solidFill>
          </a:ln>
        </p:spPr>
      </p:pic>
      <p:sp>
        <p:nvSpPr>
          <p:cNvPr id="10" name="TextBox 9">
            <a:extLst>
              <a:ext uri="{FF2B5EF4-FFF2-40B4-BE49-F238E27FC236}">
                <a16:creationId xmlns:a16="http://schemas.microsoft.com/office/drawing/2014/main" id="{077C2D88-7704-4D42-BC74-158B87D88BD8}"/>
              </a:ext>
            </a:extLst>
          </p:cNvPr>
          <p:cNvSpPr txBox="1"/>
          <p:nvPr/>
        </p:nvSpPr>
        <p:spPr>
          <a:xfrm>
            <a:off x="0" y="4356410"/>
            <a:ext cx="8265981" cy="400110"/>
          </a:xfrm>
          <a:prstGeom prst="rect">
            <a:avLst/>
          </a:prstGeom>
          <a:solidFill>
            <a:schemeClr val="bg1"/>
          </a:solidFill>
        </p:spPr>
        <p:txBody>
          <a:bodyPr wrap="none" rtlCol="0">
            <a:spAutoFit/>
          </a:bodyPr>
          <a:lstStyle/>
          <a:p>
            <a:r>
              <a:rPr lang="en-US" sz="2000" dirty="0">
                <a:latin typeface="Segoe UI Light"/>
                <a:cs typeface="Segoe UI Light"/>
              </a:rPr>
              <a:t>Martin </a:t>
            </a:r>
            <a:r>
              <a:rPr lang="en-US" sz="2000" i="1" dirty="0">
                <a:latin typeface="Segoe UI Light"/>
                <a:cs typeface="Segoe UI Light"/>
              </a:rPr>
              <a:t>et al.</a:t>
            </a:r>
            <a:r>
              <a:rPr lang="en-US" sz="2000" dirty="0">
                <a:latin typeface="Segoe UI Light"/>
                <a:cs typeface="Segoe UI Light"/>
              </a:rPr>
              <a:t> 2014; Berg 2016; </a:t>
            </a:r>
            <a:r>
              <a:rPr lang="en-US" sz="2000" dirty="0" err="1">
                <a:latin typeface="Segoe UI Light"/>
                <a:cs typeface="Segoe UI Light"/>
              </a:rPr>
              <a:t>Irani</a:t>
            </a:r>
            <a:r>
              <a:rPr lang="en-US" sz="2000" dirty="0">
                <a:latin typeface="Segoe UI Light"/>
                <a:cs typeface="Segoe UI Light"/>
              </a:rPr>
              <a:t> and Silberman 2016; </a:t>
            </a:r>
            <a:r>
              <a:rPr lang="en-US" sz="2000" dirty="0" err="1">
                <a:latin typeface="Segoe UI Light"/>
                <a:cs typeface="Segoe UI Light"/>
              </a:rPr>
              <a:t>Alkhatib</a:t>
            </a:r>
            <a:r>
              <a:rPr lang="en-US" sz="2000" dirty="0">
                <a:latin typeface="Segoe UI Light"/>
                <a:cs typeface="Segoe UI Light"/>
              </a:rPr>
              <a:t> </a:t>
            </a:r>
            <a:r>
              <a:rPr lang="en-US" sz="2000" i="1" dirty="0">
                <a:latin typeface="Segoe UI Light"/>
                <a:cs typeface="Segoe UI Light"/>
              </a:rPr>
              <a:t>et al.</a:t>
            </a:r>
            <a:r>
              <a:rPr lang="en-US" sz="2000" dirty="0">
                <a:latin typeface="Segoe UI Light"/>
                <a:cs typeface="Segoe UI Light"/>
              </a:rPr>
              <a:t> 2017</a:t>
            </a:r>
          </a:p>
        </p:txBody>
      </p:sp>
    </p:spTree>
    <p:extLst>
      <p:ext uri="{BB962C8B-B14F-4D97-AF65-F5344CB8AC3E}">
        <p14:creationId xmlns:p14="http://schemas.microsoft.com/office/powerpoint/2010/main" val="364470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DF0B0C-1A1C-E644-ABE9-93072D7EE99E}"/>
              </a:ext>
            </a:extLst>
          </p:cNvPr>
          <p:cNvSpPr txBox="1"/>
          <p:nvPr/>
        </p:nvSpPr>
        <p:spPr>
          <a:xfrm>
            <a:off x="3450639" y="-443565"/>
            <a:ext cx="1818126" cy="4508927"/>
          </a:xfrm>
          <a:prstGeom prst="rect">
            <a:avLst/>
          </a:prstGeom>
          <a:noFill/>
        </p:spPr>
        <p:txBody>
          <a:bodyPr wrap="none" rtlCol="0">
            <a:spAutoFit/>
          </a:bodyPr>
          <a:lstStyle/>
          <a:p>
            <a:r>
              <a:rPr lang="en-US" sz="28700" dirty="0">
                <a:solidFill>
                  <a:schemeClr val="bg1">
                    <a:lumMod val="85000"/>
                  </a:schemeClr>
                </a:solidFill>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E5818186-45AD-C945-9F66-3365285F196E}"/>
              </a:ext>
            </a:extLst>
          </p:cNvPr>
          <p:cNvSpPr txBox="1"/>
          <p:nvPr/>
        </p:nvSpPr>
        <p:spPr>
          <a:xfrm>
            <a:off x="6939380" y="2062870"/>
            <a:ext cx="1818126" cy="4508927"/>
          </a:xfrm>
          <a:prstGeom prst="rect">
            <a:avLst/>
          </a:prstGeom>
          <a:noFill/>
        </p:spPr>
        <p:txBody>
          <a:bodyPr wrap="none" rtlCol="0">
            <a:spAutoFit/>
          </a:bodyPr>
          <a:lstStyle/>
          <a:p>
            <a:r>
              <a:rPr lang="en-US" sz="28700" dirty="0">
                <a:solidFill>
                  <a:schemeClr val="bg1">
                    <a:lumMod val="85000"/>
                  </a:schemeClr>
                </a:solidFill>
                <a:latin typeface="Times New Roman" panose="02020603050405020304" pitchFamily="18" charset="0"/>
                <a:cs typeface="Times New Roman" panose="02020603050405020304" pitchFamily="18" charset="0"/>
              </a:rPr>
              <a:t>”</a:t>
            </a:r>
          </a:p>
        </p:txBody>
      </p:sp>
      <p:sp>
        <p:nvSpPr>
          <p:cNvPr id="4" name="Rectangle 3">
            <a:extLst>
              <a:ext uri="{FF2B5EF4-FFF2-40B4-BE49-F238E27FC236}">
                <a16:creationId xmlns:a16="http://schemas.microsoft.com/office/drawing/2014/main" id="{E4F13BF5-808A-3842-A29E-957F5388111C}"/>
              </a:ext>
            </a:extLst>
          </p:cNvPr>
          <p:cNvSpPr/>
          <p:nvPr/>
        </p:nvSpPr>
        <p:spPr>
          <a:xfrm>
            <a:off x="3746811" y="502958"/>
            <a:ext cx="5144428" cy="3693319"/>
          </a:xfrm>
          <a:prstGeom prst="rect">
            <a:avLst/>
          </a:prstGeom>
        </p:spPr>
        <p:txBody>
          <a:bodyPr wrap="square">
            <a:spAutoFit/>
          </a:bodyPr>
          <a:lstStyle/>
          <a:p>
            <a:pPr>
              <a:spcBef>
                <a:spcPts val="600"/>
              </a:spcBef>
              <a:spcAft>
                <a:spcPts val="600"/>
              </a:spcAft>
            </a:pPr>
            <a:r>
              <a:rPr lang="en-US" sz="2800" dirty="0">
                <a:latin typeface="Segoe UI Light" panose="020B0502040204020203" pitchFamily="34" charset="0"/>
                <a:ea typeface="Segoe UI Mono" panose="020B0502040204020203" pitchFamily="34" charset="0"/>
                <a:cs typeface="Segoe UI Mono" panose="020B0502040204020203" pitchFamily="34" charset="0"/>
              </a:rPr>
              <a:t>[…] aspects of </a:t>
            </a:r>
            <a:r>
              <a:rPr lang="en-US" sz="2800" dirty="0" err="1">
                <a:latin typeface="Segoe UI Light" panose="020B0502040204020203" pitchFamily="34" charset="0"/>
                <a:ea typeface="Segoe UI Mono" panose="020B0502040204020203" pitchFamily="34" charset="0"/>
                <a:cs typeface="Segoe UI Mono" panose="020B0502040204020203" pitchFamily="34" charset="0"/>
              </a:rPr>
              <a:t>turking</a:t>
            </a:r>
            <a:r>
              <a:rPr lang="en-US" sz="2800" dirty="0">
                <a:latin typeface="Segoe UI Light" panose="020B0502040204020203" pitchFamily="34" charset="0"/>
                <a:ea typeface="Segoe UI Mono" panose="020B0502040204020203" pitchFamily="34" charset="0"/>
                <a:cs typeface="Segoe UI Mono" panose="020B0502040204020203" pitchFamily="34" charset="0"/>
              </a:rPr>
              <a:t> [(working on Amazon Mechanical Turk)] like simply searching for jobs can take a considerable amount time.</a:t>
            </a:r>
          </a:p>
          <a:p>
            <a:pPr>
              <a:spcBef>
                <a:spcPts val="600"/>
              </a:spcBef>
              <a:spcAft>
                <a:spcPts val="600"/>
              </a:spcAft>
            </a:pPr>
            <a:r>
              <a:rPr lang="en-US" sz="2800" dirty="0">
                <a:latin typeface="Segoe UI Light" panose="020B0502040204020203" pitchFamily="34" charset="0"/>
                <a:ea typeface="Segoe UI Mono" panose="020B0502040204020203" pitchFamily="34" charset="0"/>
                <a:cs typeface="Segoe UI Mono" panose="020B0502040204020203" pitchFamily="34" charset="0"/>
              </a:rPr>
              <a:t>The time spent learning and searching are clear examples of invisible [(unpaid)] work that </a:t>
            </a:r>
            <a:r>
              <a:rPr lang="en-US" sz="2800" dirty="0" err="1">
                <a:latin typeface="Segoe UI Light" panose="020B0502040204020203" pitchFamily="34" charset="0"/>
                <a:ea typeface="Segoe UI Mono" panose="020B0502040204020203" pitchFamily="34" charset="0"/>
                <a:cs typeface="Segoe UI Mono" panose="020B0502040204020203" pitchFamily="34" charset="0"/>
              </a:rPr>
              <a:t>Turkers</a:t>
            </a:r>
            <a:r>
              <a:rPr lang="en-US" sz="2800" dirty="0">
                <a:latin typeface="Segoe UI Light" panose="020B0502040204020203" pitchFamily="34" charset="0"/>
                <a:ea typeface="Segoe UI Mono" panose="020B0502040204020203" pitchFamily="34" charset="0"/>
                <a:cs typeface="Segoe UI Mono" panose="020B0502040204020203" pitchFamily="34" charset="0"/>
              </a:rPr>
              <a:t> must engage in […].</a:t>
            </a:r>
          </a:p>
        </p:txBody>
      </p:sp>
      <p:pic>
        <p:nvPicPr>
          <p:cNvPr id="3" name="Picture 2">
            <a:extLst>
              <a:ext uri="{FF2B5EF4-FFF2-40B4-BE49-F238E27FC236}">
                <a16:creationId xmlns:a16="http://schemas.microsoft.com/office/drawing/2014/main" id="{0437ED17-B3B1-AE45-A464-FDE616C9B4C9}"/>
              </a:ext>
            </a:extLst>
          </p:cNvPr>
          <p:cNvPicPr>
            <a:picLocks noChangeAspect="1"/>
          </p:cNvPicPr>
          <p:nvPr/>
        </p:nvPicPr>
        <p:blipFill rotWithShape="1">
          <a:blip r:embed="rId3"/>
          <a:srcRect t="-1" b="412"/>
          <a:stretch/>
        </p:blipFill>
        <p:spPr>
          <a:xfrm>
            <a:off x="225904" y="448397"/>
            <a:ext cx="3295073" cy="4246706"/>
          </a:xfrm>
          <a:prstGeom prst="rect">
            <a:avLst/>
          </a:prstGeom>
          <a:solidFill>
            <a:schemeClr val="bg1"/>
          </a:solidFill>
          <a:ln>
            <a:solidFill>
              <a:schemeClr val="bg1">
                <a:lumMod val="85000"/>
              </a:schemeClr>
            </a:solidFill>
          </a:ln>
        </p:spPr>
      </p:pic>
      <p:sp>
        <p:nvSpPr>
          <p:cNvPr id="10" name="TextBox 9">
            <a:extLst>
              <a:ext uri="{FF2B5EF4-FFF2-40B4-BE49-F238E27FC236}">
                <a16:creationId xmlns:a16="http://schemas.microsoft.com/office/drawing/2014/main" id="{FF37FEF2-0E6B-494E-8AD2-0F80F7FD528A}"/>
              </a:ext>
            </a:extLst>
          </p:cNvPr>
          <p:cNvSpPr txBox="1"/>
          <p:nvPr/>
        </p:nvSpPr>
        <p:spPr>
          <a:xfrm>
            <a:off x="3742336" y="4325771"/>
            <a:ext cx="4723473" cy="369332"/>
          </a:xfrm>
          <a:prstGeom prst="rect">
            <a:avLst/>
          </a:prstGeom>
          <a:noFill/>
        </p:spPr>
        <p:txBody>
          <a:bodyPr wrap="none" rtlCol="0">
            <a:spAutoFit/>
          </a:bodyPr>
          <a:lstStyle/>
          <a:p>
            <a:r>
              <a:rPr lang="en-US" dirty="0">
                <a:latin typeface="Segoe UI Light"/>
                <a:cs typeface="Segoe UI Light"/>
              </a:rPr>
              <a:t>Martin </a:t>
            </a:r>
            <a:r>
              <a:rPr lang="en-US" i="1" dirty="0">
                <a:latin typeface="Segoe UI Light"/>
                <a:cs typeface="Segoe UI Light"/>
              </a:rPr>
              <a:t>et al.</a:t>
            </a:r>
            <a:r>
              <a:rPr lang="en-US" dirty="0">
                <a:latin typeface="Segoe UI Light"/>
                <a:cs typeface="Segoe UI Light"/>
              </a:rPr>
              <a:t>, (2014) </a:t>
            </a:r>
            <a:r>
              <a:rPr lang="en-US" i="1" dirty="0">
                <a:latin typeface="Segoe UI Light"/>
                <a:cs typeface="Segoe UI Light"/>
              </a:rPr>
              <a:t>Being a </a:t>
            </a:r>
            <a:r>
              <a:rPr lang="en-US" i="1" dirty="0" err="1">
                <a:latin typeface="Segoe UI Light"/>
                <a:cs typeface="Segoe UI Light"/>
              </a:rPr>
              <a:t>Turker</a:t>
            </a:r>
            <a:r>
              <a:rPr lang="en-US" dirty="0">
                <a:latin typeface="Segoe UI Light"/>
                <a:cs typeface="Segoe UI Light"/>
              </a:rPr>
              <a:t>, CSCW 2014</a:t>
            </a:r>
          </a:p>
        </p:txBody>
      </p:sp>
    </p:spTree>
    <p:extLst>
      <p:ext uri="{BB962C8B-B14F-4D97-AF65-F5344CB8AC3E}">
        <p14:creationId xmlns:p14="http://schemas.microsoft.com/office/powerpoint/2010/main" val="58832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310F4DF-562C-DB45-A49B-1FB33A0944C7}"/>
              </a:ext>
            </a:extLst>
          </p:cNvPr>
          <p:cNvGrpSpPr/>
          <p:nvPr/>
        </p:nvGrpSpPr>
        <p:grpSpPr>
          <a:xfrm>
            <a:off x="640195" y="1670185"/>
            <a:ext cx="7863611" cy="2248605"/>
            <a:chOff x="640195" y="1981103"/>
            <a:chExt cx="7863611" cy="2248605"/>
          </a:xfrm>
        </p:grpSpPr>
        <p:grpSp>
          <p:nvGrpSpPr>
            <p:cNvPr id="16" name="Group 15">
              <a:extLst>
                <a:ext uri="{FF2B5EF4-FFF2-40B4-BE49-F238E27FC236}">
                  <a16:creationId xmlns:a16="http://schemas.microsoft.com/office/drawing/2014/main" id="{4A39C031-2B79-C84E-82CF-62A5729EBD64}"/>
                </a:ext>
              </a:extLst>
            </p:cNvPr>
            <p:cNvGrpSpPr/>
            <p:nvPr/>
          </p:nvGrpSpPr>
          <p:grpSpPr>
            <a:xfrm>
              <a:off x="3545193" y="1981103"/>
              <a:ext cx="2053615" cy="1181294"/>
              <a:chOff x="3383280" y="1981103"/>
              <a:chExt cx="2053615" cy="1181294"/>
            </a:xfrm>
          </p:grpSpPr>
          <p:cxnSp>
            <p:nvCxnSpPr>
              <p:cNvPr id="5" name="Straight Connector 4">
                <a:extLst>
                  <a:ext uri="{FF2B5EF4-FFF2-40B4-BE49-F238E27FC236}">
                    <a16:creationId xmlns:a16="http://schemas.microsoft.com/office/drawing/2014/main" id="{2BEF6682-7D6A-0745-976E-EDBC9FA4062C}"/>
                  </a:ext>
                </a:extLst>
              </p:cNvPr>
              <p:cNvCxnSpPr>
                <a:cxnSpLocks/>
              </p:cNvCxnSpPr>
              <p:nvPr/>
            </p:nvCxnSpPr>
            <p:spPr>
              <a:xfrm>
                <a:off x="3383280" y="3162397"/>
                <a:ext cx="2053615" cy="0"/>
              </a:xfrm>
              <a:prstGeom prst="line">
                <a:avLst/>
              </a:prstGeom>
              <a:ln w="285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E02C1282-6F6B-A444-ACFE-7A583FFDE65C}"/>
                  </a:ext>
                </a:extLst>
              </p:cNvPr>
              <p:cNvGrpSpPr/>
              <p:nvPr/>
            </p:nvGrpSpPr>
            <p:grpSpPr>
              <a:xfrm>
                <a:off x="3701427" y="1981103"/>
                <a:ext cx="1417320" cy="1181294"/>
                <a:chOff x="3040380" y="2224846"/>
                <a:chExt cx="1417320" cy="1181294"/>
              </a:xfrm>
            </p:grpSpPr>
            <p:sp>
              <p:nvSpPr>
                <p:cNvPr id="6" name="Rectangle 5">
                  <a:extLst>
                    <a:ext uri="{FF2B5EF4-FFF2-40B4-BE49-F238E27FC236}">
                      <a16:creationId xmlns:a16="http://schemas.microsoft.com/office/drawing/2014/main" id="{5076E4DF-A40F-2C40-9BCA-14E7485FB9CD}"/>
                    </a:ext>
                  </a:extLst>
                </p:cNvPr>
                <p:cNvSpPr/>
                <p:nvPr/>
              </p:nvSpPr>
              <p:spPr>
                <a:xfrm>
                  <a:off x="3040380" y="3097530"/>
                  <a:ext cx="320040" cy="308610"/>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7" name="Rectangle 6">
                  <a:extLst>
                    <a:ext uri="{FF2B5EF4-FFF2-40B4-BE49-F238E27FC236}">
                      <a16:creationId xmlns:a16="http://schemas.microsoft.com/office/drawing/2014/main" id="{8B9E6F07-B15B-BA42-8841-2510FE68F89E}"/>
                    </a:ext>
                  </a:extLst>
                </p:cNvPr>
                <p:cNvSpPr/>
                <p:nvPr/>
              </p:nvSpPr>
              <p:spPr>
                <a:xfrm>
                  <a:off x="3406140" y="2754848"/>
                  <a:ext cx="320040" cy="65129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8" name="Rectangle 7">
                  <a:extLst>
                    <a:ext uri="{FF2B5EF4-FFF2-40B4-BE49-F238E27FC236}">
                      <a16:creationId xmlns:a16="http://schemas.microsoft.com/office/drawing/2014/main" id="{D6465B7A-F0EB-234C-8D01-C3F725EDC28E}"/>
                    </a:ext>
                  </a:extLst>
                </p:cNvPr>
                <p:cNvSpPr/>
                <p:nvPr/>
              </p:nvSpPr>
              <p:spPr>
                <a:xfrm>
                  <a:off x="3771900" y="2224846"/>
                  <a:ext cx="320040" cy="1181294"/>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9" name="Rectangle 8">
                  <a:extLst>
                    <a:ext uri="{FF2B5EF4-FFF2-40B4-BE49-F238E27FC236}">
                      <a16:creationId xmlns:a16="http://schemas.microsoft.com/office/drawing/2014/main" id="{18502247-9455-6142-A14A-79F25539E4FA}"/>
                    </a:ext>
                  </a:extLst>
                </p:cNvPr>
                <p:cNvSpPr/>
                <p:nvPr/>
              </p:nvSpPr>
              <p:spPr>
                <a:xfrm>
                  <a:off x="4137660" y="2598323"/>
                  <a:ext cx="320040" cy="807816"/>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grpSp>
        <p:sp>
          <p:nvSpPr>
            <p:cNvPr id="14" name="TextBox 13">
              <a:extLst>
                <a:ext uri="{FF2B5EF4-FFF2-40B4-BE49-F238E27FC236}">
                  <a16:creationId xmlns:a16="http://schemas.microsoft.com/office/drawing/2014/main" id="{CFE8711E-FF4C-D643-A065-4E33EA101D97}"/>
                </a:ext>
              </a:extLst>
            </p:cNvPr>
            <p:cNvSpPr txBox="1"/>
            <p:nvPr/>
          </p:nvSpPr>
          <p:spPr>
            <a:xfrm>
              <a:off x="640195" y="3398711"/>
              <a:ext cx="7863611" cy="830997"/>
            </a:xfrm>
            <a:prstGeom prst="rect">
              <a:avLst/>
            </a:prstGeom>
            <a:noFill/>
          </p:spPr>
          <p:txBody>
            <a:bodyPr wrap="square" rtlCol="0">
              <a:spAutoFit/>
            </a:bodyPr>
            <a:lstStyle/>
            <a:p>
              <a:pPr algn="ctr"/>
              <a:r>
                <a:rPr lang="en-US" sz="2400" dirty="0">
                  <a:latin typeface="Segoe UI Light"/>
                  <a:cs typeface="Segoe UI Light"/>
                </a:rPr>
                <a:t>The issue of unpaid work has been identified in prior work, but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its effects are not quantified</a:t>
              </a:r>
            </a:p>
          </p:txBody>
        </p:sp>
      </p:grpSp>
    </p:spTree>
    <p:extLst>
      <p:ext uri="{BB962C8B-B14F-4D97-AF65-F5344CB8AC3E}">
        <p14:creationId xmlns:p14="http://schemas.microsoft.com/office/powerpoint/2010/main" val="24659805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C687FD-996E-9045-9D4B-ADB7EAD5F9CF}"/>
              </a:ext>
            </a:extLst>
          </p:cNvPr>
          <p:cNvSpPr txBox="1"/>
          <p:nvPr/>
        </p:nvSpPr>
        <p:spPr>
          <a:xfrm>
            <a:off x="1943171" y="1400128"/>
            <a:ext cx="5257658" cy="461665"/>
          </a:xfrm>
          <a:prstGeom prst="rect">
            <a:avLst/>
          </a:prstGeom>
          <a:noFill/>
        </p:spPr>
        <p:txBody>
          <a:bodyPr wrap="none" rtlCol="0">
            <a:spAutoFit/>
          </a:bodyPr>
          <a:lstStyle/>
          <a:p>
            <a:pPr algn="ctr"/>
            <a:r>
              <a:rPr lang="en-US" sz="2400" dirty="0">
                <a:latin typeface="Segoe UI Light"/>
                <a:cs typeface="Segoe UI Light"/>
              </a:rPr>
              <a:t>We quantify three types of unpaid work</a:t>
            </a:r>
          </a:p>
        </p:txBody>
      </p:sp>
      <p:sp>
        <p:nvSpPr>
          <p:cNvPr id="3" name="TextBox 2">
            <a:extLst>
              <a:ext uri="{FF2B5EF4-FFF2-40B4-BE49-F238E27FC236}">
                <a16:creationId xmlns:a16="http://schemas.microsoft.com/office/drawing/2014/main" id="{5BCC44C1-F640-D74F-A100-7BC0E7CFB503}"/>
              </a:ext>
            </a:extLst>
          </p:cNvPr>
          <p:cNvSpPr txBox="1"/>
          <p:nvPr/>
        </p:nvSpPr>
        <p:spPr>
          <a:xfrm>
            <a:off x="582930" y="3234690"/>
            <a:ext cx="2526029" cy="830997"/>
          </a:xfrm>
          <a:prstGeom prst="rect">
            <a:avLst/>
          </a:prstGeom>
          <a:noFill/>
        </p:spPr>
        <p:txBody>
          <a:bodyPr wrap="square" rtlCol="0">
            <a:spAutoFit/>
          </a:bodyPr>
          <a:lstStyle/>
          <a:p>
            <a:pPr algn="ctr"/>
            <a:r>
              <a:rPr lang="en-US" sz="2400" dirty="0">
                <a:latin typeface="Segoe UI Light"/>
                <a:cs typeface="Segoe UI Light"/>
              </a:rPr>
              <a:t>Time spent on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returned tasks</a:t>
            </a:r>
          </a:p>
        </p:txBody>
      </p:sp>
      <p:grpSp>
        <p:nvGrpSpPr>
          <p:cNvPr id="7" name="Group 6">
            <a:extLst>
              <a:ext uri="{FF2B5EF4-FFF2-40B4-BE49-F238E27FC236}">
                <a16:creationId xmlns:a16="http://schemas.microsoft.com/office/drawing/2014/main" id="{E877A642-DE26-464C-8535-5889360CAA4B}"/>
              </a:ext>
            </a:extLst>
          </p:cNvPr>
          <p:cNvGrpSpPr/>
          <p:nvPr/>
        </p:nvGrpSpPr>
        <p:grpSpPr>
          <a:xfrm>
            <a:off x="3520439" y="2543957"/>
            <a:ext cx="2526029" cy="1521730"/>
            <a:chOff x="3520439" y="2898287"/>
            <a:chExt cx="2526029" cy="1521730"/>
          </a:xfrm>
        </p:grpSpPr>
        <p:grpSp>
          <p:nvGrpSpPr>
            <p:cNvPr id="32" name="Group 31">
              <a:extLst>
                <a:ext uri="{FF2B5EF4-FFF2-40B4-BE49-F238E27FC236}">
                  <a16:creationId xmlns:a16="http://schemas.microsoft.com/office/drawing/2014/main" id="{406A7FAC-1DA6-F847-BF5D-B87BDBCCC5DE}"/>
                </a:ext>
              </a:extLst>
            </p:cNvPr>
            <p:cNvGrpSpPr/>
            <p:nvPr/>
          </p:nvGrpSpPr>
          <p:grpSpPr>
            <a:xfrm>
              <a:off x="4208885" y="2898287"/>
              <a:ext cx="1149137" cy="295422"/>
              <a:chOff x="2721536" y="2712236"/>
              <a:chExt cx="1149137" cy="295422"/>
            </a:xfrm>
          </p:grpSpPr>
          <p:grpSp>
            <p:nvGrpSpPr>
              <p:cNvPr id="8" name="Group 7">
                <a:extLst>
                  <a:ext uri="{FF2B5EF4-FFF2-40B4-BE49-F238E27FC236}">
                    <a16:creationId xmlns:a16="http://schemas.microsoft.com/office/drawing/2014/main" id="{4293EA7A-BC7B-8B4E-9440-388EE36ACA68}"/>
                  </a:ext>
                </a:extLst>
              </p:cNvPr>
              <p:cNvGrpSpPr/>
              <p:nvPr/>
            </p:nvGrpSpPr>
            <p:grpSpPr>
              <a:xfrm>
                <a:off x="2721536" y="2712236"/>
                <a:ext cx="566654" cy="295422"/>
                <a:chOff x="2053883" y="2096086"/>
                <a:chExt cx="566654" cy="295422"/>
              </a:xfrm>
            </p:grpSpPr>
            <p:sp>
              <p:nvSpPr>
                <p:cNvPr id="4" name="Right Arrow 3">
                  <a:extLst>
                    <a:ext uri="{FF2B5EF4-FFF2-40B4-BE49-F238E27FC236}">
                      <a16:creationId xmlns:a16="http://schemas.microsoft.com/office/drawing/2014/main" id="{0829D915-CF27-B549-A6AC-AD8F65A6AA3D}"/>
                    </a:ext>
                  </a:extLst>
                </p:cNvPr>
                <p:cNvSpPr/>
                <p:nvPr/>
              </p:nvSpPr>
              <p:spPr>
                <a:xfrm>
                  <a:off x="2053883" y="2096086"/>
                  <a:ext cx="566654"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6" name="Straight Connector 5">
                  <a:extLst>
                    <a:ext uri="{FF2B5EF4-FFF2-40B4-BE49-F238E27FC236}">
                      <a16:creationId xmlns:a16="http://schemas.microsoft.com/office/drawing/2014/main" id="{5A8D38E1-3943-E346-A4BC-5D4D0248ECF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1" name="Rounded Rectangle 30">
                <a:extLst>
                  <a:ext uri="{FF2B5EF4-FFF2-40B4-BE49-F238E27FC236}">
                    <a16:creationId xmlns:a16="http://schemas.microsoft.com/office/drawing/2014/main" id="{B6B4D784-45F5-484A-8DE6-077F102CABD2}"/>
                  </a:ext>
                </a:extLst>
              </p:cNvPr>
              <p:cNvSpPr/>
              <p:nvPr/>
            </p:nvSpPr>
            <p:spPr>
              <a:xfrm>
                <a:off x="3336428" y="2765161"/>
                <a:ext cx="534245"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Reject</a:t>
                </a:r>
              </a:p>
            </p:txBody>
          </p:sp>
        </p:grpSp>
        <p:sp>
          <p:nvSpPr>
            <p:cNvPr id="30" name="TextBox 29">
              <a:extLst>
                <a:ext uri="{FF2B5EF4-FFF2-40B4-BE49-F238E27FC236}">
                  <a16:creationId xmlns:a16="http://schemas.microsoft.com/office/drawing/2014/main" id="{CA15D12C-44E4-1649-AD5D-FB73A73110F6}"/>
                </a:ext>
              </a:extLst>
            </p:cNvPr>
            <p:cNvSpPr txBox="1"/>
            <p:nvPr/>
          </p:nvSpPr>
          <p:spPr>
            <a:xfrm>
              <a:off x="3520439" y="3589020"/>
              <a:ext cx="2526029" cy="830997"/>
            </a:xfrm>
            <a:prstGeom prst="rect">
              <a:avLst/>
            </a:prstGeom>
            <a:noFill/>
          </p:spPr>
          <p:txBody>
            <a:bodyPr wrap="square" rtlCol="0">
              <a:spAutoFit/>
            </a:bodyPr>
            <a:lstStyle/>
            <a:p>
              <a:pPr algn="ctr"/>
              <a:r>
                <a:rPr lang="en-US" sz="2400" dirty="0">
                  <a:latin typeface="Segoe UI Light"/>
                  <a:cs typeface="Segoe UI Light"/>
                </a:rPr>
                <a:t>Time spent on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rejected tasks</a:t>
              </a:r>
            </a:p>
          </p:txBody>
        </p:sp>
      </p:grpSp>
      <p:grpSp>
        <p:nvGrpSpPr>
          <p:cNvPr id="12" name="Group 11">
            <a:extLst>
              <a:ext uri="{FF2B5EF4-FFF2-40B4-BE49-F238E27FC236}">
                <a16:creationId xmlns:a16="http://schemas.microsoft.com/office/drawing/2014/main" id="{39D8C9C9-7070-5B44-A7B9-8CB2F4844807}"/>
              </a:ext>
            </a:extLst>
          </p:cNvPr>
          <p:cNvGrpSpPr/>
          <p:nvPr/>
        </p:nvGrpSpPr>
        <p:grpSpPr>
          <a:xfrm>
            <a:off x="6178984" y="2543957"/>
            <a:ext cx="2526029" cy="1504906"/>
            <a:chOff x="6178984" y="2898287"/>
            <a:chExt cx="2526029" cy="1504906"/>
          </a:xfrm>
        </p:grpSpPr>
        <p:grpSp>
          <p:nvGrpSpPr>
            <p:cNvPr id="36" name="Group 35">
              <a:extLst>
                <a:ext uri="{FF2B5EF4-FFF2-40B4-BE49-F238E27FC236}">
                  <a16:creationId xmlns:a16="http://schemas.microsoft.com/office/drawing/2014/main" id="{F3D8C548-C9EF-8E4E-B669-3B4BDA3D1A0F}"/>
                </a:ext>
              </a:extLst>
            </p:cNvPr>
            <p:cNvGrpSpPr/>
            <p:nvPr/>
          </p:nvGrpSpPr>
          <p:grpSpPr>
            <a:xfrm>
              <a:off x="6938989" y="2898287"/>
              <a:ext cx="1006018" cy="295422"/>
              <a:chOff x="5238939" y="2631744"/>
              <a:chExt cx="1006018" cy="295422"/>
            </a:xfrm>
          </p:grpSpPr>
          <p:grpSp>
            <p:nvGrpSpPr>
              <p:cNvPr id="26" name="Group 25">
                <a:extLst>
                  <a:ext uri="{FF2B5EF4-FFF2-40B4-BE49-F238E27FC236}">
                    <a16:creationId xmlns:a16="http://schemas.microsoft.com/office/drawing/2014/main" id="{BFB49031-BB8B-B840-8C35-2681A41644EF}"/>
                  </a:ext>
                </a:extLst>
              </p:cNvPr>
              <p:cNvGrpSpPr/>
              <p:nvPr/>
            </p:nvGrpSpPr>
            <p:grpSpPr>
              <a:xfrm>
                <a:off x="5238939" y="2631744"/>
                <a:ext cx="1006018" cy="295422"/>
                <a:chOff x="5238939" y="2631744"/>
                <a:chExt cx="1006018" cy="295422"/>
              </a:xfrm>
            </p:grpSpPr>
            <p:sp>
              <p:nvSpPr>
                <p:cNvPr id="14" name="Rectangle 13">
                  <a:extLst>
                    <a:ext uri="{FF2B5EF4-FFF2-40B4-BE49-F238E27FC236}">
                      <a16:creationId xmlns:a16="http://schemas.microsoft.com/office/drawing/2014/main" id="{E43CCF7D-9838-1145-81B4-411A181BEACF}"/>
                    </a:ext>
                  </a:extLst>
                </p:cNvPr>
                <p:cNvSpPr/>
                <p:nvPr/>
              </p:nvSpPr>
              <p:spPr>
                <a:xfrm>
                  <a:off x="5590202" y="2645812"/>
                  <a:ext cx="292816" cy="267286"/>
                </a:xfrm>
                <a:prstGeom prst="rect">
                  <a:avLst/>
                </a:prstGeom>
                <a:solidFill>
                  <a:srgbClr val="C00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9" name="Group 8">
                  <a:extLst>
                    <a:ext uri="{FF2B5EF4-FFF2-40B4-BE49-F238E27FC236}">
                      <a16:creationId xmlns:a16="http://schemas.microsoft.com/office/drawing/2014/main" id="{EDDBA68B-1AD7-1B40-8519-2F43C3EB11B1}"/>
                    </a:ext>
                  </a:extLst>
                </p:cNvPr>
                <p:cNvGrpSpPr/>
                <p:nvPr/>
              </p:nvGrpSpPr>
              <p:grpSpPr>
                <a:xfrm>
                  <a:off x="5883018" y="2631744"/>
                  <a:ext cx="361939" cy="295422"/>
                  <a:chOff x="2053883" y="2096086"/>
                  <a:chExt cx="361939" cy="295422"/>
                </a:xfrm>
              </p:grpSpPr>
              <p:sp>
                <p:nvSpPr>
                  <p:cNvPr id="10" name="Right Arrow 9">
                    <a:extLst>
                      <a:ext uri="{FF2B5EF4-FFF2-40B4-BE49-F238E27FC236}">
                        <a16:creationId xmlns:a16="http://schemas.microsoft.com/office/drawing/2014/main" id="{00B7269A-374E-FC4C-AEB3-957634D8D852}"/>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11" name="Straight Connector 10">
                    <a:extLst>
                      <a:ext uri="{FF2B5EF4-FFF2-40B4-BE49-F238E27FC236}">
                        <a16:creationId xmlns:a16="http://schemas.microsoft.com/office/drawing/2014/main" id="{F2599A5C-EF0C-504F-90AE-9D599D3575C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1CD1F40E-E4AD-4A4B-A3F8-34B4C039B3C5}"/>
                    </a:ext>
                  </a:extLst>
                </p:cNvPr>
                <p:cNvGrpSpPr/>
                <p:nvPr/>
              </p:nvGrpSpPr>
              <p:grpSpPr>
                <a:xfrm>
                  <a:off x="5238939" y="2631744"/>
                  <a:ext cx="361939" cy="295422"/>
                  <a:chOff x="4524640" y="2680401"/>
                  <a:chExt cx="361939" cy="295422"/>
                </a:xfrm>
              </p:grpSpPr>
              <p:grpSp>
                <p:nvGrpSpPr>
                  <p:cNvPr id="21" name="Group 20">
                    <a:extLst>
                      <a:ext uri="{FF2B5EF4-FFF2-40B4-BE49-F238E27FC236}">
                        <a16:creationId xmlns:a16="http://schemas.microsoft.com/office/drawing/2014/main" id="{25FE3AB9-90CA-604C-99B8-E85279A19578}"/>
                      </a:ext>
                    </a:extLst>
                  </p:cNvPr>
                  <p:cNvGrpSpPr/>
                  <p:nvPr/>
                </p:nvGrpSpPr>
                <p:grpSpPr>
                  <a:xfrm>
                    <a:off x="4524640" y="2680401"/>
                    <a:ext cx="361939" cy="295422"/>
                    <a:chOff x="2053883" y="2096086"/>
                    <a:chExt cx="361939" cy="295422"/>
                  </a:xfrm>
                </p:grpSpPr>
                <p:sp>
                  <p:nvSpPr>
                    <p:cNvPr id="22" name="Right Arrow 21">
                      <a:extLst>
                        <a:ext uri="{FF2B5EF4-FFF2-40B4-BE49-F238E27FC236}">
                          <a16:creationId xmlns:a16="http://schemas.microsoft.com/office/drawing/2014/main" id="{D2611F82-B44D-0244-818A-01717D3E7BB9}"/>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23" name="Straight Connector 22">
                      <a:extLst>
                        <a:ext uri="{FF2B5EF4-FFF2-40B4-BE49-F238E27FC236}">
                          <a16:creationId xmlns:a16="http://schemas.microsoft.com/office/drawing/2014/main" id="{E7CECC71-D0D5-2C48-9B73-2ABFA5BD8C3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24" name="Straight Connector 23">
                    <a:extLst>
                      <a:ext uri="{FF2B5EF4-FFF2-40B4-BE49-F238E27FC236}">
                        <a16:creationId xmlns:a16="http://schemas.microsoft.com/office/drawing/2014/main" id="{E89CB8B5-4DC3-864B-940F-CA30F51A1BA8}"/>
                      </a:ext>
                    </a:extLst>
                  </p:cNvPr>
                  <p:cNvCxnSpPr>
                    <a:cxnSpLocks/>
                  </p:cNvCxnSpPr>
                  <p:nvPr/>
                </p:nvCxnSpPr>
                <p:spPr>
                  <a:xfrm>
                    <a:off x="4875871"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35" name="Straight Connector 34">
                <a:extLst>
                  <a:ext uri="{FF2B5EF4-FFF2-40B4-BE49-F238E27FC236}">
                    <a16:creationId xmlns:a16="http://schemas.microsoft.com/office/drawing/2014/main" id="{4576C0FC-2BC7-AD4A-A93A-E6D818B8C7DC}"/>
                  </a:ext>
                </a:extLst>
              </p:cNvPr>
              <p:cNvCxnSpPr>
                <a:cxnSpLocks/>
              </p:cNvCxnSpPr>
              <p:nvPr/>
            </p:nvCxnSpPr>
            <p:spPr>
              <a:xfrm>
                <a:off x="6240932" y="2645812"/>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8" name="TextBox 37">
              <a:extLst>
                <a:ext uri="{FF2B5EF4-FFF2-40B4-BE49-F238E27FC236}">
                  <a16:creationId xmlns:a16="http://schemas.microsoft.com/office/drawing/2014/main" id="{9B0B0502-F54B-2946-83B3-E7243985BB42}"/>
                </a:ext>
              </a:extLst>
            </p:cNvPr>
            <p:cNvSpPr txBox="1"/>
            <p:nvPr/>
          </p:nvSpPr>
          <p:spPr>
            <a:xfrm>
              <a:off x="6178984" y="3572196"/>
              <a:ext cx="2526029" cy="830997"/>
            </a:xfrm>
            <a:prstGeom prst="rect">
              <a:avLst/>
            </a:prstGeom>
            <a:noFill/>
          </p:spPr>
          <p:txBody>
            <a:bodyPr wrap="square" rtlCol="0">
              <a:spAutoFit/>
            </a:bodyPr>
            <a:lstStyle/>
            <a:p>
              <a:pPr algn="ctr"/>
              <a:r>
                <a:rPr lang="en-US" sz="2400" dirty="0">
                  <a:latin typeface="Segoe UI Light"/>
                  <a:cs typeface="Segoe UI Light"/>
                </a:rPr>
                <a:t>Time </a:t>
              </a:r>
              <a:br>
                <a:rPr lang="en-US" sz="2400" dirty="0">
                  <a:latin typeface="Segoe UI Light"/>
                  <a:cs typeface="Segoe UI Light"/>
                </a:rPr>
              </a:b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between tasks</a:t>
              </a:r>
            </a:p>
          </p:txBody>
        </p:sp>
      </p:grpSp>
      <p:grpSp>
        <p:nvGrpSpPr>
          <p:cNvPr id="43" name="Group 42">
            <a:extLst>
              <a:ext uri="{FF2B5EF4-FFF2-40B4-BE49-F238E27FC236}">
                <a16:creationId xmlns:a16="http://schemas.microsoft.com/office/drawing/2014/main" id="{0A2D3A37-30A9-6B4B-A431-DB6744B64775}"/>
              </a:ext>
            </a:extLst>
          </p:cNvPr>
          <p:cNvGrpSpPr/>
          <p:nvPr/>
        </p:nvGrpSpPr>
        <p:grpSpPr>
          <a:xfrm>
            <a:off x="1253051" y="2380886"/>
            <a:ext cx="1048594" cy="621561"/>
            <a:chOff x="598846" y="491543"/>
            <a:chExt cx="1048594" cy="621561"/>
          </a:xfrm>
        </p:grpSpPr>
        <p:cxnSp>
          <p:nvCxnSpPr>
            <p:cNvPr id="44" name="Straight Connector 43">
              <a:extLst>
                <a:ext uri="{FF2B5EF4-FFF2-40B4-BE49-F238E27FC236}">
                  <a16:creationId xmlns:a16="http://schemas.microsoft.com/office/drawing/2014/main" id="{C7203B8D-829D-B84C-AE97-045A1B7C405E}"/>
                </a:ext>
              </a:extLst>
            </p:cNvPr>
            <p:cNvCxnSpPr>
              <a:cxnSpLocks/>
            </p:cNvCxnSpPr>
            <p:nvPr/>
          </p:nvCxnSpPr>
          <p:spPr>
            <a:xfrm>
              <a:off x="878577" y="491543"/>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F076140E-9540-9B44-BAB4-2BDFAF05256F}"/>
                </a:ext>
              </a:extLst>
            </p:cNvPr>
            <p:cNvGrpSpPr/>
            <p:nvPr/>
          </p:nvGrpSpPr>
          <p:grpSpPr>
            <a:xfrm>
              <a:off x="598846" y="625186"/>
              <a:ext cx="1048594" cy="487918"/>
              <a:chOff x="598846" y="625186"/>
              <a:chExt cx="1048594" cy="487918"/>
            </a:xfrm>
          </p:grpSpPr>
          <p:sp>
            <p:nvSpPr>
              <p:cNvPr id="46" name="Rounded Rectangle 45">
                <a:extLst>
                  <a:ext uri="{FF2B5EF4-FFF2-40B4-BE49-F238E27FC236}">
                    <a16:creationId xmlns:a16="http://schemas.microsoft.com/office/drawing/2014/main" id="{E84773EA-5057-7943-B4ED-B0D1B3A3579A}"/>
                  </a:ext>
                </a:extLst>
              </p:cNvPr>
              <p:cNvSpPr/>
              <p:nvPr/>
            </p:nvSpPr>
            <p:spPr>
              <a:xfrm>
                <a:off x="598846" y="923533"/>
                <a:ext cx="667088"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Returned</a:t>
                </a:r>
              </a:p>
            </p:txBody>
          </p:sp>
          <p:grpSp>
            <p:nvGrpSpPr>
              <p:cNvPr id="47" name="Group 46">
                <a:extLst>
                  <a:ext uri="{FF2B5EF4-FFF2-40B4-BE49-F238E27FC236}">
                    <a16:creationId xmlns:a16="http://schemas.microsoft.com/office/drawing/2014/main" id="{876CF352-6BF1-7E42-A187-706235F6FD61}"/>
                  </a:ext>
                </a:extLst>
              </p:cNvPr>
              <p:cNvGrpSpPr/>
              <p:nvPr/>
            </p:nvGrpSpPr>
            <p:grpSpPr>
              <a:xfrm>
                <a:off x="868032" y="625186"/>
                <a:ext cx="779408" cy="399035"/>
                <a:chOff x="6753262" y="3012742"/>
                <a:chExt cx="779408" cy="581741"/>
              </a:xfrm>
            </p:grpSpPr>
            <p:sp>
              <p:nvSpPr>
                <p:cNvPr id="48" name="Arc 47">
                  <a:extLst>
                    <a:ext uri="{FF2B5EF4-FFF2-40B4-BE49-F238E27FC236}">
                      <a16:creationId xmlns:a16="http://schemas.microsoft.com/office/drawing/2014/main" id="{69D70FA6-B71E-344B-BEAE-71CD07778BA1}"/>
                    </a:ext>
                  </a:extLst>
                </p:cNvPr>
                <p:cNvSpPr/>
                <p:nvPr/>
              </p:nvSpPr>
              <p:spPr>
                <a:xfrm>
                  <a:off x="7035685" y="3012742"/>
                  <a:ext cx="496985" cy="581741"/>
                </a:xfrm>
                <a:prstGeom prst="arc">
                  <a:avLst>
                    <a:gd name="adj1" fmla="val 16200000"/>
                    <a:gd name="adj2" fmla="val 6475419"/>
                  </a:avLst>
                </a:prstGeom>
                <a:ln w="76200">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6C2476A-5135-D24D-A6AC-9824712A753D}"/>
                    </a:ext>
                  </a:extLst>
                </p:cNvPr>
                <p:cNvCxnSpPr>
                  <a:cxnSpLocks/>
                </p:cNvCxnSpPr>
                <p:nvPr/>
              </p:nvCxnSpPr>
              <p:spPr>
                <a:xfrm flipH="1">
                  <a:off x="6753262" y="3012742"/>
                  <a:ext cx="534240" cy="0"/>
                </a:xfrm>
                <a:prstGeom prst="line">
                  <a:avLst/>
                </a:prstGeom>
                <a:ln w="762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18367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C687FD-996E-9045-9D4B-ADB7EAD5F9CF}"/>
              </a:ext>
            </a:extLst>
          </p:cNvPr>
          <p:cNvSpPr txBox="1"/>
          <p:nvPr/>
        </p:nvSpPr>
        <p:spPr>
          <a:xfrm>
            <a:off x="1943171" y="1400128"/>
            <a:ext cx="5257658" cy="461665"/>
          </a:xfrm>
          <a:prstGeom prst="rect">
            <a:avLst/>
          </a:prstGeom>
          <a:noFill/>
        </p:spPr>
        <p:txBody>
          <a:bodyPr wrap="none" rtlCol="0">
            <a:spAutoFit/>
          </a:bodyPr>
          <a:lstStyle/>
          <a:p>
            <a:pPr algn="ctr"/>
            <a:r>
              <a:rPr lang="en-US" sz="2400" dirty="0">
                <a:latin typeface="Segoe UI Light"/>
                <a:cs typeface="Segoe UI Light"/>
              </a:rPr>
              <a:t>We quantify three types of unpaid work</a:t>
            </a:r>
          </a:p>
        </p:txBody>
      </p:sp>
      <p:sp>
        <p:nvSpPr>
          <p:cNvPr id="3" name="TextBox 2">
            <a:extLst>
              <a:ext uri="{FF2B5EF4-FFF2-40B4-BE49-F238E27FC236}">
                <a16:creationId xmlns:a16="http://schemas.microsoft.com/office/drawing/2014/main" id="{5BCC44C1-F640-D74F-A100-7BC0E7CFB503}"/>
              </a:ext>
            </a:extLst>
          </p:cNvPr>
          <p:cNvSpPr txBox="1"/>
          <p:nvPr/>
        </p:nvSpPr>
        <p:spPr>
          <a:xfrm>
            <a:off x="582930" y="3234690"/>
            <a:ext cx="2526029" cy="830997"/>
          </a:xfrm>
          <a:prstGeom prst="rect">
            <a:avLst/>
          </a:prstGeom>
          <a:noFill/>
        </p:spPr>
        <p:txBody>
          <a:bodyPr wrap="square" rtlCol="0">
            <a:spAutoFit/>
          </a:bodyPr>
          <a:lstStyle/>
          <a:p>
            <a:pPr algn="ctr"/>
            <a:r>
              <a:rPr lang="en-US" sz="2400" dirty="0">
                <a:latin typeface="Segoe UI Light"/>
                <a:cs typeface="Segoe UI Light"/>
              </a:rPr>
              <a:t>Time spent on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returned tasks</a:t>
            </a:r>
          </a:p>
        </p:txBody>
      </p:sp>
      <p:grpSp>
        <p:nvGrpSpPr>
          <p:cNvPr id="7" name="Group 6">
            <a:extLst>
              <a:ext uri="{FF2B5EF4-FFF2-40B4-BE49-F238E27FC236}">
                <a16:creationId xmlns:a16="http://schemas.microsoft.com/office/drawing/2014/main" id="{E877A642-DE26-464C-8535-5889360CAA4B}"/>
              </a:ext>
            </a:extLst>
          </p:cNvPr>
          <p:cNvGrpSpPr/>
          <p:nvPr/>
        </p:nvGrpSpPr>
        <p:grpSpPr>
          <a:xfrm>
            <a:off x="3520439" y="2543957"/>
            <a:ext cx="2526029" cy="1521730"/>
            <a:chOff x="3520439" y="2898287"/>
            <a:chExt cx="2526029" cy="1521730"/>
          </a:xfrm>
        </p:grpSpPr>
        <p:grpSp>
          <p:nvGrpSpPr>
            <p:cNvPr id="32" name="Group 31">
              <a:extLst>
                <a:ext uri="{FF2B5EF4-FFF2-40B4-BE49-F238E27FC236}">
                  <a16:creationId xmlns:a16="http://schemas.microsoft.com/office/drawing/2014/main" id="{406A7FAC-1DA6-F847-BF5D-B87BDBCCC5DE}"/>
                </a:ext>
              </a:extLst>
            </p:cNvPr>
            <p:cNvGrpSpPr/>
            <p:nvPr/>
          </p:nvGrpSpPr>
          <p:grpSpPr>
            <a:xfrm>
              <a:off x="4208885" y="2898287"/>
              <a:ext cx="1149137" cy="295422"/>
              <a:chOff x="2721536" y="2712236"/>
              <a:chExt cx="1149137" cy="295422"/>
            </a:xfrm>
          </p:grpSpPr>
          <p:grpSp>
            <p:nvGrpSpPr>
              <p:cNvPr id="8" name="Group 7">
                <a:extLst>
                  <a:ext uri="{FF2B5EF4-FFF2-40B4-BE49-F238E27FC236}">
                    <a16:creationId xmlns:a16="http://schemas.microsoft.com/office/drawing/2014/main" id="{4293EA7A-BC7B-8B4E-9440-388EE36ACA68}"/>
                  </a:ext>
                </a:extLst>
              </p:cNvPr>
              <p:cNvGrpSpPr/>
              <p:nvPr/>
            </p:nvGrpSpPr>
            <p:grpSpPr>
              <a:xfrm>
                <a:off x="2721536" y="2712236"/>
                <a:ext cx="566654" cy="295422"/>
                <a:chOff x="2053883" y="2096086"/>
                <a:chExt cx="566654" cy="295422"/>
              </a:xfrm>
            </p:grpSpPr>
            <p:sp>
              <p:nvSpPr>
                <p:cNvPr id="4" name="Right Arrow 3">
                  <a:extLst>
                    <a:ext uri="{FF2B5EF4-FFF2-40B4-BE49-F238E27FC236}">
                      <a16:creationId xmlns:a16="http://schemas.microsoft.com/office/drawing/2014/main" id="{0829D915-CF27-B549-A6AC-AD8F65A6AA3D}"/>
                    </a:ext>
                  </a:extLst>
                </p:cNvPr>
                <p:cNvSpPr/>
                <p:nvPr/>
              </p:nvSpPr>
              <p:spPr>
                <a:xfrm>
                  <a:off x="2053883" y="2096086"/>
                  <a:ext cx="566654"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6" name="Straight Connector 5">
                  <a:extLst>
                    <a:ext uri="{FF2B5EF4-FFF2-40B4-BE49-F238E27FC236}">
                      <a16:creationId xmlns:a16="http://schemas.microsoft.com/office/drawing/2014/main" id="{5A8D38E1-3943-E346-A4BC-5D4D0248ECF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1" name="Rounded Rectangle 30">
                <a:extLst>
                  <a:ext uri="{FF2B5EF4-FFF2-40B4-BE49-F238E27FC236}">
                    <a16:creationId xmlns:a16="http://schemas.microsoft.com/office/drawing/2014/main" id="{B6B4D784-45F5-484A-8DE6-077F102CABD2}"/>
                  </a:ext>
                </a:extLst>
              </p:cNvPr>
              <p:cNvSpPr/>
              <p:nvPr/>
            </p:nvSpPr>
            <p:spPr>
              <a:xfrm>
                <a:off x="3336428" y="2765161"/>
                <a:ext cx="534245"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Reject</a:t>
                </a:r>
              </a:p>
            </p:txBody>
          </p:sp>
        </p:grpSp>
        <p:sp>
          <p:nvSpPr>
            <p:cNvPr id="30" name="TextBox 29">
              <a:extLst>
                <a:ext uri="{FF2B5EF4-FFF2-40B4-BE49-F238E27FC236}">
                  <a16:creationId xmlns:a16="http://schemas.microsoft.com/office/drawing/2014/main" id="{CA15D12C-44E4-1649-AD5D-FB73A73110F6}"/>
                </a:ext>
              </a:extLst>
            </p:cNvPr>
            <p:cNvSpPr txBox="1"/>
            <p:nvPr/>
          </p:nvSpPr>
          <p:spPr>
            <a:xfrm>
              <a:off x="3520439" y="3589020"/>
              <a:ext cx="2526029" cy="830997"/>
            </a:xfrm>
            <a:prstGeom prst="rect">
              <a:avLst/>
            </a:prstGeom>
            <a:noFill/>
          </p:spPr>
          <p:txBody>
            <a:bodyPr wrap="square" rtlCol="0">
              <a:spAutoFit/>
            </a:bodyPr>
            <a:lstStyle/>
            <a:p>
              <a:pPr algn="ctr"/>
              <a:r>
                <a:rPr lang="en-US" sz="2400" dirty="0">
                  <a:latin typeface="Segoe UI Light"/>
                  <a:cs typeface="Segoe UI Light"/>
                </a:rPr>
                <a:t>Time spent on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rejected tasks</a:t>
              </a:r>
            </a:p>
          </p:txBody>
        </p:sp>
      </p:grpSp>
      <p:grpSp>
        <p:nvGrpSpPr>
          <p:cNvPr id="12" name="Group 11">
            <a:extLst>
              <a:ext uri="{FF2B5EF4-FFF2-40B4-BE49-F238E27FC236}">
                <a16:creationId xmlns:a16="http://schemas.microsoft.com/office/drawing/2014/main" id="{39D8C9C9-7070-5B44-A7B9-8CB2F4844807}"/>
              </a:ext>
            </a:extLst>
          </p:cNvPr>
          <p:cNvGrpSpPr/>
          <p:nvPr/>
        </p:nvGrpSpPr>
        <p:grpSpPr>
          <a:xfrm>
            <a:off x="6178984" y="2543957"/>
            <a:ext cx="2526029" cy="1504906"/>
            <a:chOff x="6178984" y="2898287"/>
            <a:chExt cx="2526029" cy="1504906"/>
          </a:xfrm>
        </p:grpSpPr>
        <p:grpSp>
          <p:nvGrpSpPr>
            <p:cNvPr id="36" name="Group 35">
              <a:extLst>
                <a:ext uri="{FF2B5EF4-FFF2-40B4-BE49-F238E27FC236}">
                  <a16:creationId xmlns:a16="http://schemas.microsoft.com/office/drawing/2014/main" id="{F3D8C548-C9EF-8E4E-B669-3B4BDA3D1A0F}"/>
                </a:ext>
              </a:extLst>
            </p:cNvPr>
            <p:cNvGrpSpPr/>
            <p:nvPr/>
          </p:nvGrpSpPr>
          <p:grpSpPr>
            <a:xfrm>
              <a:off x="6938989" y="2898287"/>
              <a:ext cx="1006018" cy="295422"/>
              <a:chOff x="5238939" y="2631744"/>
              <a:chExt cx="1006018" cy="295422"/>
            </a:xfrm>
          </p:grpSpPr>
          <p:grpSp>
            <p:nvGrpSpPr>
              <p:cNvPr id="26" name="Group 25">
                <a:extLst>
                  <a:ext uri="{FF2B5EF4-FFF2-40B4-BE49-F238E27FC236}">
                    <a16:creationId xmlns:a16="http://schemas.microsoft.com/office/drawing/2014/main" id="{BFB49031-BB8B-B840-8C35-2681A41644EF}"/>
                  </a:ext>
                </a:extLst>
              </p:cNvPr>
              <p:cNvGrpSpPr/>
              <p:nvPr/>
            </p:nvGrpSpPr>
            <p:grpSpPr>
              <a:xfrm>
                <a:off x="5238939" y="2631744"/>
                <a:ext cx="1006018" cy="295422"/>
                <a:chOff x="5238939" y="2631744"/>
                <a:chExt cx="1006018" cy="295422"/>
              </a:xfrm>
            </p:grpSpPr>
            <p:sp>
              <p:nvSpPr>
                <p:cNvPr id="14" name="Rectangle 13">
                  <a:extLst>
                    <a:ext uri="{FF2B5EF4-FFF2-40B4-BE49-F238E27FC236}">
                      <a16:creationId xmlns:a16="http://schemas.microsoft.com/office/drawing/2014/main" id="{E43CCF7D-9838-1145-81B4-411A181BEACF}"/>
                    </a:ext>
                  </a:extLst>
                </p:cNvPr>
                <p:cNvSpPr/>
                <p:nvPr/>
              </p:nvSpPr>
              <p:spPr>
                <a:xfrm>
                  <a:off x="5590202" y="2645812"/>
                  <a:ext cx="292816" cy="267286"/>
                </a:xfrm>
                <a:prstGeom prst="rect">
                  <a:avLst/>
                </a:prstGeom>
                <a:solidFill>
                  <a:srgbClr val="C00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9" name="Group 8">
                  <a:extLst>
                    <a:ext uri="{FF2B5EF4-FFF2-40B4-BE49-F238E27FC236}">
                      <a16:creationId xmlns:a16="http://schemas.microsoft.com/office/drawing/2014/main" id="{EDDBA68B-1AD7-1B40-8519-2F43C3EB11B1}"/>
                    </a:ext>
                  </a:extLst>
                </p:cNvPr>
                <p:cNvGrpSpPr/>
                <p:nvPr/>
              </p:nvGrpSpPr>
              <p:grpSpPr>
                <a:xfrm>
                  <a:off x="5883018" y="2631744"/>
                  <a:ext cx="361939" cy="295422"/>
                  <a:chOff x="2053883" y="2096086"/>
                  <a:chExt cx="361939" cy="295422"/>
                </a:xfrm>
              </p:grpSpPr>
              <p:sp>
                <p:nvSpPr>
                  <p:cNvPr id="10" name="Right Arrow 9">
                    <a:extLst>
                      <a:ext uri="{FF2B5EF4-FFF2-40B4-BE49-F238E27FC236}">
                        <a16:creationId xmlns:a16="http://schemas.microsoft.com/office/drawing/2014/main" id="{00B7269A-374E-FC4C-AEB3-957634D8D852}"/>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11" name="Straight Connector 10">
                    <a:extLst>
                      <a:ext uri="{FF2B5EF4-FFF2-40B4-BE49-F238E27FC236}">
                        <a16:creationId xmlns:a16="http://schemas.microsoft.com/office/drawing/2014/main" id="{F2599A5C-EF0C-504F-90AE-9D599D3575C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1CD1F40E-E4AD-4A4B-A3F8-34B4C039B3C5}"/>
                    </a:ext>
                  </a:extLst>
                </p:cNvPr>
                <p:cNvGrpSpPr/>
                <p:nvPr/>
              </p:nvGrpSpPr>
              <p:grpSpPr>
                <a:xfrm>
                  <a:off x="5238939" y="2631744"/>
                  <a:ext cx="361939" cy="295422"/>
                  <a:chOff x="4524640" y="2680401"/>
                  <a:chExt cx="361939" cy="295422"/>
                </a:xfrm>
              </p:grpSpPr>
              <p:grpSp>
                <p:nvGrpSpPr>
                  <p:cNvPr id="21" name="Group 20">
                    <a:extLst>
                      <a:ext uri="{FF2B5EF4-FFF2-40B4-BE49-F238E27FC236}">
                        <a16:creationId xmlns:a16="http://schemas.microsoft.com/office/drawing/2014/main" id="{25FE3AB9-90CA-604C-99B8-E85279A19578}"/>
                      </a:ext>
                    </a:extLst>
                  </p:cNvPr>
                  <p:cNvGrpSpPr/>
                  <p:nvPr/>
                </p:nvGrpSpPr>
                <p:grpSpPr>
                  <a:xfrm>
                    <a:off x="4524640" y="2680401"/>
                    <a:ext cx="361939" cy="295422"/>
                    <a:chOff x="2053883" y="2096086"/>
                    <a:chExt cx="361939" cy="295422"/>
                  </a:xfrm>
                </p:grpSpPr>
                <p:sp>
                  <p:nvSpPr>
                    <p:cNvPr id="22" name="Right Arrow 21">
                      <a:extLst>
                        <a:ext uri="{FF2B5EF4-FFF2-40B4-BE49-F238E27FC236}">
                          <a16:creationId xmlns:a16="http://schemas.microsoft.com/office/drawing/2014/main" id="{D2611F82-B44D-0244-818A-01717D3E7BB9}"/>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23" name="Straight Connector 22">
                      <a:extLst>
                        <a:ext uri="{FF2B5EF4-FFF2-40B4-BE49-F238E27FC236}">
                          <a16:creationId xmlns:a16="http://schemas.microsoft.com/office/drawing/2014/main" id="{E7CECC71-D0D5-2C48-9B73-2ABFA5BD8C3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24" name="Straight Connector 23">
                    <a:extLst>
                      <a:ext uri="{FF2B5EF4-FFF2-40B4-BE49-F238E27FC236}">
                        <a16:creationId xmlns:a16="http://schemas.microsoft.com/office/drawing/2014/main" id="{E89CB8B5-4DC3-864B-940F-CA30F51A1BA8}"/>
                      </a:ext>
                    </a:extLst>
                  </p:cNvPr>
                  <p:cNvCxnSpPr>
                    <a:cxnSpLocks/>
                  </p:cNvCxnSpPr>
                  <p:nvPr/>
                </p:nvCxnSpPr>
                <p:spPr>
                  <a:xfrm>
                    <a:off x="4875871"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35" name="Straight Connector 34">
                <a:extLst>
                  <a:ext uri="{FF2B5EF4-FFF2-40B4-BE49-F238E27FC236}">
                    <a16:creationId xmlns:a16="http://schemas.microsoft.com/office/drawing/2014/main" id="{4576C0FC-2BC7-AD4A-A93A-E6D818B8C7DC}"/>
                  </a:ext>
                </a:extLst>
              </p:cNvPr>
              <p:cNvCxnSpPr>
                <a:cxnSpLocks/>
              </p:cNvCxnSpPr>
              <p:nvPr/>
            </p:nvCxnSpPr>
            <p:spPr>
              <a:xfrm>
                <a:off x="6240932" y="2645812"/>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8" name="TextBox 37">
              <a:extLst>
                <a:ext uri="{FF2B5EF4-FFF2-40B4-BE49-F238E27FC236}">
                  <a16:creationId xmlns:a16="http://schemas.microsoft.com/office/drawing/2014/main" id="{9B0B0502-F54B-2946-83B3-E7243985BB42}"/>
                </a:ext>
              </a:extLst>
            </p:cNvPr>
            <p:cNvSpPr txBox="1"/>
            <p:nvPr/>
          </p:nvSpPr>
          <p:spPr>
            <a:xfrm>
              <a:off x="6178984" y="3572196"/>
              <a:ext cx="2526029" cy="830997"/>
            </a:xfrm>
            <a:prstGeom prst="rect">
              <a:avLst/>
            </a:prstGeom>
            <a:noFill/>
          </p:spPr>
          <p:txBody>
            <a:bodyPr wrap="square" rtlCol="0">
              <a:spAutoFit/>
            </a:bodyPr>
            <a:lstStyle/>
            <a:p>
              <a:pPr algn="ctr"/>
              <a:r>
                <a:rPr lang="en-US" sz="2400" dirty="0">
                  <a:latin typeface="Segoe UI Light"/>
                  <a:cs typeface="Segoe UI Light"/>
                </a:rPr>
                <a:t>Time </a:t>
              </a:r>
              <a:br>
                <a:rPr lang="en-US" sz="2400" dirty="0">
                  <a:latin typeface="Segoe UI Light"/>
                  <a:cs typeface="Segoe UI Light"/>
                </a:rPr>
              </a:b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between tasks</a:t>
              </a:r>
            </a:p>
          </p:txBody>
        </p:sp>
      </p:grpSp>
      <p:grpSp>
        <p:nvGrpSpPr>
          <p:cNvPr id="43" name="Group 42">
            <a:extLst>
              <a:ext uri="{FF2B5EF4-FFF2-40B4-BE49-F238E27FC236}">
                <a16:creationId xmlns:a16="http://schemas.microsoft.com/office/drawing/2014/main" id="{0A2D3A37-30A9-6B4B-A431-DB6744B64775}"/>
              </a:ext>
            </a:extLst>
          </p:cNvPr>
          <p:cNvGrpSpPr/>
          <p:nvPr/>
        </p:nvGrpSpPr>
        <p:grpSpPr>
          <a:xfrm>
            <a:off x="1253051" y="2380886"/>
            <a:ext cx="1048594" cy="621561"/>
            <a:chOff x="598846" y="491543"/>
            <a:chExt cx="1048594" cy="621561"/>
          </a:xfrm>
        </p:grpSpPr>
        <p:cxnSp>
          <p:nvCxnSpPr>
            <p:cNvPr id="44" name="Straight Connector 43">
              <a:extLst>
                <a:ext uri="{FF2B5EF4-FFF2-40B4-BE49-F238E27FC236}">
                  <a16:creationId xmlns:a16="http://schemas.microsoft.com/office/drawing/2014/main" id="{C7203B8D-829D-B84C-AE97-045A1B7C405E}"/>
                </a:ext>
              </a:extLst>
            </p:cNvPr>
            <p:cNvCxnSpPr>
              <a:cxnSpLocks/>
            </p:cNvCxnSpPr>
            <p:nvPr/>
          </p:nvCxnSpPr>
          <p:spPr>
            <a:xfrm>
              <a:off x="878577" y="491543"/>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F076140E-9540-9B44-BAB4-2BDFAF05256F}"/>
                </a:ext>
              </a:extLst>
            </p:cNvPr>
            <p:cNvGrpSpPr/>
            <p:nvPr/>
          </p:nvGrpSpPr>
          <p:grpSpPr>
            <a:xfrm>
              <a:off x="598846" y="625186"/>
              <a:ext cx="1048594" cy="487918"/>
              <a:chOff x="598846" y="625186"/>
              <a:chExt cx="1048594" cy="487918"/>
            </a:xfrm>
          </p:grpSpPr>
          <p:sp>
            <p:nvSpPr>
              <p:cNvPr id="46" name="Rounded Rectangle 45">
                <a:extLst>
                  <a:ext uri="{FF2B5EF4-FFF2-40B4-BE49-F238E27FC236}">
                    <a16:creationId xmlns:a16="http://schemas.microsoft.com/office/drawing/2014/main" id="{E84773EA-5057-7943-B4ED-B0D1B3A3579A}"/>
                  </a:ext>
                </a:extLst>
              </p:cNvPr>
              <p:cNvSpPr/>
              <p:nvPr/>
            </p:nvSpPr>
            <p:spPr>
              <a:xfrm>
                <a:off x="598846" y="923533"/>
                <a:ext cx="667088"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Returned</a:t>
                </a:r>
              </a:p>
            </p:txBody>
          </p:sp>
          <p:grpSp>
            <p:nvGrpSpPr>
              <p:cNvPr id="47" name="Group 46">
                <a:extLst>
                  <a:ext uri="{FF2B5EF4-FFF2-40B4-BE49-F238E27FC236}">
                    <a16:creationId xmlns:a16="http://schemas.microsoft.com/office/drawing/2014/main" id="{876CF352-6BF1-7E42-A187-706235F6FD61}"/>
                  </a:ext>
                </a:extLst>
              </p:cNvPr>
              <p:cNvGrpSpPr/>
              <p:nvPr/>
            </p:nvGrpSpPr>
            <p:grpSpPr>
              <a:xfrm>
                <a:off x="868032" y="625186"/>
                <a:ext cx="779408" cy="399035"/>
                <a:chOff x="6753262" y="3012742"/>
                <a:chExt cx="779408" cy="581741"/>
              </a:xfrm>
            </p:grpSpPr>
            <p:sp>
              <p:nvSpPr>
                <p:cNvPr id="48" name="Arc 47">
                  <a:extLst>
                    <a:ext uri="{FF2B5EF4-FFF2-40B4-BE49-F238E27FC236}">
                      <a16:creationId xmlns:a16="http://schemas.microsoft.com/office/drawing/2014/main" id="{69D70FA6-B71E-344B-BEAE-71CD07778BA1}"/>
                    </a:ext>
                  </a:extLst>
                </p:cNvPr>
                <p:cNvSpPr/>
                <p:nvPr/>
              </p:nvSpPr>
              <p:spPr>
                <a:xfrm>
                  <a:off x="7035685" y="3012742"/>
                  <a:ext cx="496985" cy="581741"/>
                </a:xfrm>
                <a:prstGeom prst="arc">
                  <a:avLst>
                    <a:gd name="adj1" fmla="val 16200000"/>
                    <a:gd name="adj2" fmla="val 6475419"/>
                  </a:avLst>
                </a:prstGeom>
                <a:ln w="76200">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6C2476A-5135-D24D-A6AC-9824712A753D}"/>
                    </a:ext>
                  </a:extLst>
                </p:cNvPr>
                <p:cNvCxnSpPr>
                  <a:cxnSpLocks/>
                </p:cNvCxnSpPr>
                <p:nvPr/>
              </p:nvCxnSpPr>
              <p:spPr>
                <a:xfrm flipH="1">
                  <a:off x="6753262" y="3012742"/>
                  <a:ext cx="534240" cy="0"/>
                </a:xfrm>
                <a:prstGeom prst="line">
                  <a:avLst/>
                </a:prstGeom>
                <a:ln w="762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sp>
        <p:nvSpPr>
          <p:cNvPr id="5" name="Rectangle 4">
            <a:extLst>
              <a:ext uri="{FF2B5EF4-FFF2-40B4-BE49-F238E27FC236}">
                <a16:creationId xmlns:a16="http://schemas.microsoft.com/office/drawing/2014/main" id="{5690C45D-3B11-C04E-AE79-EF1397CCCB74}"/>
              </a:ext>
            </a:extLst>
          </p:cNvPr>
          <p:cNvSpPr/>
          <p:nvPr/>
        </p:nvSpPr>
        <p:spPr>
          <a:xfrm>
            <a:off x="3430889" y="2123524"/>
            <a:ext cx="5274124" cy="2010169"/>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1795399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431BA92-72CA-FD4A-9822-882D193B4DBE}"/>
              </a:ext>
            </a:extLst>
          </p:cNvPr>
          <p:cNvGrpSpPr/>
          <p:nvPr/>
        </p:nvGrpSpPr>
        <p:grpSpPr>
          <a:xfrm>
            <a:off x="3681482" y="2446711"/>
            <a:ext cx="1711319" cy="295422"/>
            <a:chOff x="4524640" y="2680401"/>
            <a:chExt cx="361939" cy="295422"/>
          </a:xfrm>
        </p:grpSpPr>
        <p:grpSp>
          <p:nvGrpSpPr>
            <p:cNvPr id="36" name="Group 35">
              <a:extLst>
                <a:ext uri="{FF2B5EF4-FFF2-40B4-BE49-F238E27FC236}">
                  <a16:creationId xmlns:a16="http://schemas.microsoft.com/office/drawing/2014/main" id="{5C5B1CFD-9D7E-F749-A7BD-C5A07B6AAB8F}"/>
                </a:ext>
              </a:extLst>
            </p:cNvPr>
            <p:cNvGrpSpPr/>
            <p:nvPr/>
          </p:nvGrpSpPr>
          <p:grpSpPr>
            <a:xfrm>
              <a:off x="4524640" y="2680401"/>
              <a:ext cx="361939" cy="295422"/>
              <a:chOff x="2053883" y="2096086"/>
              <a:chExt cx="361939" cy="295422"/>
            </a:xfrm>
          </p:grpSpPr>
          <p:sp>
            <p:nvSpPr>
              <p:cNvPr id="38" name="Right Arrow 37">
                <a:extLst>
                  <a:ext uri="{FF2B5EF4-FFF2-40B4-BE49-F238E27FC236}">
                    <a16:creationId xmlns:a16="http://schemas.microsoft.com/office/drawing/2014/main" id="{8FB076D0-E5CD-F547-A72A-CDD8D4403C36}"/>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39" name="Straight Connector 38">
                <a:extLst>
                  <a:ext uri="{FF2B5EF4-FFF2-40B4-BE49-F238E27FC236}">
                    <a16:creationId xmlns:a16="http://schemas.microsoft.com/office/drawing/2014/main" id="{6EAA0D8E-23E6-0F4C-BB6F-47A47A747678}"/>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7" name="Straight Connector 36">
              <a:extLst>
                <a:ext uri="{FF2B5EF4-FFF2-40B4-BE49-F238E27FC236}">
                  <a16:creationId xmlns:a16="http://schemas.microsoft.com/office/drawing/2014/main" id="{F82E5C8D-41A8-244E-81C3-32DF0EB31BD4}"/>
                </a:ext>
              </a:extLst>
            </p:cNvPr>
            <p:cNvCxnSpPr>
              <a:cxnSpLocks/>
            </p:cNvCxnSpPr>
            <p:nvPr/>
          </p:nvCxnSpPr>
          <p:spPr>
            <a:xfrm>
              <a:off x="4883850"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id="{97A1D1A7-2467-3648-B031-945507812189}"/>
              </a:ext>
            </a:extLst>
          </p:cNvPr>
          <p:cNvSpPr txBox="1"/>
          <p:nvPr/>
        </p:nvSpPr>
        <p:spPr>
          <a:xfrm>
            <a:off x="134471" y="340659"/>
            <a:ext cx="3687676" cy="523220"/>
          </a:xfrm>
          <a:prstGeom prst="rect">
            <a:avLst/>
          </a:prstGeom>
          <a:noFill/>
        </p:spPr>
        <p:txBody>
          <a:bodyPr wrap="none" rtlCol="0">
            <a:spAutoFit/>
          </a:bodyPr>
          <a:lstStyle/>
          <a:p>
            <a:r>
              <a:rPr lang="en-US" sz="2800" dirty="0">
                <a:latin typeface="Segoe UI Light"/>
                <a:cs typeface="Segoe UI Light"/>
              </a:rPr>
              <a:t>Task Submit and Return</a:t>
            </a:r>
            <a:endParaRPr lang="en-US" sz="2800" b="1" dirty="0">
              <a:latin typeface="Segoe UI Semibold" panose="020B0502040204020203" pitchFamily="34" charset="0"/>
              <a:ea typeface="Segoe UI Semibold" panose="020B0502040204020203" pitchFamily="34" charset="0"/>
              <a:cs typeface="Segoe UI Semibold" panose="020B0502040204020203" pitchFamily="34" charset="0"/>
            </a:endParaRPr>
          </a:p>
        </p:txBody>
      </p:sp>
      <p:pic>
        <p:nvPicPr>
          <p:cNvPr id="43" name="Picture 42">
            <a:extLst>
              <a:ext uri="{FF2B5EF4-FFF2-40B4-BE49-F238E27FC236}">
                <a16:creationId xmlns:a16="http://schemas.microsoft.com/office/drawing/2014/main" id="{696FC068-A635-0A47-90C4-3FC8699752DF}"/>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696662" y="1925024"/>
            <a:ext cx="538460" cy="1104207"/>
          </a:xfrm>
          <a:prstGeom prst="rect">
            <a:avLst/>
          </a:prstGeom>
        </p:spPr>
      </p:pic>
      <p:sp>
        <p:nvSpPr>
          <p:cNvPr id="2" name="TextBox 1">
            <a:extLst>
              <a:ext uri="{FF2B5EF4-FFF2-40B4-BE49-F238E27FC236}">
                <a16:creationId xmlns:a16="http://schemas.microsoft.com/office/drawing/2014/main" id="{59D3E860-8793-5148-923D-574AC12A27A5}"/>
              </a:ext>
            </a:extLst>
          </p:cNvPr>
          <p:cNvSpPr txBox="1"/>
          <p:nvPr/>
        </p:nvSpPr>
        <p:spPr>
          <a:xfrm>
            <a:off x="2517016" y="3059142"/>
            <a:ext cx="886461" cy="369332"/>
          </a:xfrm>
          <a:prstGeom prst="rect">
            <a:avLst/>
          </a:prstGeom>
          <a:noFill/>
        </p:spPr>
        <p:txBody>
          <a:bodyPr wrap="none" rtlCol="0">
            <a:spAutoFit/>
          </a:bodyPr>
          <a:lstStyle/>
          <a:p>
            <a:r>
              <a:rPr lang="en-US" dirty="0">
                <a:latin typeface="Segoe UI Light"/>
                <a:cs typeface="Segoe UI Light"/>
              </a:rPr>
              <a:t>Worker</a:t>
            </a:r>
          </a:p>
        </p:txBody>
      </p:sp>
      <p:sp>
        <p:nvSpPr>
          <p:cNvPr id="46" name="Rounded Rectangle 45">
            <a:extLst>
              <a:ext uri="{FF2B5EF4-FFF2-40B4-BE49-F238E27FC236}">
                <a16:creationId xmlns:a16="http://schemas.microsoft.com/office/drawing/2014/main" id="{C8B9599C-0FF2-974A-816E-46494031B920}"/>
              </a:ext>
            </a:extLst>
          </p:cNvPr>
          <p:cNvSpPr/>
          <p:nvPr/>
        </p:nvSpPr>
        <p:spPr>
          <a:xfrm>
            <a:off x="5505617" y="2499636"/>
            <a:ext cx="667088" cy="189571"/>
          </a:xfrm>
          <a:prstGeom prst="roundRect">
            <a:avLst/>
          </a:prstGeom>
          <a:solidFill>
            <a:schemeClr val="bg1"/>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chemeClr val="tx1">
                    <a:lumMod val="75000"/>
                    <a:lumOff val="25000"/>
                  </a:schemeClr>
                </a:solidFill>
                <a:latin typeface="Segoe UI Light"/>
                <a:cs typeface="Segoe UI Light"/>
              </a:rPr>
              <a:t>Submit</a:t>
            </a:r>
          </a:p>
        </p:txBody>
      </p:sp>
    </p:spTree>
    <p:extLst>
      <p:ext uri="{BB962C8B-B14F-4D97-AF65-F5344CB8AC3E}">
        <p14:creationId xmlns:p14="http://schemas.microsoft.com/office/powerpoint/2010/main" val="24458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97A1D1A7-2467-3648-B031-945507812189}"/>
              </a:ext>
            </a:extLst>
          </p:cNvPr>
          <p:cNvSpPr txBox="1"/>
          <p:nvPr/>
        </p:nvSpPr>
        <p:spPr>
          <a:xfrm>
            <a:off x="134471" y="340659"/>
            <a:ext cx="3687676" cy="523220"/>
          </a:xfrm>
          <a:prstGeom prst="rect">
            <a:avLst/>
          </a:prstGeom>
          <a:noFill/>
        </p:spPr>
        <p:txBody>
          <a:bodyPr wrap="none" rtlCol="0">
            <a:spAutoFit/>
          </a:bodyPr>
          <a:lstStyle/>
          <a:p>
            <a:r>
              <a:rPr lang="en-US" sz="2800" dirty="0">
                <a:latin typeface="Segoe UI Light"/>
                <a:cs typeface="Segoe UI Light"/>
              </a:rPr>
              <a:t>Task Submit and Return</a:t>
            </a:r>
            <a:endParaRPr lang="en-US" sz="2800" b="1" dirty="0">
              <a:latin typeface="Segoe UI Semibold" panose="020B0502040204020203" pitchFamily="34" charset="0"/>
              <a:ea typeface="Segoe UI Semibold" panose="020B0502040204020203" pitchFamily="34" charset="0"/>
              <a:cs typeface="Segoe UI Semibold" panose="020B0502040204020203" pitchFamily="34" charset="0"/>
            </a:endParaRPr>
          </a:p>
        </p:txBody>
      </p:sp>
      <p:pic>
        <p:nvPicPr>
          <p:cNvPr id="43" name="Picture 42">
            <a:extLst>
              <a:ext uri="{FF2B5EF4-FFF2-40B4-BE49-F238E27FC236}">
                <a16:creationId xmlns:a16="http://schemas.microsoft.com/office/drawing/2014/main" id="{696FC068-A635-0A47-90C4-3FC8699752DF}"/>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696662" y="1925024"/>
            <a:ext cx="538460" cy="1104207"/>
          </a:xfrm>
          <a:prstGeom prst="rect">
            <a:avLst/>
          </a:prstGeom>
        </p:spPr>
      </p:pic>
      <p:sp>
        <p:nvSpPr>
          <p:cNvPr id="2" name="TextBox 1">
            <a:extLst>
              <a:ext uri="{FF2B5EF4-FFF2-40B4-BE49-F238E27FC236}">
                <a16:creationId xmlns:a16="http://schemas.microsoft.com/office/drawing/2014/main" id="{59D3E860-8793-5148-923D-574AC12A27A5}"/>
              </a:ext>
            </a:extLst>
          </p:cNvPr>
          <p:cNvSpPr txBox="1"/>
          <p:nvPr/>
        </p:nvSpPr>
        <p:spPr>
          <a:xfrm>
            <a:off x="2517016" y="3059142"/>
            <a:ext cx="886461" cy="369332"/>
          </a:xfrm>
          <a:prstGeom prst="rect">
            <a:avLst/>
          </a:prstGeom>
          <a:noFill/>
        </p:spPr>
        <p:txBody>
          <a:bodyPr wrap="none" rtlCol="0">
            <a:spAutoFit/>
          </a:bodyPr>
          <a:lstStyle/>
          <a:p>
            <a:r>
              <a:rPr lang="en-US" dirty="0">
                <a:latin typeface="Segoe UI Light"/>
                <a:cs typeface="Segoe UI Light"/>
              </a:rPr>
              <a:t>Worker</a:t>
            </a:r>
          </a:p>
        </p:txBody>
      </p:sp>
      <p:sp>
        <p:nvSpPr>
          <p:cNvPr id="40" name="Rounded Rectangle 39">
            <a:extLst>
              <a:ext uri="{FF2B5EF4-FFF2-40B4-BE49-F238E27FC236}">
                <a16:creationId xmlns:a16="http://schemas.microsoft.com/office/drawing/2014/main" id="{B363C307-CF0C-C64B-A00F-1EF99D99F4FD}"/>
              </a:ext>
            </a:extLst>
          </p:cNvPr>
          <p:cNvSpPr/>
          <p:nvPr/>
        </p:nvSpPr>
        <p:spPr>
          <a:xfrm>
            <a:off x="4401772" y="2644361"/>
            <a:ext cx="667088"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Returned</a:t>
            </a:r>
          </a:p>
        </p:txBody>
      </p:sp>
      <p:sp>
        <p:nvSpPr>
          <p:cNvPr id="42" name="Arc 41">
            <a:extLst>
              <a:ext uri="{FF2B5EF4-FFF2-40B4-BE49-F238E27FC236}">
                <a16:creationId xmlns:a16="http://schemas.microsoft.com/office/drawing/2014/main" id="{12C402A5-4DE7-854A-8F4F-06BE684E0F7C}"/>
              </a:ext>
            </a:extLst>
          </p:cNvPr>
          <p:cNvSpPr/>
          <p:nvPr/>
        </p:nvSpPr>
        <p:spPr>
          <a:xfrm>
            <a:off x="4916209" y="2346014"/>
            <a:ext cx="496985" cy="399035"/>
          </a:xfrm>
          <a:prstGeom prst="arc">
            <a:avLst>
              <a:gd name="adj1" fmla="val 16200000"/>
              <a:gd name="adj2" fmla="val 6475419"/>
            </a:avLst>
          </a:prstGeom>
          <a:ln w="76200">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 name="Group 2">
            <a:extLst>
              <a:ext uri="{FF2B5EF4-FFF2-40B4-BE49-F238E27FC236}">
                <a16:creationId xmlns:a16="http://schemas.microsoft.com/office/drawing/2014/main" id="{14E71092-2179-AE4A-B85A-67358C7E663F}"/>
              </a:ext>
            </a:extLst>
          </p:cNvPr>
          <p:cNvGrpSpPr/>
          <p:nvPr/>
        </p:nvGrpSpPr>
        <p:grpSpPr>
          <a:xfrm>
            <a:off x="3726823" y="2212371"/>
            <a:ext cx="1437878" cy="267286"/>
            <a:chOff x="3726823" y="2212371"/>
            <a:chExt cx="1437878" cy="267286"/>
          </a:xfrm>
        </p:grpSpPr>
        <p:cxnSp>
          <p:nvCxnSpPr>
            <p:cNvPr id="33" name="Straight Connector 32">
              <a:extLst>
                <a:ext uri="{FF2B5EF4-FFF2-40B4-BE49-F238E27FC236}">
                  <a16:creationId xmlns:a16="http://schemas.microsoft.com/office/drawing/2014/main" id="{9B4F826D-D817-0B42-AF9D-3F66A828FD21}"/>
                </a:ext>
              </a:extLst>
            </p:cNvPr>
            <p:cNvCxnSpPr>
              <a:cxnSpLocks/>
            </p:cNvCxnSpPr>
            <p:nvPr/>
          </p:nvCxnSpPr>
          <p:spPr>
            <a:xfrm>
              <a:off x="3737368" y="2212371"/>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9A0CB1F7-4E78-F242-B59E-256130ADF298}"/>
                </a:ext>
              </a:extLst>
            </p:cNvPr>
            <p:cNvCxnSpPr>
              <a:cxnSpLocks/>
              <a:stCxn id="42" idx="0"/>
            </p:cNvCxnSpPr>
            <p:nvPr/>
          </p:nvCxnSpPr>
          <p:spPr>
            <a:xfrm flipH="1">
              <a:off x="3726823" y="2346014"/>
              <a:ext cx="1437878" cy="0"/>
            </a:xfrm>
            <a:prstGeom prst="line">
              <a:avLst/>
            </a:prstGeom>
            <a:ln w="762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2413BD70-45DF-584F-A4B1-C70433F2C8F0}"/>
              </a:ext>
            </a:extLst>
          </p:cNvPr>
          <p:cNvSpPr txBox="1"/>
          <p:nvPr/>
        </p:nvSpPr>
        <p:spPr>
          <a:xfrm>
            <a:off x="5886043" y="2187601"/>
            <a:ext cx="2925412" cy="646331"/>
          </a:xfrm>
          <a:prstGeom prst="rect">
            <a:avLst/>
          </a:prstGeom>
          <a:noFill/>
        </p:spPr>
        <p:txBody>
          <a:bodyPr wrap="square" rtlCol="0">
            <a:spAutoFit/>
          </a:bodyPr>
          <a:lstStyle/>
          <a:p>
            <a:r>
              <a:rPr lang="en-US" dirty="0">
                <a:latin typeface="Segoe UI Light"/>
                <a:cs typeface="Segoe UI Light"/>
              </a:rPr>
              <a:t>Reward will not be paid and so the time spent is wasted</a:t>
            </a:r>
          </a:p>
        </p:txBody>
      </p:sp>
      <p:cxnSp>
        <p:nvCxnSpPr>
          <p:cNvPr id="6" name="Straight Connector 5">
            <a:extLst>
              <a:ext uri="{FF2B5EF4-FFF2-40B4-BE49-F238E27FC236}">
                <a16:creationId xmlns:a16="http://schemas.microsoft.com/office/drawing/2014/main" id="{A3FA672F-3FD0-054F-A3DA-E782EF3E07FA}"/>
              </a:ext>
            </a:extLst>
          </p:cNvPr>
          <p:cNvCxnSpPr>
            <a:cxnSpLocks/>
            <a:endCxn id="4" idx="1"/>
          </p:cNvCxnSpPr>
          <p:nvPr/>
        </p:nvCxnSpPr>
        <p:spPr>
          <a:xfrm>
            <a:off x="5614770" y="2510767"/>
            <a:ext cx="271273" cy="0"/>
          </a:xfrm>
          <a:prstGeom prst="line">
            <a:avLst/>
          </a:prstGeom>
          <a:ln w="12700">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646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up)">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908C7BA-59FA-5F40-9042-66C0F838CFC4}"/>
              </a:ext>
            </a:extLst>
          </p:cNvPr>
          <p:cNvSpPr txBox="1"/>
          <p:nvPr/>
        </p:nvSpPr>
        <p:spPr>
          <a:xfrm>
            <a:off x="2003298" y="1808064"/>
            <a:ext cx="1502334" cy="461665"/>
          </a:xfrm>
          <a:prstGeom prst="rect">
            <a:avLst/>
          </a:prstGeom>
          <a:noFill/>
        </p:spPr>
        <p:txBody>
          <a:bodyPr wrap="none" rtlCol="0">
            <a:spAutoFit/>
          </a:bodyPr>
          <a:lstStyle/>
          <a:p>
            <a:r>
              <a:rPr lang="en-US" sz="2400" dirty="0">
                <a:latin typeface="Segoe UI Light"/>
                <a:cs typeface="Segoe UI Light"/>
              </a:rPr>
              <a:t>Submitted</a:t>
            </a:r>
            <a:endParaRPr lang="en-US" sz="2000" dirty="0">
              <a:latin typeface="Segoe UI Light"/>
              <a:cs typeface="Segoe UI Light"/>
            </a:endParaRPr>
          </a:p>
        </p:txBody>
      </p:sp>
      <p:sp>
        <p:nvSpPr>
          <p:cNvPr id="17" name="TextBox 16">
            <a:extLst>
              <a:ext uri="{FF2B5EF4-FFF2-40B4-BE49-F238E27FC236}">
                <a16:creationId xmlns:a16="http://schemas.microsoft.com/office/drawing/2014/main" id="{93189F7E-29A2-B248-9049-2DA997E8EDB2}"/>
              </a:ext>
            </a:extLst>
          </p:cNvPr>
          <p:cNvSpPr txBox="1"/>
          <p:nvPr/>
        </p:nvSpPr>
        <p:spPr>
          <a:xfrm>
            <a:off x="5737064" y="1808064"/>
            <a:ext cx="1361976" cy="461665"/>
          </a:xfrm>
          <a:prstGeom prst="rect">
            <a:avLst/>
          </a:prstGeom>
          <a:noFill/>
        </p:spPr>
        <p:txBody>
          <a:bodyPr wrap="none" rtlCol="0">
            <a:spAutoFit/>
          </a:bodyPr>
          <a:lstStyle/>
          <a:p>
            <a:r>
              <a:rPr lang="en-US" sz="2400" dirty="0">
                <a:latin typeface="Segoe UI Light"/>
                <a:cs typeface="Segoe UI Light"/>
              </a:rPr>
              <a:t>Returned</a:t>
            </a:r>
            <a:endParaRPr lang="en-US" dirty="0">
              <a:latin typeface="Segoe UI Light"/>
              <a:cs typeface="Segoe UI Light"/>
            </a:endParaRPr>
          </a:p>
        </p:txBody>
      </p:sp>
      <p:grpSp>
        <p:nvGrpSpPr>
          <p:cNvPr id="3" name="Group 2">
            <a:extLst>
              <a:ext uri="{FF2B5EF4-FFF2-40B4-BE49-F238E27FC236}">
                <a16:creationId xmlns:a16="http://schemas.microsoft.com/office/drawing/2014/main" id="{EA392FE5-C048-5C43-A979-7A290E75119D}"/>
              </a:ext>
            </a:extLst>
          </p:cNvPr>
          <p:cNvGrpSpPr/>
          <p:nvPr/>
        </p:nvGrpSpPr>
        <p:grpSpPr>
          <a:xfrm>
            <a:off x="5562393" y="2769356"/>
            <a:ext cx="1728152" cy="629135"/>
            <a:chOff x="5562393" y="2769356"/>
            <a:chExt cx="1728152" cy="629135"/>
          </a:xfrm>
        </p:grpSpPr>
        <p:grpSp>
          <p:nvGrpSpPr>
            <p:cNvPr id="10" name="Group 9">
              <a:extLst>
                <a:ext uri="{FF2B5EF4-FFF2-40B4-BE49-F238E27FC236}">
                  <a16:creationId xmlns:a16="http://schemas.microsoft.com/office/drawing/2014/main" id="{4CA9E61E-562C-8F47-AD06-3C2D56DB18E2}"/>
                </a:ext>
              </a:extLst>
            </p:cNvPr>
            <p:cNvGrpSpPr/>
            <p:nvPr/>
          </p:nvGrpSpPr>
          <p:grpSpPr>
            <a:xfrm>
              <a:off x="5562393" y="2769356"/>
              <a:ext cx="1728152" cy="557799"/>
              <a:chOff x="5129027" y="1507741"/>
              <a:chExt cx="1728152" cy="557799"/>
            </a:xfrm>
          </p:grpSpPr>
          <p:cxnSp>
            <p:nvCxnSpPr>
              <p:cNvPr id="50" name="Straight Connector 49">
                <a:extLst>
                  <a:ext uri="{FF2B5EF4-FFF2-40B4-BE49-F238E27FC236}">
                    <a16:creationId xmlns:a16="http://schemas.microsoft.com/office/drawing/2014/main" id="{D209038E-74B6-E541-9693-A0BBB21040DD}"/>
                  </a:ext>
                </a:extLst>
              </p:cNvPr>
              <p:cNvCxnSpPr>
                <a:cxnSpLocks/>
              </p:cNvCxnSpPr>
              <p:nvPr/>
            </p:nvCxnSpPr>
            <p:spPr>
              <a:xfrm>
                <a:off x="5129027" y="1951054"/>
                <a:ext cx="1711319"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7C5D866A-8C1B-AD4F-B795-811D9A416C53}"/>
                  </a:ext>
                </a:extLst>
              </p:cNvPr>
              <p:cNvCxnSpPr/>
              <p:nvPr/>
            </p:nvCxnSpPr>
            <p:spPr>
              <a:xfrm>
                <a:off x="5129027" y="1507741"/>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D2D815-84A2-B74E-A335-8919B3E02FC1}"/>
                  </a:ext>
                </a:extLst>
              </p:cNvPr>
              <p:cNvCxnSpPr/>
              <p:nvPr/>
            </p:nvCxnSpPr>
            <p:spPr>
              <a:xfrm>
                <a:off x="6857179" y="1507741"/>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45" name="TextBox 44">
              <a:extLst>
                <a:ext uri="{FF2B5EF4-FFF2-40B4-BE49-F238E27FC236}">
                  <a16:creationId xmlns:a16="http://schemas.microsoft.com/office/drawing/2014/main" id="{E3F38759-8AFE-F34C-9FB7-D931CFC26878}"/>
                </a:ext>
              </a:extLst>
            </p:cNvPr>
            <p:cNvSpPr txBox="1"/>
            <p:nvPr/>
          </p:nvSpPr>
          <p:spPr>
            <a:xfrm>
              <a:off x="5878967" y="3029159"/>
              <a:ext cx="1087670" cy="369332"/>
            </a:xfrm>
            <a:prstGeom prst="rect">
              <a:avLst/>
            </a:prstGeom>
            <a:solidFill>
              <a:schemeClr val="bg1"/>
            </a:solidFill>
          </p:spPr>
          <p:txBody>
            <a:bodyPr wrap="none" rtlCol="0">
              <a:spAutoFit/>
            </a:bodyPr>
            <a:lstStyle/>
            <a:p>
              <a:pPr algn="ctr"/>
              <a:r>
                <a:rPr lang="en-US" dirty="0" err="1">
                  <a:latin typeface="Segoe UI Light"/>
                  <a:cs typeface="Segoe UI Light"/>
                </a:rPr>
                <a:t>Time</a:t>
              </a:r>
              <a:r>
                <a:rPr lang="en-US" sz="1400" baseline="-25000" dirty="0" err="1">
                  <a:latin typeface="Segoe UI Light"/>
                  <a:cs typeface="Segoe UI Light"/>
                </a:rPr>
                <a:t>returned</a:t>
              </a:r>
              <a:endParaRPr lang="en-US" sz="1400" baseline="-25000" dirty="0">
                <a:latin typeface="Segoe UI Light"/>
                <a:cs typeface="Segoe UI Light"/>
              </a:endParaRPr>
            </a:p>
          </p:txBody>
        </p:sp>
      </p:grpSp>
      <p:grpSp>
        <p:nvGrpSpPr>
          <p:cNvPr id="30" name="Group 29">
            <a:extLst>
              <a:ext uri="{FF2B5EF4-FFF2-40B4-BE49-F238E27FC236}">
                <a16:creationId xmlns:a16="http://schemas.microsoft.com/office/drawing/2014/main" id="{3A9CAA8F-75C4-7343-8866-BB48E1A47644}"/>
              </a:ext>
            </a:extLst>
          </p:cNvPr>
          <p:cNvGrpSpPr/>
          <p:nvPr/>
        </p:nvGrpSpPr>
        <p:grpSpPr>
          <a:xfrm>
            <a:off x="5551509" y="2338522"/>
            <a:ext cx="1686371" cy="621561"/>
            <a:chOff x="868032" y="491543"/>
            <a:chExt cx="1686371" cy="621561"/>
          </a:xfrm>
        </p:grpSpPr>
        <p:cxnSp>
          <p:nvCxnSpPr>
            <p:cNvPr id="31" name="Straight Connector 30">
              <a:extLst>
                <a:ext uri="{FF2B5EF4-FFF2-40B4-BE49-F238E27FC236}">
                  <a16:creationId xmlns:a16="http://schemas.microsoft.com/office/drawing/2014/main" id="{29E032A8-F2CE-B74B-98D6-8935512A4D67}"/>
                </a:ext>
              </a:extLst>
            </p:cNvPr>
            <p:cNvCxnSpPr>
              <a:cxnSpLocks/>
            </p:cNvCxnSpPr>
            <p:nvPr/>
          </p:nvCxnSpPr>
          <p:spPr>
            <a:xfrm>
              <a:off x="878577" y="491543"/>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32" name="Group 31">
              <a:extLst>
                <a:ext uri="{FF2B5EF4-FFF2-40B4-BE49-F238E27FC236}">
                  <a16:creationId xmlns:a16="http://schemas.microsoft.com/office/drawing/2014/main" id="{61E80018-32EC-1246-AF8D-FD07ECB87EC5}"/>
                </a:ext>
              </a:extLst>
            </p:cNvPr>
            <p:cNvGrpSpPr/>
            <p:nvPr/>
          </p:nvGrpSpPr>
          <p:grpSpPr>
            <a:xfrm>
              <a:off x="868032" y="625186"/>
              <a:ext cx="1686371" cy="487918"/>
              <a:chOff x="868032" y="625186"/>
              <a:chExt cx="1686371" cy="487918"/>
            </a:xfrm>
          </p:grpSpPr>
          <p:sp>
            <p:nvSpPr>
              <p:cNvPr id="33" name="Rounded Rectangle 32">
                <a:extLst>
                  <a:ext uri="{FF2B5EF4-FFF2-40B4-BE49-F238E27FC236}">
                    <a16:creationId xmlns:a16="http://schemas.microsoft.com/office/drawing/2014/main" id="{64F350C6-E1F9-3D4A-B1FC-589DFE8BB3ED}"/>
                  </a:ext>
                </a:extLst>
              </p:cNvPr>
              <p:cNvSpPr/>
              <p:nvPr/>
            </p:nvSpPr>
            <p:spPr>
              <a:xfrm>
                <a:off x="1542981" y="923533"/>
                <a:ext cx="667088"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Returned</a:t>
                </a:r>
              </a:p>
            </p:txBody>
          </p:sp>
          <p:grpSp>
            <p:nvGrpSpPr>
              <p:cNvPr id="34" name="Group 33">
                <a:extLst>
                  <a:ext uri="{FF2B5EF4-FFF2-40B4-BE49-F238E27FC236}">
                    <a16:creationId xmlns:a16="http://schemas.microsoft.com/office/drawing/2014/main" id="{B29BF7FF-4C9E-B541-AB52-5395FDFE52E1}"/>
                  </a:ext>
                </a:extLst>
              </p:cNvPr>
              <p:cNvGrpSpPr/>
              <p:nvPr/>
            </p:nvGrpSpPr>
            <p:grpSpPr>
              <a:xfrm>
                <a:off x="868032" y="625186"/>
                <a:ext cx="1686371" cy="399035"/>
                <a:chOff x="6753262" y="3012742"/>
                <a:chExt cx="1686371" cy="581741"/>
              </a:xfrm>
            </p:grpSpPr>
            <p:sp>
              <p:nvSpPr>
                <p:cNvPr id="40" name="Arc 39">
                  <a:extLst>
                    <a:ext uri="{FF2B5EF4-FFF2-40B4-BE49-F238E27FC236}">
                      <a16:creationId xmlns:a16="http://schemas.microsoft.com/office/drawing/2014/main" id="{DE05AFDB-2ED1-C94E-A15C-4FF54FF6DF00}"/>
                    </a:ext>
                  </a:extLst>
                </p:cNvPr>
                <p:cNvSpPr/>
                <p:nvPr/>
              </p:nvSpPr>
              <p:spPr>
                <a:xfrm>
                  <a:off x="7942648" y="3012742"/>
                  <a:ext cx="496985" cy="581741"/>
                </a:xfrm>
                <a:prstGeom prst="arc">
                  <a:avLst>
                    <a:gd name="adj1" fmla="val 16200000"/>
                    <a:gd name="adj2" fmla="val 6475419"/>
                  </a:avLst>
                </a:prstGeom>
                <a:ln w="76200">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422175E-612F-F24B-BA7A-8496D5D9EAFA}"/>
                    </a:ext>
                  </a:extLst>
                </p:cNvPr>
                <p:cNvCxnSpPr>
                  <a:cxnSpLocks/>
                  <a:stCxn id="40" idx="0"/>
                </p:cNvCxnSpPr>
                <p:nvPr/>
              </p:nvCxnSpPr>
              <p:spPr>
                <a:xfrm flipH="1">
                  <a:off x="6753262" y="3012742"/>
                  <a:ext cx="1437878" cy="0"/>
                </a:xfrm>
                <a:prstGeom prst="line">
                  <a:avLst/>
                </a:prstGeom>
                <a:ln w="762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35" name="Group 34">
            <a:extLst>
              <a:ext uri="{FF2B5EF4-FFF2-40B4-BE49-F238E27FC236}">
                <a16:creationId xmlns:a16="http://schemas.microsoft.com/office/drawing/2014/main" id="{3431BA92-72CA-FD4A-9822-882D193B4DBE}"/>
              </a:ext>
            </a:extLst>
          </p:cNvPr>
          <p:cNvGrpSpPr/>
          <p:nvPr/>
        </p:nvGrpSpPr>
        <p:grpSpPr>
          <a:xfrm>
            <a:off x="1898806" y="2501733"/>
            <a:ext cx="1711319" cy="295422"/>
            <a:chOff x="4524640" y="2680401"/>
            <a:chExt cx="361939" cy="295422"/>
          </a:xfrm>
        </p:grpSpPr>
        <p:grpSp>
          <p:nvGrpSpPr>
            <p:cNvPr id="36" name="Group 35">
              <a:extLst>
                <a:ext uri="{FF2B5EF4-FFF2-40B4-BE49-F238E27FC236}">
                  <a16:creationId xmlns:a16="http://schemas.microsoft.com/office/drawing/2014/main" id="{5C5B1CFD-9D7E-F749-A7BD-C5A07B6AAB8F}"/>
                </a:ext>
              </a:extLst>
            </p:cNvPr>
            <p:cNvGrpSpPr/>
            <p:nvPr/>
          </p:nvGrpSpPr>
          <p:grpSpPr>
            <a:xfrm>
              <a:off x="4524640" y="2680401"/>
              <a:ext cx="361939" cy="295422"/>
              <a:chOff x="2053883" y="2096086"/>
              <a:chExt cx="361939" cy="295422"/>
            </a:xfrm>
          </p:grpSpPr>
          <p:sp>
            <p:nvSpPr>
              <p:cNvPr id="38" name="Right Arrow 37">
                <a:extLst>
                  <a:ext uri="{FF2B5EF4-FFF2-40B4-BE49-F238E27FC236}">
                    <a16:creationId xmlns:a16="http://schemas.microsoft.com/office/drawing/2014/main" id="{8FB076D0-E5CD-F547-A72A-CDD8D4403C36}"/>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39" name="Straight Connector 38">
                <a:extLst>
                  <a:ext uri="{FF2B5EF4-FFF2-40B4-BE49-F238E27FC236}">
                    <a16:creationId xmlns:a16="http://schemas.microsoft.com/office/drawing/2014/main" id="{6EAA0D8E-23E6-0F4C-BB6F-47A47A747678}"/>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7" name="Straight Connector 36">
              <a:extLst>
                <a:ext uri="{FF2B5EF4-FFF2-40B4-BE49-F238E27FC236}">
                  <a16:creationId xmlns:a16="http://schemas.microsoft.com/office/drawing/2014/main" id="{F82E5C8D-41A8-244E-81C3-32DF0EB31BD4}"/>
                </a:ext>
              </a:extLst>
            </p:cNvPr>
            <p:cNvCxnSpPr>
              <a:cxnSpLocks/>
            </p:cNvCxnSpPr>
            <p:nvPr/>
          </p:nvCxnSpPr>
          <p:spPr>
            <a:xfrm>
              <a:off x="4883850"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 name="Group 1">
            <a:extLst>
              <a:ext uri="{FF2B5EF4-FFF2-40B4-BE49-F238E27FC236}">
                <a16:creationId xmlns:a16="http://schemas.microsoft.com/office/drawing/2014/main" id="{212C3406-C06C-D945-B79A-1C8519CB247D}"/>
              </a:ext>
            </a:extLst>
          </p:cNvPr>
          <p:cNvGrpSpPr/>
          <p:nvPr/>
        </p:nvGrpSpPr>
        <p:grpSpPr>
          <a:xfrm>
            <a:off x="1898806" y="2770512"/>
            <a:ext cx="1711319" cy="627979"/>
            <a:chOff x="1898806" y="2770512"/>
            <a:chExt cx="1711319" cy="627979"/>
          </a:xfrm>
        </p:grpSpPr>
        <p:cxnSp>
          <p:nvCxnSpPr>
            <p:cNvPr id="47" name="Straight Connector 46">
              <a:extLst>
                <a:ext uri="{FF2B5EF4-FFF2-40B4-BE49-F238E27FC236}">
                  <a16:creationId xmlns:a16="http://schemas.microsoft.com/office/drawing/2014/main" id="{03BD6D2A-8EED-6D47-904E-C819951D9E83}"/>
                </a:ext>
              </a:extLst>
            </p:cNvPr>
            <p:cNvCxnSpPr>
              <a:cxnSpLocks/>
            </p:cNvCxnSpPr>
            <p:nvPr/>
          </p:nvCxnSpPr>
          <p:spPr>
            <a:xfrm>
              <a:off x="1898806" y="3213825"/>
              <a:ext cx="1711319"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4749B1A3-D330-6D47-9CFE-3EFAAC59515F}"/>
                </a:ext>
              </a:extLst>
            </p:cNvPr>
            <p:cNvSpPr txBox="1"/>
            <p:nvPr/>
          </p:nvSpPr>
          <p:spPr>
            <a:xfrm>
              <a:off x="2206286" y="3029159"/>
              <a:ext cx="1156086" cy="369332"/>
            </a:xfrm>
            <a:prstGeom prst="rect">
              <a:avLst/>
            </a:prstGeom>
            <a:solidFill>
              <a:schemeClr val="bg1"/>
            </a:solidFill>
          </p:spPr>
          <p:txBody>
            <a:bodyPr wrap="none" rtlCol="0">
              <a:spAutoFit/>
            </a:bodyPr>
            <a:lstStyle/>
            <a:p>
              <a:pPr algn="ctr"/>
              <a:r>
                <a:rPr lang="en-US" dirty="0" err="1">
                  <a:latin typeface="Segoe UI Light"/>
                  <a:cs typeface="Segoe UI Light"/>
                </a:rPr>
                <a:t>Time</a:t>
              </a:r>
              <a:r>
                <a:rPr lang="en-US" sz="1400" baseline="-25000" dirty="0" err="1">
                  <a:latin typeface="Segoe UI Light"/>
                  <a:cs typeface="Segoe UI Light"/>
                </a:rPr>
                <a:t>submitted</a:t>
              </a:r>
              <a:endParaRPr lang="en-US" sz="1400" baseline="-25000" dirty="0">
                <a:latin typeface="Segoe UI Light"/>
                <a:cs typeface="Segoe UI Light"/>
              </a:endParaRPr>
            </a:p>
          </p:txBody>
        </p:sp>
        <p:cxnSp>
          <p:nvCxnSpPr>
            <p:cNvPr id="6" name="Straight Connector 5">
              <a:extLst>
                <a:ext uri="{FF2B5EF4-FFF2-40B4-BE49-F238E27FC236}">
                  <a16:creationId xmlns:a16="http://schemas.microsoft.com/office/drawing/2014/main" id="{BB9C628F-CA7C-2444-AC37-58AA1139F9FE}"/>
                </a:ext>
              </a:extLst>
            </p:cNvPr>
            <p:cNvCxnSpPr/>
            <p:nvPr/>
          </p:nvCxnSpPr>
          <p:spPr>
            <a:xfrm>
              <a:off x="1898806" y="2770512"/>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DDB834FD-AFDD-3B40-9676-53244BB317C7}"/>
                </a:ext>
              </a:extLst>
            </p:cNvPr>
            <p:cNvCxnSpPr/>
            <p:nvPr/>
          </p:nvCxnSpPr>
          <p:spPr>
            <a:xfrm>
              <a:off x="3597222" y="2770512"/>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id="{97A1D1A7-2467-3648-B031-945507812189}"/>
              </a:ext>
            </a:extLst>
          </p:cNvPr>
          <p:cNvSpPr txBox="1"/>
          <p:nvPr/>
        </p:nvSpPr>
        <p:spPr>
          <a:xfrm>
            <a:off x="134471" y="340659"/>
            <a:ext cx="4911024" cy="523220"/>
          </a:xfrm>
          <a:prstGeom prst="rect">
            <a:avLst/>
          </a:prstGeom>
          <a:noFill/>
        </p:spPr>
        <p:txBody>
          <a:bodyPr wrap="none" rtlCol="0">
            <a:spAutoFit/>
          </a:bodyPr>
          <a:lstStyle/>
          <a:p>
            <a:r>
              <a:rPr lang="en-US" sz="2800" dirty="0">
                <a:latin typeface="Segoe UI Light"/>
                <a:cs typeface="Segoe UI Light"/>
              </a:rPr>
              <a:t>Time Spent on </a:t>
            </a:r>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Returned Tasks</a:t>
            </a:r>
          </a:p>
        </p:txBody>
      </p:sp>
      <p:sp>
        <p:nvSpPr>
          <p:cNvPr id="46" name="Rectangle 45">
            <a:extLst>
              <a:ext uri="{FF2B5EF4-FFF2-40B4-BE49-F238E27FC236}">
                <a16:creationId xmlns:a16="http://schemas.microsoft.com/office/drawing/2014/main" id="{24549D76-9095-2A46-8779-469606A2F183}"/>
              </a:ext>
            </a:extLst>
          </p:cNvPr>
          <p:cNvSpPr/>
          <p:nvPr/>
        </p:nvSpPr>
        <p:spPr>
          <a:xfrm>
            <a:off x="1315478" y="2660777"/>
            <a:ext cx="572110" cy="830997"/>
          </a:xfrm>
          <a:prstGeom prst="rect">
            <a:avLst/>
          </a:prstGeom>
        </p:spPr>
        <p:txBody>
          <a:bodyPr wrap="square">
            <a:spAutoFit/>
          </a:bodyPr>
          <a:lstStyle/>
          <a:p>
            <a:r>
              <a:rPr lang="en-US" sz="4800" dirty="0" err="1">
                <a:solidFill>
                  <a:srgbClr val="000000"/>
                </a:solidFill>
                <a:latin typeface="Segoe UI Light" panose="020B0502040204020203" pitchFamily="34" charset="0"/>
              </a:rPr>
              <a:t>Σ</a:t>
            </a:r>
            <a:endParaRPr lang="en-US" sz="4800" dirty="0">
              <a:solidFill>
                <a:srgbClr val="000000"/>
              </a:solidFill>
              <a:effectLst/>
              <a:latin typeface="Segoe UI Light" panose="020B0502040204020203" pitchFamily="34" charset="0"/>
            </a:endParaRPr>
          </a:p>
        </p:txBody>
      </p:sp>
      <p:sp>
        <p:nvSpPr>
          <p:cNvPr id="48" name="Rectangle 47">
            <a:extLst>
              <a:ext uri="{FF2B5EF4-FFF2-40B4-BE49-F238E27FC236}">
                <a16:creationId xmlns:a16="http://schemas.microsoft.com/office/drawing/2014/main" id="{3582E80D-2D58-6F48-B5C9-28C5D7D39983}"/>
              </a:ext>
            </a:extLst>
          </p:cNvPr>
          <p:cNvSpPr/>
          <p:nvPr/>
        </p:nvSpPr>
        <p:spPr>
          <a:xfrm>
            <a:off x="4979065" y="2656229"/>
            <a:ext cx="572110" cy="830997"/>
          </a:xfrm>
          <a:prstGeom prst="rect">
            <a:avLst/>
          </a:prstGeom>
        </p:spPr>
        <p:txBody>
          <a:bodyPr wrap="square">
            <a:spAutoFit/>
          </a:bodyPr>
          <a:lstStyle/>
          <a:p>
            <a:r>
              <a:rPr lang="en-US" sz="4800" dirty="0" err="1">
                <a:solidFill>
                  <a:srgbClr val="000000"/>
                </a:solidFill>
                <a:latin typeface="Segoe UI Light" panose="020B0502040204020203" pitchFamily="34" charset="0"/>
              </a:rPr>
              <a:t>Σ</a:t>
            </a:r>
            <a:endParaRPr lang="en-US" sz="4800" dirty="0">
              <a:solidFill>
                <a:srgbClr val="000000"/>
              </a:solidFill>
              <a:effectLst/>
              <a:latin typeface="Segoe UI Light" panose="020B0502040204020203" pitchFamily="34" charset="0"/>
            </a:endParaRPr>
          </a:p>
        </p:txBody>
      </p:sp>
      <p:grpSp>
        <p:nvGrpSpPr>
          <p:cNvPr id="8" name="Group 7">
            <a:extLst>
              <a:ext uri="{FF2B5EF4-FFF2-40B4-BE49-F238E27FC236}">
                <a16:creationId xmlns:a16="http://schemas.microsoft.com/office/drawing/2014/main" id="{FA34283C-6A4B-5F4D-B09F-8D74794B3A78}"/>
              </a:ext>
            </a:extLst>
          </p:cNvPr>
          <p:cNvGrpSpPr/>
          <p:nvPr/>
        </p:nvGrpSpPr>
        <p:grpSpPr>
          <a:xfrm>
            <a:off x="324952" y="3434531"/>
            <a:ext cx="3274230" cy="780740"/>
            <a:chOff x="324952" y="3434531"/>
            <a:chExt cx="3274230" cy="780740"/>
          </a:xfrm>
        </p:grpSpPr>
        <p:sp>
          <p:nvSpPr>
            <p:cNvPr id="4" name="TextBox 3">
              <a:extLst>
                <a:ext uri="{FF2B5EF4-FFF2-40B4-BE49-F238E27FC236}">
                  <a16:creationId xmlns:a16="http://schemas.microsoft.com/office/drawing/2014/main" id="{666C4A3E-3790-644B-B43E-2CCD5AE59C35}"/>
                </a:ext>
              </a:extLst>
            </p:cNvPr>
            <p:cNvSpPr txBox="1"/>
            <p:nvPr/>
          </p:nvSpPr>
          <p:spPr>
            <a:xfrm>
              <a:off x="324952" y="3815161"/>
              <a:ext cx="3274230" cy="400110"/>
            </a:xfrm>
            <a:prstGeom prst="rect">
              <a:avLst/>
            </a:prstGeom>
            <a:noFill/>
          </p:spPr>
          <p:txBody>
            <a:bodyPr wrap="none" rtlCol="0">
              <a:spAutoFit/>
            </a:bodyPr>
            <a:lstStyle/>
            <a:p>
              <a:r>
                <a:rPr lang="en-US" sz="2000" dirty="0">
                  <a:latin typeface="Segoe UI Light"/>
                  <a:cs typeface="Segoe UI Light"/>
                </a:rPr>
                <a:t>For all tasks from all workers </a:t>
              </a:r>
            </a:p>
          </p:txBody>
        </p:sp>
        <p:cxnSp>
          <p:nvCxnSpPr>
            <p:cNvPr id="7" name="Straight Connector 6">
              <a:extLst>
                <a:ext uri="{FF2B5EF4-FFF2-40B4-BE49-F238E27FC236}">
                  <a16:creationId xmlns:a16="http://schemas.microsoft.com/office/drawing/2014/main" id="{13E2C7F8-E6CE-F647-85D8-BBD1280C7288}"/>
                </a:ext>
              </a:extLst>
            </p:cNvPr>
            <p:cNvCxnSpPr/>
            <p:nvPr/>
          </p:nvCxnSpPr>
          <p:spPr>
            <a:xfrm flipV="1">
              <a:off x="1586419" y="3434531"/>
              <a:ext cx="0" cy="38063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7022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908C7BA-59FA-5F40-9042-66C0F838CFC4}"/>
              </a:ext>
            </a:extLst>
          </p:cNvPr>
          <p:cNvSpPr txBox="1"/>
          <p:nvPr/>
        </p:nvSpPr>
        <p:spPr>
          <a:xfrm>
            <a:off x="2003298" y="1808064"/>
            <a:ext cx="1502334" cy="461665"/>
          </a:xfrm>
          <a:prstGeom prst="rect">
            <a:avLst/>
          </a:prstGeom>
          <a:noFill/>
        </p:spPr>
        <p:txBody>
          <a:bodyPr wrap="none" rtlCol="0">
            <a:spAutoFit/>
          </a:bodyPr>
          <a:lstStyle/>
          <a:p>
            <a:r>
              <a:rPr lang="en-US" sz="2400" dirty="0">
                <a:latin typeface="Segoe UI Light"/>
                <a:cs typeface="Segoe UI Light"/>
              </a:rPr>
              <a:t>Submitted</a:t>
            </a:r>
            <a:endParaRPr lang="en-US" sz="2000" dirty="0">
              <a:latin typeface="Segoe UI Light"/>
              <a:cs typeface="Segoe UI Light"/>
            </a:endParaRPr>
          </a:p>
        </p:txBody>
      </p:sp>
      <p:sp>
        <p:nvSpPr>
          <p:cNvPr id="17" name="TextBox 16">
            <a:extLst>
              <a:ext uri="{FF2B5EF4-FFF2-40B4-BE49-F238E27FC236}">
                <a16:creationId xmlns:a16="http://schemas.microsoft.com/office/drawing/2014/main" id="{93189F7E-29A2-B248-9049-2DA997E8EDB2}"/>
              </a:ext>
            </a:extLst>
          </p:cNvPr>
          <p:cNvSpPr txBox="1"/>
          <p:nvPr/>
        </p:nvSpPr>
        <p:spPr>
          <a:xfrm>
            <a:off x="5737064" y="1808064"/>
            <a:ext cx="1361976" cy="461665"/>
          </a:xfrm>
          <a:prstGeom prst="rect">
            <a:avLst/>
          </a:prstGeom>
          <a:noFill/>
        </p:spPr>
        <p:txBody>
          <a:bodyPr wrap="none" rtlCol="0">
            <a:spAutoFit/>
          </a:bodyPr>
          <a:lstStyle/>
          <a:p>
            <a:r>
              <a:rPr lang="en-US" sz="2400" dirty="0">
                <a:latin typeface="Segoe UI Light"/>
                <a:cs typeface="Segoe UI Light"/>
              </a:rPr>
              <a:t>Returned</a:t>
            </a:r>
            <a:endParaRPr lang="en-US" dirty="0">
              <a:latin typeface="Segoe UI Light"/>
              <a:cs typeface="Segoe UI Light"/>
            </a:endParaRPr>
          </a:p>
        </p:txBody>
      </p:sp>
      <p:grpSp>
        <p:nvGrpSpPr>
          <p:cNvPr id="3" name="Group 2">
            <a:extLst>
              <a:ext uri="{FF2B5EF4-FFF2-40B4-BE49-F238E27FC236}">
                <a16:creationId xmlns:a16="http://schemas.microsoft.com/office/drawing/2014/main" id="{EA392FE5-C048-5C43-A979-7A290E75119D}"/>
              </a:ext>
            </a:extLst>
          </p:cNvPr>
          <p:cNvGrpSpPr/>
          <p:nvPr/>
        </p:nvGrpSpPr>
        <p:grpSpPr>
          <a:xfrm>
            <a:off x="5562393" y="2769356"/>
            <a:ext cx="1728152" cy="629135"/>
            <a:chOff x="5562393" y="2769356"/>
            <a:chExt cx="1728152" cy="629135"/>
          </a:xfrm>
        </p:grpSpPr>
        <p:grpSp>
          <p:nvGrpSpPr>
            <p:cNvPr id="10" name="Group 9">
              <a:extLst>
                <a:ext uri="{FF2B5EF4-FFF2-40B4-BE49-F238E27FC236}">
                  <a16:creationId xmlns:a16="http://schemas.microsoft.com/office/drawing/2014/main" id="{4CA9E61E-562C-8F47-AD06-3C2D56DB18E2}"/>
                </a:ext>
              </a:extLst>
            </p:cNvPr>
            <p:cNvGrpSpPr/>
            <p:nvPr/>
          </p:nvGrpSpPr>
          <p:grpSpPr>
            <a:xfrm>
              <a:off x="5562393" y="2769356"/>
              <a:ext cx="1728152" cy="557799"/>
              <a:chOff x="5129027" y="1507741"/>
              <a:chExt cx="1728152" cy="557799"/>
            </a:xfrm>
          </p:grpSpPr>
          <p:cxnSp>
            <p:nvCxnSpPr>
              <p:cNvPr id="50" name="Straight Connector 49">
                <a:extLst>
                  <a:ext uri="{FF2B5EF4-FFF2-40B4-BE49-F238E27FC236}">
                    <a16:creationId xmlns:a16="http://schemas.microsoft.com/office/drawing/2014/main" id="{D209038E-74B6-E541-9693-A0BBB21040DD}"/>
                  </a:ext>
                </a:extLst>
              </p:cNvPr>
              <p:cNvCxnSpPr>
                <a:cxnSpLocks/>
              </p:cNvCxnSpPr>
              <p:nvPr/>
            </p:nvCxnSpPr>
            <p:spPr>
              <a:xfrm>
                <a:off x="5129027" y="1951054"/>
                <a:ext cx="1711319"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7C5D866A-8C1B-AD4F-B795-811D9A416C53}"/>
                  </a:ext>
                </a:extLst>
              </p:cNvPr>
              <p:cNvCxnSpPr/>
              <p:nvPr/>
            </p:nvCxnSpPr>
            <p:spPr>
              <a:xfrm>
                <a:off x="5129027" y="1507741"/>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D2D815-84A2-B74E-A335-8919B3E02FC1}"/>
                  </a:ext>
                </a:extLst>
              </p:cNvPr>
              <p:cNvCxnSpPr/>
              <p:nvPr/>
            </p:nvCxnSpPr>
            <p:spPr>
              <a:xfrm>
                <a:off x="6857179" y="1507741"/>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45" name="TextBox 44">
              <a:extLst>
                <a:ext uri="{FF2B5EF4-FFF2-40B4-BE49-F238E27FC236}">
                  <a16:creationId xmlns:a16="http://schemas.microsoft.com/office/drawing/2014/main" id="{E3F38759-8AFE-F34C-9FB7-D931CFC26878}"/>
                </a:ext>
              </a:extLst>
            </p:cNvPr>
            <p:cNvSpPr txBox="1"/>
            <p:nvPr/>
          </p:nvSpPr>
          <p:spPr>
            <a:xfrm>
              <a:off x="5878967" y="3029159"/>
              <a:ext cx="1087670" cy="369332"/>
            </a:xfrm>
            <a:prstGeom prst="rect">
              <a:avLst/>
            </a:prstGeom>
            <a:solidFill>
              <a:schemeClr val="bg1"/>
            </a:solidFill>
          </p:spPr>
          <p:txBody>
            <a:bodyPr wrap="none" rtlCol="0">
              <a:spAutoFit/>
            </a:bodyPr>
            <a:lstStyle/>
            <a:p>
              <a:pPr algn="ctr"/>
              <a:r>
                <a:rPr lang="en-US" dirty="0" err="1">
                  <a:latin typeface="Segoe UI Light"/>
                  <a:cs typeface="Segoe UI Light"/>
                </a:rPr>
                <a:t>Time</a:t>
              </a:r>
              <a:r>
                <a:rPr lang="en-US" sz="1400" baseline="-25000" dirty="0" err="1">
                  <a:latin typeface="Segoe UI Light"/>
                  <a:cs typeface="Segoe UI Light"/>
                </a:rPr>
                <a:t>returned</a:t>
              </a:r>
              <a:endParaRPr lang="en-US" sz="1400" baseline="-25000" dirty="0">
                <a:latin typeface="Segoe UI Light"/>
                <a:cs typeface="Segoe UI Light"/>
              </a:endParaRPr>
            </a:p>
          </p:txBody>
        </p:sp>
      </p:grpSp>
      <p:grpSp>
        <p:nvGrpSpPr>
          <p:cNvPr id="30" name="Group 29">
            <a:extLst>
              <a:ext uri="{FF2B5EF4-FFF2-40B4-BE49-F238E27FC236}">
                <a16:creationId xmlns:a16="http://schemas.microsoft.com/office/drawing/2014/main" id="{3A9CAA8F-75C4-7343-8866-BB48E1A47644}"/>
              </a:ext>
            </a:extLst>
          </p:cNvPr>
          <p:cNvGrpSpPr/>
          <p:nvPr/>
        </p:nvGrpSpPr>
        <p:grpSpPr>
          <a:xfrm>
            <a:off x="5551509" y="2338522"/>
            <a:ext cx="1686371" cy="621561"/>
            <a:chOff x="868032" y="491543"/>
            <a:chExt cx="1686371" cy="621561"/>
          </a:xfrm>
        </p:grpSpPr>
        <p:cxnSp>
          <p:nvCxnSpPr>
            <p:cNvPr id="31" name="Straight Connector 30">
              <a:extLst>
                <a:ext uri="{FF2B5EF4-FFF2-40B4-BE49-F238E27FC236}">
                  <a16:creationId xmlns:a16="http://schemas.microsoft.com/office/drawing/2014/main" id="{29E032A8-F2CE-B74B-98D6-8935512A4D67}"/>
                </a:ext>
              </a:extLst>
            </p:cNvPr>
            <p:cNvCxnSpPr>
              <a:cxnSpLocks/>
            </p:cNvCxnSpPr>
            <p:nvPr/>
          </p:nvCxnSpPr>
          <p:spPr>
            <a:xfrm>
              <a:off x="878577" y="491543"/>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32" name="Group 31">
              <a:extLst>
                <a:ext uri="{FF2B5EF4-FFF2-40B4-BE49-F238E27FC236}">
                  <a16:creationId xmlns:a16="http://schemas.microsoft.com/office/drawing/2014/main" id="{61E80018-32EC-1246-AF8D-FD07ECB87EC5}"/>
                </a:ext>
              </a:extLst>
            </p:cNvPr>
            <p:cNvGrpSpPr/>
            <p:nvPr/>
          </p:nvGrpSpPr>
          <p:grpSpPr>
            <a:xfrm>
              <a:off x="868032" y="625186"/>
              <a:ext cx="1686371" cy="487918"/>
              <a:chOff x="868032" y="625186"/>
              <a:chExt cx="1686371" cy="487918"/>
            </a:xfrm>
          </p:grpSpPr>
          <p:sp>
            <p:nvSpPr>
              <p:cNvPr id="33" name="Rounded Rectangle 32">
                <a:extLst>
                  <a:ext uri="{FF2B5EF4-FFF2-40B4-BE49-F238E27FC236}">
                    <a16:creationId xmlns:a16="http://schemas.microsoft.com/office/drawing/2014/main" id="{64F350C6-E1F9-3D4A-B1FC-589DFE8BB3ED}"/>
                  </a:ext>
                </a:extLst>
              </p:cNvPr>
              <p:cNvSpPr/>
              <p:nvPr/>
            </p:nvSpPr>
            <p:spPr>
              <a:xfrm>
                <a:off x="1542981" y="923533"/>
                <a:ext cx="667088"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Returned</a:t>
                </a:r>
              </a:p>
            </p:txBody>
          </p:sp>
          <p:grpSp>
            <p:nvGrpSpPr>
              <p:cNvPr id="34" name="Group 33">
                <a:extLst>
                  <a:ext uri="{FF2B5EF4-FFF2-40B4-BE49-F238E27FC236}">
                    <a16:creationId xmlns:a16="http://schemas.microsoft.com/office/drawing/2014/main" id="{B29BF7FF-4C9E-B541-AB52-5395FDFE52E1}"/>
                  </a:ext>
                </a:extLst>
              </p:cNvPr>
              <p:cNvGrpSpPr/>
              <p:nvPr/>
            </p:nvGrpSpPr>
            <p:grpSpPr>
              <a:xfrm>
                <a:off x="868032" y="625186"/>
                <a:ext cx="1686371" cy="399035"/>
                <a:chOff x="6753262" y="3012742"/>
                <a:chExt cx="1686371" cy="581741"/>
              </a:xfrm>
            </p:grpSpPr>
            <p:sp>
              <p:nvSpPr>
                <p:cNvPr id="40" name="Arc 39">
                  <a:extLst>
                    <a:ext uri="{FF2B5EF4-FFF2-40B4-BE49-F238E27FC236}">
                      <a16:creationId xmlns:a16="http://schemas.microsoft.com/office/drawing/2014/main" id="{DE05AFDB-2ED1-C94E-A15C-4FF54FF6DF00}"/>
                    </a:ext>
                  </a:extLst>
                </p:cNvPr>
                <p:cNvSpPr/>
                <p:nvPr/>
              </p:nvSpPr>
              <p:spPr>
                <a:xfrm>
                  <a:off x="7942648" y="3012742"/>
                  <a:ext cx="496985" cy="581741"/>
                </a:xfrm>
                <a:prstGeom prst="arc">
                  <a:avLst>
                    <a:gd name="adj1" fmla="val 16200000"/>
                    <a:gd name="adj2" fmla="val 6475419"/>
                  </a:avLst>
                </a:prstGeom>
                <a:ln w="76200">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422175E-612F-F24B-BA7A-8496D5D9EAFA}"/>
                    </a:ext>
                  </a:extLst>
                </p:cNvPr>
                <p:cNvCxnSpPr>
                  <a:cxnSpLocks/>
                  <a:stCxn id="40" idx="0"/>
                </p:cNvCxnSpPr>
                <p:nvPr/>
              </p:nvCxnSpPr>
              <p:spPr>
                <a:xfrm flipH="1">
                  <a:off x="6753262" y="3012742"/>
                  <a:ext cx="1437878" cy="0"/>
                </a:xfrm>
                <a:prstGeom prst="line">
                  <a:avLst/>
                </a:prstGeom>
                <a:ln w="762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35" name="Group 34">
            <a:extLst>
              <a:ext uri="{FF2B5EF4-FFF2-40B4-BE49-F238E27FC236}">
                <a16:creationId xmlns:a16="http://schemas.microsoft.com/office/drawing/2014/main" id="{3431BA92-72CA-FD4A-9822-882D193B4DBE}"/>
              </a:ext>
            </a:extLst>
          </p:cNvPr>
          <p:cNvGrpSpPr/>
          <p:nvPr/>
        </p:nvGrpSpPr>
        <p:grpSpPr>
          <a:xfrm>
            <a:off x="1898806" y="2501733"/>
            <a:ext cx="1711319" cy="295422"/>
            <a:chOff x="4524640" y="2680401"/>
            <a:chExt cx="361939" cy="295422"/>
          </a:xfrm>
        </p:grpSpPr>
        <p:grpSp>
          <p:nvGrpSpPr>
            <p:cNvPr id="36" name="Group 35">
              <a:extLst>
                <a:ext uri="{FF2B5EF4-FFF2-40B4-BE49-F238E27FC236}">
                  <a16:creationId xmlns:a16="http://schemas.microsoft.com/office/drawing/2014/main" id="{5C5B1CFD-9D7E-F749-A7BD-C5A07B6AAB8F}"/>
                </a:ext>
              </a:extLst>
            </p:cNvPr>
            <p:cNvGrpSpPr/>
            <p:nvPr/>
          </p:nvGrpSpPr>
          <p:grpSpPr>
            <a:xfrm>
              <a:off x="4524640" y="2680401"/>
              <a:ext cx="361939" cy="295422"/>
              <a:chOff x="2053883" y="2096086"/>
              <a:chExt cx="361939" cy="295422"/>
            </a:xfrm>
          </p:grpSpPr>
          <p:sp>
            <p:nvSpPr>
              <p:cNvPr id="38" name="Right Arrow 37">
                <a:extLst>
                  <a:ext uri="{FF2B5EF4-FFF2-40B4-BE49-F238E27FC236}">
                    <a16:creationId xmlns:a16="http://schemas.microsoft.com/office/drawing/2014/main" id="{8FB076D0-E5CD-F547-A72A-CDD8D4403C36}"/>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39" name="Straight Connector 38">
                <a:extLst>
                  <a:ext uri="{FF2B5EF4-FFF2-40B4-BE49-F238E27FC236}">
                    <a16:creationId xmlns:a16="http://schemas.microsoft.com/office/drawing/2014/main" id="{6EAA0D8E-23E6-0F4C-BB6F-47A47A747678}"/>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7" name="Straight Connector 36">
              <a:extLst>
                <a:ext uri="{FF2B5EF4-FFF2-40B4-BE49-F238E27FC236}">
                  <a16:creationId xmlns:a16="http://schemas.microsoft.com/office/drawing/2014/main" id="{F82E5C8D-41A8-244E-81C3-32DF0EB31BD4}"/>
                </a:ext>
              </a:extLst>
            </p:cNvPr>
            <p:cNvCxnSpPr>
              <a:cxnSpLocks/>
            </p:cNvCxnSpPr>
            <p:nvPr/>
          </p:nvCxnSpPr>
          <p:spPr>
            <a:xfrm>
              <a:off x="4883850"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 name="Group 1">
            <a:extLst>
              <a:ext uri="{FF2B5EF4-FFF2-40B4-BE49-F238E27FC236}">
                <a16:creationId xmlns:a16="http://schemas.microsoft.com/office/drawing/2014/main" id="{212C3406-C06C-D945-B79A-1C8519CB247D}"/>
              </a:ext>
            </a:extLst>
          </p:cNvPr>
          <p:cNvGrpSpPr/>
          <p:nvPr/>
        </p:nvGrpSpPr>
        <p:grpSpPr>
          <a:xfrm>
            <a:off x="1898806" y="2770512"/>
            <a:ext cx="1711319" cy="627979"/>
            <a:chOff x="1898806" y="2770512"/>
            <a:chExt cx="1711319" cy="627979"/>
          </a:xfrm>
        </p:grpSpPr>
        <p:cxnSp>
          <p:nvCxnSpPr>
            <p:cNvPr id="47" name="Straight Connector 46">
              <a:extLst>
                <a:ext uri="{FF2B5EF4-FFF2-40B4-BE49-F238E27FC236}">
                  <a16:creationId xmlns:a16="http://schemas.microsoft.com/office/drawing/2014/main" id="{03BD6D2A-8EED-6D47-904E-C819951D9E83}"/>
                </a:ext>
              </a:extLst>
            </p:cNvPr>
            <p:cNvCxnSpPr>
              <a:cxnSpLocks/>
            </p:cNvCxnSpPr>
            <p:nvPr/>
          </p:nvCxnSpPr>
          <p:spPr>
            <a:xfrm>
              <a:off x="1898806" y="3213825"/>
              <a:ext cx="1711319"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4749B1A3-D330-6D47-9CFE-3EFAAC59515F}"/>
                </a:ext>
              </a:extLst>
            </p:cNvPr>
            <p:cNvSpPr txBox="1"/>
            <p:nvPr/>
          </p:nvSpPr>
          <p:spPr>
            <a:xfrm>
              <a:off x="2206286" y="3029159"/>
              <a:ext cx="1156086" cy="369332"/>
            </a:xfrm>
            <a:prstGeom prst="rect">
              <a:avLst/>
            </a:prstGeom>
            <a:solidFill>
              <a:schemeClr val="bg1"/>
            </a:solidFill>
          </p:spPr>
          <p:txBody>
            <a:bodyPr wrap="none" rtlCol="0">
              <a:spAutoFit/>
            </a:bodyPr>
            <a:lstStyle/>
            <a:p>
              <a:pPr algn="ctr"/>
              <a:r>
                <a:rPr lang="en-US" dirty="0" err="1">
                  <a:latin typeface="Segoe UI Light"/>
                  <a:cs typeface="Segoe UI Light"/>
                </a:rPr>
                <a:t>Time</a:t>
              </a:r>
              <a:r>
                <a:rPr lang="en-US" sz="1400" baseline="-25000" dirty="0" err="1">
                  <a:latin typeface="Segoe UI Light"/>
                  <a:cs typeface="Segoe UI Light"/>
                </a:rPr>
                <a:t>submitted</a:t>
              </a:r>
              <a:endParaRPr lang="en-US" sz="1400" baseline="-25000" dirty="0">
                <a:latin typeface="Segoe UI Light"/>
                <a:cs typeface="Segoe UI Light"/>
              </a:endParaRPr>
            </a:p>
          </p:txBody>
        </p:sp>
        <p:cxnSp>
          <p:nvCxnSpPr>
            <p:cNvPr id="6" name="Straight Connector 5">
              <a:extLst>
                <a:ext uri="{FF2B5EF4-FFF2-40B4-BE49-F238E27FC236}">
                  <a16:creationId xmlns:a16="http://schemas.microsoft.com/office/drawing/2014/main" id="{BB9C628F-CA7C-2444-AC37-58AA1139F9FE}"/>
                </a:ext>
              </a:extLst>
            </p:cNvPr>
            <p:cNvCxnSpPr/>
            <p:nvPr/>
          </p:nvCxnSpPr>
          <p:spPr>
            <a:xfrm>
              <a:off x="1898806" y="2770512"/>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DDB834FD-AFDD-3B40-9676-53244BB317C7}"/>
                </a:ext>
              </a:extLst>
            </p:cNvPr>
            <p:cNvCxnSpPr/>
            <p:nvPr/>
          </p:nvCxnSpPr>
          <p:spPr>
            <a:xfrm>
              <a:off x="3597222" y="2770512"/>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id="{97A1D1A7-2467-3648-B031-945507812189}"/>
              </a:ext>
            </a:extLst>
          </p:cNvPr>
          <p:cNvSpPr txBox="1"/>
          <p:nvPr/>
        </p:nvSpPr>
        <p:spPr>
          <a:xfrm>
            <a:off x="134471" y="340659"/>
            <a:ext cx="6090963" cy="523220"/>
          </a:xfrm>
          <a:prstGeom prst="rect">
            <a:avLst/>
          </a:prstGeom>
          <a:noFill/>
        </p:spPr>
        <p:txBody>
          <a:bodyPr wrap="none" rtlCol="0">
            <a:spAutoFit/>
          </a:bodyPr>
          <a:lstStyle/>
          <a:p>
            <a:r>
              <a:rPr lang="en-US" sz="2800" dirty="0">
                <a:latin typeface="Segoe UI Light"/>
                <a:cs typeface="Segoe UI Light"/>
              </a:rPr>
              <a:t>Time Spent on </a:t>
            </a:r>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Returned Tasks: Result</a:t>
            </a:r>
          </a:p>
        </p:txBody>
      </p:sp>
      <p:sp>
        <p:nvSpPr>
          <p:cNvPr id="46" name="Rectangle 45">
            <a:extLst>
              <a:ext uri="{FF2B5EF4-FFF2-40B4-BE49-F238E27FC236}">
                <a16:creationId xmlns:a16="http://schemas.microsoft.com/office/drawing/2014/main" id="{24549D76-9095-2A46-8779-469606A2F183}"/>
              </a:ext>
            </a:extLst>
          </p:cNvPr>
          <p:cNvSpPr/>
          <p:nvPr/>
        </p:nvSpPr>
        <p:spPr>
          <a:xfrm>
            <a:off x="1315478" y="2660777"/>
            <a:ext cx="572110" cy="830997"/>
          </a:xfrm>
          <a:prstGeom prst="rect">
            <a:avLst/>
          </a:prstGeom>
        </p:spPr>
        <p:txBody>
          <a:bodyPr wrap="square">
            <a:spAutoFit/>
          </a:bodyPr>
          <a:lstStyle/>
          <a:p>
            <a:r>
              <a:rPr lang="en-US" sz="4800" dirty="0" err="1">
                <a:solidFill>
                  <a:srgbClr val="000000"/>
                </a:solidFill>
                <a:latin typeface="Segoe UI Light" panose="020B0502040204020203" pitchFamily="34" charset="0"/>
              </a:rPr>
              <a:t>Σ</a:t>
            </a:r>
            <a:endParaRPr lang="en-US" sz="4800" dirty="0">
              <a:solidFill>
                <a:srgbClr val="000000"/>
              </a:solidFill>
              <a:effectLst/>
              <a:latin typeface="Segoe UI Light" panose="020B0502040204020203" pitchFamily="34" charset="0"/>
            </a:endParaRPr>
          </a:p>
        </p:txBody>
      </p:sp>
      <p:sp>
        <p:nvSpPr>
          <p:cNvPr id="48" name="Rectangle 47">
            <a:extLst>
              <a:ext uri="{FF2B5EF4-FFF2-40B4-BE49-F238E27FC236}">
                <a16:creationId xmlns:a16="http://schemas.microsoft.com/office/drawing/2014/main" id="{3582E80D-2D58-6F48-B5C9-28C5D7D39983}"/>
              </a:ext>
            </a:extLst>
          </p:cNvPr>
          <p:cNvSpPr/>
          <p:nvPr/>
        </p:nvSpPr>
        <p:spPr>
          <a:xfrm>
            <a:off x="4979065" y="2656229"/>
            <a:ext cx="572110" cy="830997"/>
          </a:xfrm>
          <a:prstGeom prst="rect">
            <a:avLst/>
          </a:prstGeom>
        </p:spPr>
        <p:txBody>
          <a:bodyPr wrap="square">
            <a:spAutoFit/>
          </a:bodyPr>
          <a:lstStyle/>
          <a:p>
            <a:r>
              <a:rPr lang="en-US" sz="4800" dirty="0" err="1">
                <a:solidFill>
                  <a:srgbClr val="000000"/>
                </a:solidFill>
                <a:latin typeface="Segoe UI Light" panose="020B0502040204020203" pitchFamily="34" charset="0"/>
              </a:rPr>
              <a:t>Σ</a:t>
            </a:r>
            <a:endParaRPr lang="en-US" sz="4800" dirty="0">
              <a:solidFill>
                <a:srgbClr val="000000"/>
              </a:solidFill>
              <a:effectLst/>
              <a:latin typeface="Segoe UI Light" panose="020B0502040204020203" pitchFamily="34" charset="0"/>
            </a:endParaRPr>
          </a:p>
        </p:txBody>
      </p:sp>
      <p:sp>
        <p:nvSpPr>
          <p:cNvPr id="4" name="Rectangle 3">
            <a:extLst>
              <a:ext uri="{FF2B5EF4-FFF2-40B4-BE49-F238E27FC236}">
                <a16:creationId xmlns:a16="http://schemas.microsoft.com/office/drawing/2014/main" id="{D5F1634D-C8AD-7748-BAA7-E32FC29E492D}"/>
              </a:ext>
            </a:extLst>
          </p:cNvPr>
          <p:cNvSpPr/>
          <p:nvPr/>
        </p:nvSpPr>
        <p:spPr>
          <a:xfrm>
            <a:off x="1471590" y="3514148"/>
            <a:ext cx="3275064" cy="461665"/>
          </a:xfrm>
          <a:prstGeom prst="rect">
            <a:avLst/>
          </a:prstGeom>
        </p:spPr>
        <p:txBody>
          <a:bodyPr wrap="none">
            <a:spAutoFit/>
          </a:bodyPr>
          <a:lstStyle/>
          <a:p>
            <a:r>
              <a:rPr lang="en-US" sz="2400" dirty="0">
                <a:latin typeface="Segoe UI Light" panose="020B0502040204020203" pitchFamily="34" charset="0"/>
              </a:rPr>
              <a:t>= 98,202 hours (68.2%) </a:t>
            </a:r>
          </a:p>
        </p:txBody>
      </p:sp>
      <p:sp>
        <p:nvSpPr>
          <p:cNvPr id="5" name="Rectangle 4">
            <a:extLst>
              <a:ext uri="{FF2B5EF4-FFF2-40B4-BE49-F238E27FC236}">
                <a16:creationId xmlns:a16="http://schemas.microsoft.com/office/drawing/2014/main" id="{5CAF8567-1A73-9E4B-81A9-0D9B91FC4E2B}"/>
              </a:ext>
            </a:extLst>
          </p:cNvPr>
          <p:cNvSpPr/>
          <p:nvPr/>
        </p:nvSpPr>
        <p:spPr>
          <a:xfrm>
            <a:off x="5123162" y="3514148"/>
            <a:ext cx="3427861" cy="461665"/>
          </a:xfrm>
          <a:prstGeom prst="rect">
            <a:avLst/>
          </a:prstGeom>
        </p:spPr>
        <p:txBody>
          <a:bodyPr wrap="none">
            <a:spAutoFit/>
          </a:bodyPr>
          <a:lstStyle/>
          <a:p>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 45,778 hours (31.8%)</a:t>
            </a:r>
          </a:p>
        </p:txBody>
      </p:sp>
    </p:spTree>
    <p:extLst>
      <p:ext uri="{BB962C8B-B14F-4D97-AF65-F5344CB8AC3E}">
        <p14:creationId xmlns:p14="http://schemas.microsoft.com/office/powerpoint/2010/main" val="13799236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C687FD-996E-9045-9D4B-ADB7EAD5F9CF}"/>
              </a:ext>
            </a:extLst>
          </p:cNvPr>
          <p:cNvSpPr txBox="1"/>
          <p:nvPr/>
        </p:nvSpPr>
        <p:spPr>
          <a:xfrm>
            <a:off x="1943171" y="1400128"/>
            <a:ext cx="5257658" cy="461665"/>
          </a:xfrm>
          <a:prstGeom prst="rect">
            <a:avLst/>
          </a:prstGeom>
          <a:noFill/>
        </p:spPr>
        <p:txBody>
          <a:bodyPr wrap="none" rtlCol="0">
            <a:spAutoFit/>
          </a:bodyPr>
          <a:lstStyle/>
          <a:p>
            <a:pPr algn="ctr"/>
            <a:r>
              <a:rPr lang="en-US" sz="2400" dirty="0">
                <a:latin typeface="Segoe UI Light"/>
                <a:cs typeface="Segoe UI Light"/>
              </a:rPr>
              <a:t>We quantify three types of unpaid work</a:t>
            </a:r>
          </a:p>
        </p:txBody>
      </p:sp>
      <p:sp>
        <p:nvSpPr>
          <p:cNvPr id="3" name="TextBox 2">
            <a:extLst>
              <a:ext uri="{FF2B5EF4-FFF2-40B4-BE49-F238E27FC236}">
                <a16:creationId xmlns:a16="http://schemas.microsoft.com/office/drawing/2014/main" id="{5BCC44C1-F640-D74F-A100-7BC0E7CFB503}"/>
              </a:ext>
            </a:extLst>
          </p:cNvPr>
          <p:cNvSpPr txBox="1"/>
          <p:nvPr/>
        </p:nvSpPr>
        <p:spPr>
          <a:xfrm>
            <a:off x="582930" y="3234690"/>
            <a:ext cx="2526029" cy="830997"/>
          </a:xfrm>
          <a:prstGeom prst="rect">
            <a:avLst/>
          </a:prstGeom>
          <a:noFill/>
        </p:spPr>
        <p:txBody>
          <a:bodyPr wrap="square" rtlCol="0">
            <a:spAutoFit/>
          </a:bodyPr>
          <a:lstStyle/>
          <a:p>
            <a:pPr algn="ctr"/>
            <a:r>
              <a:rPr lang="en-US" sz="2400" dirty="0">
                <a:latin typeface="Segoe UI Light"/>
                <a:cs typeface="Segoe UI Light"/>
              </a:rPr>
              <a:t>Time spent on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returned tasks</a:t>
            </a:r>
          </a:p>
        </p:txBody>
      </p:sp>
      <p:grpSp>
        <p:nvGrpSpPr>
          <p:cNvPr id="7" name="Group 6">
            <a:extLst>
              <a:ext uri="{FF2B5EF4-FFF2-40B4-BE49-F238E27FC236}">
                <a16:creationId xmlns:a16="http://schemas.microsoft.com/office/drawing/2014/main" id="{E877A642-DE26-464C-8535-5889360CAA4B}"/>
              </a:ext>
            </a:extLst>
          </p:cNvPr>
          <p:cNvGrpSpPr/>
          <p:nvPr/>
        </p:nvGrpSpPr>
        <p:grpSpPr>
          <a:xfrm>
            <a:off x="3520439" y="2543957"/>
            <a:ext cx="2526029" cy="1521730"/>
            <a:chOff x="3520439" y="2898287"/>
            <a:chExt cx="2526029" cy="1521730"/>
          </a:xfrm>
        </p:grpSpPr>
        <p:grpSp>
          <p:nvGrpSpPr>
            <p:cNvPr id="32" name="Group 31">
              <a:extLst>
                <a:ext uri="{FF2B5EF4-FFF2-40B4-BE49-F238E27FC236}">
                  <a16:creationId xmlns:a16="http://schemas.microsoft.com/office/drawing/2014/main" id="{406A7FAC-1DA6-F847-BF5D-B87BDBCCC5DE}"/>
                </a:ext>
              </a:extLst>
            </p:cNvPr>
            <p:cNvGrpSpPr/>
            <p:nvPr/>
          </p:nvGrpSpPr>
          <p:grpSpPr>
            <a:xfrm>
              <a:off x="4208885" y="2898287"/>
              <a:ext cx="1149137" cy="295422"/>
              <a:chOff x="2721536" y="2712236"/>
              <a:chExt cx="1149137" cy="295422"/>
            </a:xfrm>
          </p:grpSpPr>
          <p:grpSp>
            <p:nvGrpSpPr>
              <p:cNvPr id="8" name="Group 7">
                <a:extLst>
                  <a:ext uri="{FF2B5EF4-FFF2-40B4-BE49-F238E27FC236}">
                    <a16:creationId xmlns:a16="http://schemas.microsoft.com/office/drawing/2014/main" id="{4293EA7A-BC7B-8B4E-9440-388EE36ACA68}"/>
                  </a:ext>
                </a:extLst>
              </p:cNvPr>
              <p:cNvGrpSpPr/>
              <p:nvPr/>
            </p:nvGrpSpPr>
            <p:grpSpPr>
              <a:xfrm>
                <a:off x="2721536" y="2712236"/>
                <a:ext cx="566654" cy="295422"/>
                <a:chOff x="2053883" y="2096086"/>
                <a:chExt cx="566654" cy="295422"/>
              </a:xfrm>
            </p:grpSpPr>
            <p:sp>
              <p:nvSpPr>
                <p:cNvPr id="4" name="Right Arrow 3">
                  <a:extLst>
                    <a:ext uri="{FF2B5EF4-FFF2-40B4-BE49-F238E27FC236}">
                      <a16:creationId xmlns:a16="http://schemas.microsoft.com/office/drawing/2014/main" id="{0829D915-CF27-B549-A6AC-AD8F65A6AA3D}"/>
                    </a:ext>
                  </a:extLst>
                </p:cNvPr>
                <p:cNvSpPr/>
                <p:nvPr/>
              </p:nvSpPr>
              <p:spPr>
                <a:xfrm>
                  <a:off x="2053883" y="2096086"/>
                  <a:ext cx="566654"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6" name="Straight Connector 5">
                  <a:extLst>
                    <a:ext uri="{FF2B5EF4-FFF2-40B4-BE49-F238E27FC236}">
                      <a16:creationId xmlns:a16="http://schemas.microsoft.com/office/drawing/2014/main" id="{5A8D38E1-3943-E346-A4BC-5D4D0248ECF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1" name="Rounded Rectangle 30">
                <a:extLst>
                  <a:ext uri="{FF2B5EF4-FFF2-40B4-BE49-F238E27FC236}">
                    <a16:creationId xmlns:a16="http://schemas.microsoft.com/office/drawing/2014/main" id="{B6B4D784-45F5-484A-8DE6-077F102CABD2}"/>
                  </a:ext>
                </a:extLst>
              </p:cNvPr>
              <p:cNvSpPr/>
              <p:nvPr/>
            </p:nvSpPr>
            <p:spPr>
              <a:xfrm>
                <a:off x="3336428" y="2765161"/>
                <a:ext cx="534245"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Reject</a:t>
                </a:r>
              </a:p>
            </p:txBody>
          </p:sp>
        </p:grpSp>
        <p:sp>
          <p:nvSpPr>
            <p:cNvPr id="30" name="TextBox 29">
              <a:extLst>
                <a:ext uri="{FF2B5EF4-FFF2-40B4-BE49-F238E27FC236}">
                  <a16:creationId xmlns:a16="http://schemas.microsoft.com/office/drawing/2014/main" id="{CA15D12C-44E4-1649-AD5D-FB73A73110F6}"/>
                </a:ext>
              </a:extLst>
            </p:cNvPr>
            <p:cNvSpPr txBox="1"/>
            <p:nvPr/>
          </p:nvSpPr>
          <p:spPr>
            <a:xfrm>
              <a:off x="3520439" y="3589020"/>
              <a:ext cx="2526029" cy="830997"/>
            </a:xfrm>
            <a:prstGeom prst="rect">
              <a:avLst/>
            </a:prstGeom>
            <a:noFill/>
          </p:spPr>
          <p:txBody>
            <a:bodyPr wrap="square" rtlCol="0">
              <a:spAutoFit/>
            </a:bodyPr>
            <a:lstStyle/>
            <a:p>
              <a:pPr algn="ctr"/>
              <a:r>
                <a:rPr lang="en-US" sz="2400" dirty="0">
                  <a:latin typeface="Segoe UI Light"/>
                  <a:cs typeface="Segoe UI Light"/>
                </a:rPr>
                <a:t>Time spent on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rejected tasks</a:t>
              </a:r>
            </a:p>
          </p:txBody>
        </p:sp>
      </p:grpSp>
      <p:grpSp>
        <p:nvGrpSpPr>
          <p:cNvPr id="12" name="Group 11">
            <a:extLst>
              <a:ext uri="{FF2B5EF4-FFF2-40B4-BE49-F238E27FC236}">
                <a16:creationId xmlns:a16="http://schemas.microsoft.com/office/drawing/2014/main" id="{39D8C9C9-7070-5B44-A7B9-8CB2F4844807}"/>
              </a:ext>
            </a:extLst>
          </p:cNvPr>
          <p:cNvGrpSpPr/>
          <p:nvPr/>
        </p:nvGrpSpPr>
        <p:grpSpPr>
          <a:xfrm>
            <a:off x="6178984" y="2543957"/>
            <a:ext cx="2526029" cy="1504906"/>
            <a:chOff x="6178984" y="2898287"/>
            <a:chExt cx="2526029" cy="1504906"/>
          </a:xfrm>
        </p:grpSpPr>
        <p:grpSp>
          <p:nvGrpSpPr>
            <p:cNvPr id="36" name="Group 35">
              <a:extLst>
                <a:ext uri="{FF2B5EF4-FFF2-40B4-BE49-F238E27FC236}">
                  <a16:creationId xmlns:a16="http://schemas.microsoft.com/office/drawing/2014/main" id="{F3D8C548-C9EF-8E4E-B669-3B4BDA3D1A0F}"/>
                </a:ext>
              </a:extLst>
            </p:cNvPr>
            <p:cNvGrpSpPr/>
            <p:nvPr/>
          </p:nvGrpSpPr>
          <p:grpSpPr>
            <a:xfrm>
              <a:off x="6938989" y="2898287"/>
              <a:ext cx="1006018" cy="295422"/>
              <a:chOff x="5238939" y="2631744"/>
              <a:chExt cx="1006018" cy="295422"/>
            </a:xfrm>
          </p:grpSpPr>
          <p:grpSp>
            <p:nvGrpSpPr>
              <p:cNvPr id="26" name="Group 25">
                <a:extLst>
                  <a:ext uri="{FF2B5EF4-FFF2-40B4-BE49-F238E27FC236}">
                    <a16:creationId xmlns:a16="http://schemas.microsoft.com/office/drawing/2014/main" id="{BFB49031-BB8B-B840-8C35-2681A41644EF}"/>
                  </a:ext>
                </a:extLst>
              </p:cNvPr>
              <p:cNvGrpSpPr/>
              <p:nvPr/>
            </p:nvGrpSpPr>
            <p:grpSpPr>
              <a:xfrm>
                <a:off x="5238939" y="2631744"/>
                <a:ext cx="1006018" cy="295422"/>
                <a:chOff x="5238939" y="2631744"/>
                <a:chExt cx="1006018" cy="295422"/>
              </a:xfrm>
            </p:grpSpPr>
            <p:sp>
              <p:nvSpPr>
                <p:cNvPr id="14" name="Rectangle 13">
                  <a:extLst>
                    <a:ext uri="{FF2B5EF4-FFF2-40B4-BE49-F238E27FC236}">
                      <a16:creationId xmlns:a16="http://schemas.microsoft.com/office/drawing/2014/main" id="{E43CCF7D-9838-1145-81B4-411A181BEACF}"/>
                    </a:ext>
                  </a:extLst>
                </p:cNvPr>
                <p:cNvSpPr/>
                <p:nvPr/>
              </p:nvSpPr>
              <p:spPr>
                <a:xfrm>
                  <a:off x="5590202" y="2645812"/>
                  <a:ext cx="292816" cy="267286"/>
                </a:xfrm>
                <a:prstGeom prst="rect">
                  <a:avLst/>
                </a:prstGeom>
                <a:solidFill>
                  <a:srgbClr val="C00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9" name="Group 8">
                  <a:extLst>
                    <a:ext uri="{FF2B5EF4-FFF2-40B4-BE49-F238E27FC236}">
                      <a16:creationId xmlns:a16="http://schemas.microsoft.com/office/drawing/2014/main" id="{EDDBA68B-1AD7-1B40-8519-2F43C3EB11B1}"/>
                    </a:ext>
                  </a:extLst>
                </p:cNvPr>
                <p:cNvGrpSpPr/>
                <p:nvPr/>
              </p:nvGrpSpPr>
              <p:grpSpPr>
                <a:xfrm>
                  <a:off x="5883018" y="2631744"/>
                  <a:ext cx="361939" cy="295422"/>
                  <a:chOff x="2053883" y="2096086"/>
                  <a:chExt cx="361939" cy="295422"/>
                </a:xfrm>
              </p:grpSpPr>
              <p:sp>
                <p:nvSpPr>
                  <p:cNvPr id="10" name="Right Arrow 9">
                    <a:extLst>
                      <a:ext uri="{FF2B5EF4-FFF2-40B4-BE49-F238E27FC236}">
                        <a16:creationId xmlns:a16="http://schemas.microsoft.com/office/drawing/2014/main" id="{00B7269A-374E-FC4C-AEB3-957634D8D852}"/>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11" name="Straight Connector 10">
                    <a:extLst>
                      <a:ext uri="{FF2B5EF4-FFF2-40B4-BE49-F238E27FC236}">
                        <a16:creationId xmlns:a16="http://schemas.microsoft.com/office/drawing/2014/main" id="{F2599A5C-EF0C-504F-90AE-9D599D3575C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1CD1F40E-E4AD-4A4B-A3F8-34B4C039B3C5}"/>
                    </a:ext>
                  </a:extLst>
                </p:cNvPr>
                <p:cNvGrpSpPr/>
                <p:nvPr/>
              </p:nvGrpSpPr>
              <p:grpSpPr>
                <a:xfrm>
                  <a:off x="5238939" y="2631744"/>
                  <a:ext cx="361939" cy="295422"/>
                  <a:chOff x="4524640" y="2680401"/>
                  <a:chExt cx="361939" cy="295422"/>
                </a:xfrm>
              </p:grpSpPr>
              <p:grpSp>
                <p:nvGrpSpPr>
                  <p:cNvPr id="21" name="Group 20">
                    <a:extLst>
                      <a:ext uri="{FF2B5EF4-FFF2-40B4-BE49-F238E27FC236}">
                        <a16:creationId xmlns:a16="http://schemas.microsoft.com/office/drawing/2014/main" id="{25FE3AB9-90CA-604C-99B8-E85279A19578}"/>
                      </a:ext>
                    </a:extLst>
                  </p:cNvPr>
                  <p:cNvGrpSpPr/>
                  <p:nvPr/>
                </p:nvGrpSpPr>
                <p:grpSpPr>
                  <a:xfrm>
                    <a:off x="4524640" y="2680401"/>
                    <a:ext cx="361939" cy="295422"/>
                    <a:chOff x="2053883" y="2096086"/>
                    <a:chExt cx="361939" cy="295422"/>
                  </a:xfrm>
                </p:grpSpPr>
                <p:sp>
                  <p:nvSpPr>
                    <p:cNvPr id="22" name="Right Arrow 21">
                      <a:extLst>
                        <a:ext uri="{FF2B5EF4-FFF2-40B4-BE49-F238E27FC236}">
                          <a16:creationId xmlns:a16="http://schemas.microsoft.com/office/drawing/2014/main" id="{D2611F82-B44D-0244-818A-01717D3E7BB9}"/>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23" name="Straight Connector 22">
                      <a:extLst>
                        <a:ext uri="{FF2B5EF4-FFF2-40B4-BE49-F238E27FC236}">
                          <a16:creationId xmlns:a16="http://schemas.microsoft.com/office/drawing/2014/main" id="{E7CECC71-D0D5-2C48-9B73-2ABFA5BD8C3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24" name="Straight Connector 23">
                    <a:extLst>
                      <a:ext uri="{FF2B5EF4-FFF2-40B4-BE49-F238E27FC236}">
                        <a16:creationId xmlns:a16="http://schemas.microsoft.com/office/drawing/2014/main" id="{E89CB8B5-4DC3-864B-940F-CA30F51A1BA8}"/>
                      </a:ext>
                    </a:extLst>
                  </p:cNvPr>
                  <p:cNvCxnSpPr>
                    <a:cxnSpLocks/>
                  </p:cNvCxnSpPr>
                  <p:nvPr/>
                </p:nvCxnSpPr>
                <p:spPr>
                  <a:xfrm>
                    <a:off x="4875871"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35" name="Straight Connector 34">
                <a:extLst>
                  <a:ext uri="{FF2B5EF4-FFF2-40B4-BE49-F238E27FC236}">
                    <a16:creationId xmlns:a16="http://schemas.microsoft.com/office/drawing/2014/main" id="{4576C0FC-2BC7-AD4A-A93A-E6D818B8C7DC}"/>
                  </a:ext>
                </a:extLst>
              </p:cNvPr>
              <p:cNvCxnSpPr>
                <a:cxnSpLocks/>
              </p:cNvCxnSpPr>
              <p:nvPr/>
            </p:nvCxnSpPr>
            <p:spPr>
              <a:xfrm>
                <a:off x="6240932" y="2645812"/>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8" name="TextBox 37">
              <a:extLst>
                <a:ext uri="{FF2B5EF4-FFF2-40B4-BE49-F238E27FC236}">
                  <a16:creationId xmlns:a16="http://schemas.microsoft.com/office/drawing/2014/main" id="{9B0B0502-F54B-2946-83B3-E7243985BB42}"/>
                </a:ext>
              </a:extLst>
            </p:cNvPr>
            <p:cNvSpPr txBox="1"/>
            <p:nvPr/>
          </p:nvSpPr>
          <p:spPr>
            <a:xfrm>
              <a:off x="6178984" y="3572196"/>
              <a:ext cx="2526029" cy="830997"/>
            </a:xfrm>
            <a:prstGeom prst="rect">
              <a:avLst/>
            </a:prstGeom>
            <a:noFill/>
          </p:spPr>
          <p:txBody>
            <a:bodyPr wrap="square" rtlCol="0">
              <a:spAutoFit/>
            </a:bodyPr>
            <a:lstStyle/>
            <a:p>
              <a:pPr algn="ctr"/>
              <a:r>
                <a:rPr lang="en-US" sz="2400" dirty="0">
                  <a:latin typeface="Segoe UI Light"/>
                  <a:cs typeface="Segoe UI Light"/>
                </a:rPr>
                <a:t>Time </a:t>
              </a:r>
              <a:br>
                <a:rPr lang="en-US" sz="2400" dirty="0">
                  <a:latin typeface="Segoe UI Light"/>
                  <a:cs typeface="Segoe UI Light"/>
                </a:rPr>
              </a:b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between tasks</a:t>
              </a:r>
            </a:p>
          </p:txBody>
        </p:sp>
      </p:grpSp>
      <p:grpSp>
        <p:nvGrpSpPr>
          <p:cNvPr id="43" name="Group 42">
            <a:extLst>
              <a:ext uri="{FF2B5EF4-FFF2-40B4-BE49-F238E27FC236}">
                <a16:creationId xmlns:a16="http://schemas.microsoft.com/office/drawing/2014/main" id="{0A2D3A37-30A9-6B4B-A431-DB6744B64775}"/>
              </a:ext>
            </a:extLst>
          </p:cNvPr>
          <p:cNvGrpSpPr/>
          <p:nvPr/>
        </p:nvGrpSpPr>
        <p:grpSpPr>
          <a:xfrm>
            <a:off x="1253051" y="2380886"/>
            <a:ext cx="1048594" cy="621561"/>
            <a:chOff x="598846" y="491543"/>
            <a:chExt cx="1048594" cy="621561"/>
          </a:xfrm>
        </p:grpSpPr>
        <p:cxnSp>
          <p:nvCxnSpPr>
            <p:cNvPr id="44" name="Straight Connector 43">
              <a:extLst>
                <a:ext uri="{FF2B5EF4-FFF2-40B4-BE49-F238E27FC236}">
                  <a16:creationId xmlns:a16="http://schemas.microsoft.com/office/drawing/2014/main" id="{C7203B8D-829D-B84C-AE97-045A1B7C405E}"/>
                </a:ext>
              </a:extLst>
            </p:cNvPr>
            <p:cNvCxnSpPr>
              <a:cxnSpLocks/>
            </p:cNvCxnSpPr>
            <p:nvPr/>
          </p:nvCxnSpPr>
          <p:spPr>
            <a:xfrm>
              <a:off x="878577" y="491543"/>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F076140E-9540-9B44-BAB4-2BDFAF05256F}"/>
                </a:ext>
              </a:extLst>
            </p:cNvPr>
            <p:cNvGrpSpPr/>
            <p:nvPr/>
          </p:nvGrpSpPr>
          <p:grpSpPr>
            <a:xfrm>
              <a:off x="598846" y="625186"/>
              <a:ext cx="1048594" cy="487918"/>
              <a:chOff x="598846" y="625186"/>
              <a:chExt cx="1048594" cy="487918"/>
            </a:xfrm>
          </p:grpSpPr>
          <p:sp>
            <p:nvSpPr>
              <p:cNvPr id="46" name="Rounded Rectangle 45">
                <a:extLst>
                  <a:ext uri="{FF2B5EF4-FFF2-40B4-BE49-F238E27FC236}">
                    <a16:creationId xmlns:a16="http://schemas.microsoft.com/office/drawing/2014/main" id="{E84773EA-5057-7943-B4ED-B0D1B3A3579A}"/>
                  </a:ext>
                </a:extLst>
              </p:cNvPr>
              <p:cNvSpPr/>
              <p:nvPr/>
            </p:nvSpPr>
            <p:spPr>
              <a:xfrm>
                <a:off x="598846" y="923533"/>
                <a:ext cx="667088"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Returned</a:t>
                </a:r>
              </a:p>
            </p:txBody>
          </p:sp>
          <p:grpSp>
            <p:nvGrpSpPr>
              <p:cNvPr id="47" name="Group 46">
                <a:extLst>
                  <a:ext uri="{FF2B5EF4-FFF2-40B4-BE49-F238E27FC236}">
                    <a16:creationId xmlns:a16="http://schemas.microsoft.com/office/drawing/2014/main" id="{876CF352-6BF1-7E42-A187-706235F6FD61}"/>
                  </a:ext>
                </a:extLst>
              </p:cNvPr>
              <p:cNvGrpSpPr/>
              <p:nvPr/>
            </p:nvGrpSpPr>
            <p:grpSpPr>
              <a:xfrm>
                <a:off x="868032" y="625186"/>
                <a:ext cx="779408" cy="399035"/>
                <a:chOff x="6753262" y="3012742"/>
                <a:chExt cx="779408" cy="581741"/>
              </a:xfrm>
            </p:grpSpPr>
            <p:sp>
              <p:nvSpPr>
                <p:cNvPr id="48" name="Arc 47">
                  <a:extLst>
                    <a:ext uri="{FF2B5EF4-FFF2-40B4-BE49-F238E27FC236}">
                      <a16:creationId xmlns:a16="http://schemas.microsoft.com/office/drawing/2014/main" id="{69D70FA6-B71E-344B-BEAE-71CD07778BA1}"/>
                    </a:ext>
                  </a:extLst>
                </p:cNvPr>
                <p:cNvSpPr/>
                <p:nvPr/>
              </p:nvSpPr>
              <p:spPr>
                <a:xfrm>
                  <a:off x="7035685" y="3012742"/>
                  <a:ext cx="496985" cy="581741"/>
                </a:xfrm>
                <a:prstGeom prst="arc">
                  <a:avLst>
                    <a:gd name="adj1" fmla="val 16200000"/>
                    <a:gd name="adj2" fmla="val 6475419"/>
                  </a:avLst>
                </a:prstGeom>
                <a:ln w="76200">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6C2476A-5135-D24D-A6AC-9824712A753D}"/>
                    </a:ext>
                  </a:extLst>
                </p:cNvPr>
                <p:cNvCxnSpPr>
                  <a:cxnSpLocks/>
                </p:cNvCxnSpPr>
                <p:nvPr/>
              </p:nvCxnSpPr>
              <p:spPr>
                <a:xfrm flipH="1">
                  <a:off x="6753262" y="3012742"/>
                  <a:ext cx="534240" cy="0"/>
                </a:xfrm>
                <a:prstGeom prst="line">
                  <a:avLst/>
                </a:prstGeom>
                <a:ln w="762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sp>
        <p:nvSpPr>
          <p:cNvPr id="5" name="Rectangle 4">
            <a:extLst>
              <a:ext uri="{FF2B5EF4-FFF2-40B4-BE49-F238E27FC236}">
                <a16:creationId xmlns:a16="http://schemas.microsoft.com/office/drawing/2014/main" id="{5690C45D-3B11-C04E-AE79-EF1397CCCB74}"/>
              </a:ext>
            </a:extLst>
          </p:cNvPr>
          <p:cNvSpPr/>
          <p:nvPr/>
        </p:nvSpPr>
        <p:spPr>
          <a:xfrm>
            <a:off x="6116125" y="2123524"/>
            <a:ext cx="2588887" cy="2010169"/>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33" name="Rectangle 32">
            <a:extLst>
              <a:ext uri="{FF2B5EF4-FFF2-40B4-BE49-F238E27FC236}">
                <a16:creationId xmlns:a16="http://schemas.microsoft.com/office/drawing/2014/main" id="{53326291-929A-9646-86EB-935AEDE9607C}"/>
              </a:ext>
            </a:extLst>
          </p:cNvPr>
          <p:cNvSpPr/>
          <p:nvPr/>
        </p:nvSpPr>
        <p:spPr>
          <a:xfrm>
            <a:off x="752595" y="2123524"/>
            <a:ext cx="2588887" cy="2010169"/>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170914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431BA92-72CA-FD4A-9822-882D193B4DBE}"/>
              </a:ext>
            </a:extLst>
          </p:cNvPr>
          <p:cNvGrpSpPr/>
          <p:nvPr/>
        </p:nvGrpSpPr>
        <p:grpSpPr>
          <a:xfrm>
            <a:off x="3039137" y="2446711"/>
            <a:ext cx="1711319" cy="295422"/>
            <a:chOff x="4524640" y="2680401"/>
            <a:chExt cx="361939" cy="295422"/>
          </a:xfrm>
        </p:grpSpPr>
        <p:grpSp>
          <p:nvGrpSpPr>
            <p:cNvPr id="36" name="Group 35">
              <a:extLst>
                <a:ext uri="{FF2B5EF4-FFF2-40B4-BE49-F238E27FC236}">
                  <a16:creationId xmlns:a16="http://schemas.microsoft.com/office/drawing/2014/main" id="{5C5B1CFD-9D7E-F749-A7BD-C5A07B6AAB8F}"/>
                </a:ext>
              </a:extLst>
            </p:cNvPr>
            <p:cNvGrpSpPr/>
            <p:nvPr/>
          </p:nvGrpSpPr>
          <p:grpSpPr>
            <a:xfrm>
              <a:off x="4524640" y="2680401"/>
              <a:ext cx="361939" cy="295422"/>
              <a:chOff x="2053883" y="2096086"/>
              <a:chExt cx="361939" cy="295422"/>
            </a:xfrm>
          </p:grpSpPr>
          <p:sp>
            <p:nvSpPr>
              <p:cNvPr id="38" name="Right Arrow 37">
                <a:extLst>
                  <a:ext uri="{FF2B5EF4-FFF2-40B4-BE49-F238E27FC236}">
                    <a16:creationId xmlns:a16="http://schemas.microsoft.com/office/drawing/2014/main" id="{8FB076D0-E5CD-F547-A72A-CDD8D4403C36}"/>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39" name="Straight Connector 38">
                <a:extLst>
                  <a:ext uri="{FF2B5EF4-FFF2-40B4-BE49-F238E27FC236}">
                    <a16:creationId xmlns:a16="http://schemas.microsoft.com/office/drawing/2014/main" id="{6EAA0D8E-23E6-0F4C-BB6F-47A47A747678}"/>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7" name="Straight Connector 36">
              <a:extLst>
                <a:ext uri="{FF2B5EF4-FFF2-40B4-BE49-F238E27FC236}">
                  <a16:creationId xmlns:a16="http://schemas.microsoft.com/office/drawing/2014/main" id="{F82E5C8D-41A8-244E-81C3-32DF0EB31BD4}"/>
                </a:ext>
              </a:extLst>
            </p:cNvPr>
            <p:cNvCxnSpPr>
              <a:cxnSpLocks/>
            </p:cNvCxnSpPr>
            <p:nvPr/>
          </p:nvCxnSpPr>
          <p:spPr>
            <a:xfrm>
              <a:off x="4883850"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id="{97A1D1A7-2467-3648-B031-945507812189}"/>
              </a:ext>
            </a:extLst>
          </p:cNvPr>
          <p:cNvSpPr txBox="1"/>
          <p:nvPr/>
        </p:nvSpPr>
        <p:spPr>
          <a:xfrm>
            <a:off x="134471" y="340659"/>
            <a:ext cx="3666260" cy="523220"/>
          </a:xfrm>
          <a:prstGeom prst="rect">
            <a:avLst/>
          </a:prstGeom>
          <a:noFill/>
        </p:spPr>
        <p:txBody>
          <a:bodyPr wrap="none" rtlCol="0">
            <a:spAutoFit/>
          </a:bodyPr>
          <a:lstStyle/>
          <a:p>
            <a:r>
              <a:rPr lang="en-US" sz="2800" dirty="0">
                <a:latin typeface="Segoe UI Light"/>
                <a:cs typeface="Segoe UI Light"/>
              </a:rPr>
              <a:t>Task </a:t>
            </a:r>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Accept</a:t>
            </a:r>
            <a:r>
              <a:rPr lang="en-US" sz="2800" dirty="0">
                <a:latin typeface="Segoe UI Light"/>
                <a:cs typeface="Segoe UI Light"/>
              </a:rPr>
              <a:t> and Reject</a:t>
            </a:r>
            <a:endParaRPr lang="en-US" sz="2800" b="1" dirty="0">
              <a:latin typeface="Segoe UI Semibold" panose="020B0502040204020203" pitchFamily="34" charset="0"/>
              <a:ea typeface="Segoe UI Semibold" panose="020B0502040204020203" pitchFamily="34" charset="0"/>
              <a:cs typeface="Segoe UI Semibold" panose="020B0502040204020203" pitchFamily="34" charset="0"/>
            </a:endParaRPr>
          </a:p>
        </p:txBody>
      </p:sp>
      <p:pic>
        <p:nvPicPr>
          <p:cNvPr id="43" name="Picture 42">
            <a:extLst>
              <a:ext uri="{FF2B5EF4-FFF2-40B4-BE49-F238E27FC236}">
                <a16:creationId xmlns:a16="http://schemas.microsoft.com/office/drawing/2014/main" id="{696FC068-A635-0A47-90C4-3FC8699752DF}"/>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054317" y="1925024"/>
            <a:ext cx="538460" cy="1104207"/>
          </a:xfrm>
          <a:prstGeom prst="rect">
            <a:avLst/>
          </a:prstGeom>
        </p:spPr>
      </p:pic>
      <p:sp>
        <p:nvSpPr>
          <p:cNvPr id="2" name="TextBox 1">
            <a:extLst>
              <a:ext uri="{FF2B5EF4-FFF2-40B4-BE49-F238E27FC236}">
                <a16:creationId xmlns:a16="http://schemas.microsoft.com/office/drawing/2014/main" id="{59D3E860-8793-5148-923D-574AC12A27A5}"/>
              </a:ext>
            </a:extLst>
          </p:cNvPr>
          <p:cNvSpPr txBox="1"/>
          <p:nvPr/>
        </p:nvSpPr>
        <p:spPr>
          <a:xfrm>
            <a:off x="1874671" y="3059142"/>
            <a:ext cx="886461" cy="369332"/>
          </a:xfrm>
          <a:prstGeom prst="rect">
            <a:avLst/>
          </a:prstGeom>
          <a:noFill/>
        </p:spPr>
        <p:txBody>
          <a:bodyPr wrap="none" rtlCol="0">
            <a:spAutoFit/>
          </a:bodyPr>
          <a:lstStyle/>
          <a:p>
            <a:r>
              <a:rPr lang="en-US" dirty="0">
                <a:latin typeface="Segoe UI Light"/>
                <a:cs typeface="Segoe UI Light"/>
              </a:rPr>
              <a:t>Worker</a:t>
            </a:r>
          </a:p>
        </p:txBody>
      </p:sp>
      <p:sp>
        <p:nvSpPr>
          <p:cNvPr id="46" name="Rounded Rectangle 45">
            <a:extLst>
              <a:ext uri="{FF2B5EF4-FFF2-40B4-BE49-F238E27FC236}">
                <a16:creationId xmlns:a16="http://schemas.microsoft.com/office/drawing/2014/main" id="{C8B9599C-0FF2-974A-816E-46494031B920}"/>
              </a:ext>
            </a:extLst>
          </p:cNvPr>
          <p:cNvSpPr/>
          <p:nvPr/>
        </p:nvSpPr>
        <p:spPr>
          <a:xfrm>
            <a:off x="4863272" y="2499636"/>
            <a:ext cx="667088" cy="189571"/>
          </a:xfrm>
          <a:prstGeom prst="roundRect">
            <a:avLst/>
          </a:prstGeom>
          <a:solidFill>
            <a:schemeClr val="bg1"/>
          </a:solidFill>
          <a:ln w="28575">
            <a:solidFill>
              <a:srgbClr val="92D05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rgbClr val="92D050"/>
                </a:solidFill>
                <a:latin typeface="Segoe UI Semibold" panose="020B0502040204020203" pitchFamily="34" charset="0"/>
                <a:ea typeface="Segoe UI Semibold" panose="020B0502040204020203" pitchFamily="34" charset="0"/>
                <a:cs typeface="Segoe UI Semibold" panose="020B0502040204020203" pitchFamily="34" charset="0"/>
              </a:rPr>
              <a:t>Accept</a:t>
            </a:r>
          </a:p>
        </p:txBody>
      </p:sp>
      <p:pic>
        <p:nvPicPr>
          <p:cNvPr id="12" name="Picture 11">
            <a:extLst>
              <a:ext uri="{FF2B5EF4-FFF2-40B4-BE49-F238E27FC236}">
                <a16:creationId xmlns:a16="http://schemas.microsoft.com/office/drawing/2014/main" id="{0AC84A85-1E79-8943-AA77-E1CD878AE565}"/>
              </a:ext>
            </a:extLst>
          </p:cNvPr>
          <p:cNvPicPr>
            <a:picLocks noChangeAspect="1"/>
          </p:cNvPicPr>
          <p:nvPr/>
        </p:nvPicPr>
        <p:blipFill rotWithShape="1">
          <a:blip r:embed="rId3">
            <a:extLst>
              <a:ext uri="{28A0092B-C50C-407E-A947-70E740481C1C}">
                <a14:useLocalDpi xmlns:a14="http://schemas.microsoft.com/office/drawing/2010/main" val="0"/>
              </a:ext>
            </a:extLst>
          </a:blip>
          <a:srcRect l="19241" t="7812" r="56185" b="23564"/>
          <a:stretch/>
        </p:blipFill>
        <p:spPr>
          <a:xfrm flipH="1">
            <a:off x="6056235" y="2031306"/>
            <a:ext cx="403308" cy="1126230"/>
          </a:xfrm>
          <a:prstGeom prst="rect">
            <a:avLst/>
          </a:prstGeom>
        </p:spPr>
      </p:pic>
      <p:cxnSp>
        <p:nvCxnSpPr>
          <p:cNvPr id="13" name="Straight Connector 12">
            <a:extLst>
              <a:ext uri="{FF2B5EF4-FFF2-40B4-BE49-F238E27FC236}">
                <a16:creationId xmlns:a16="http://schemas.microsoft.com/office/drawing/2014/main" id="{58AC8598-FB17-9A4A-A166-3FEEB7012367}"/>
              </a:ext>
            </a:extLst>
          </p:cNvPr>
          <p:cNvCxnSpPr/>
          <p:nvPr/>
        </p:nvCxnSpPr>
        <p:spPr>
          <a:xfrm>
            <a:off x="6459543" y="2370424"/>
            <a:ext cx="243655" cy="169344"/>
          </a:xfrm>
          <a:prstGeom prst="line">
            <a:avLst/>
          </a:prstGeom>
          <a:ln w="5715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9D7053B3-CAFF-BC4E-8C64-BCA4DFC00003}"/>
              </a:ext>
            </a:extLst>
          </p:cNvPr>
          <p:cNvPicPr>
            <a:picLocks noChangeAspect="1"/>
          </p:cNvPicPr>
          <p:nvPr/>
        </p:nvPicPr>
        <p:blipFill rotWithShape="1">
          <a:blip r:embed="rId4">
            <a:extLst>
              <a:ext uri="{28A0092B-C50C-407E-A947-70E740481C1C}">
                <a14:useLocalDpi xmlns:a14="http://schemas.microsoft.com/office/drawing/2010/main" val="0"/>
              </a:ext>
            </a:extLst>
          </a:blip>
          <a:srcRect l="60406" t="10191" r="19324" b="67959"/>
          <a:stretch/>
        </p:blipFill>
        <p:spPr>
          <a:xfrm>
            <a:off x="6678657" y="2274095"/>
            <a:ext cx="228464" cy="246266"/>
          </a:xfrm>
          <a:prstGeom prst="rect">
            <a:avLst/>
          </a:prstGeom>
        </p:spPr>
      </p:pic>
    </p:spTree>
    <p:extLst>
      <p:ext uri="{BB962C8B-B14F-4D97-AF65-F5344CB8AC3E}">
        <p14:creationId xmlns:p14="http://schemas.microsoft.com/office/powerpoint/2010/main" val="377100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7" presetClass="path" presetSubtype="0" accel="50000" decel="50000" fill="hold" nodeType="clickEffect">
                                  <p:stCondLst>
                                    <p:cond delay="0"/>
                                  </p:stCondLst>
                                  <p:childTnLst>
                                    <p:animMotion origin="layout" path="M -1.94444E-6 6.17284E-7 L -0.11684 -0.06821 C -0.14132 -0.08333 -0.17795 -0.09167 -0.21597 -0.09167 C -0.25955 -0.09167 -0.29427 -0.08333 -0.31875 -0.06821 L -0.43541 6.17284E-7 " pathEditMode="relative" rAng="0" ptsTypes="AAAAA">
                                      <p:cBhvr>
                                        <p:cTn id="15" dur="2000" fill="hold"/>
                                        <p:tgtEl>
                                          <p:spTgt spid="14"/>
                                        </p:tgtEl>
                                        <p:attrNameLst>
                                          <p:attrName>ppt_x</p:attrName>
                                          <p:attrName>ppt_y</p:attrName>
                                        </p:attrNameLst>
                                      </p:cBhvr>
                                      <p:rCtr x="-21771" y="-45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91398" y="431392"/>
            <a:ext cx="4050821" cy="830997"/>
          </a:xfrm>
          <a:prstGeom prst="rect">
            <a:avLst/>
          </a:prstGeom>
          <a:noFill/>
        </p:spPr>
        <p:txBody>
          <a:bodyPr wrap="square" rtlCol="0">
            <a:spAutoFit/>
          </a:bodyPr>
          <a:lstStyle/>
          <a:p>
            <a:pPr>
              <a:spcBef>
                <a:spcPts val="600"/>
              </a:spcBef>
              <a:spcAft>
                <a:spcPts val="600"/>
              </a:spcAft>
            </a:pPr>
            <a:r>
              <a:rPr lang="en-SG" sz="2400" dirty="0">
                <a:latin typeface="Segoe UI Light"/>
                <a:cs typeface="Segoe UI Light"/>
              </a:rPr>
              <a:t>Workers earn a fraction of the U.S. minimum wage ($7.25/h)</a:t>
            </a:r>
          </a:p>
        </p:txBody>
      </p:sp>
      <p:cxnSp>
        <p:nvCxnSpPr>
          <p:cNvPr id="4" name="Straight Connector 3"/>
          <p:cNvCxnSpPr/>
          <p:nvPr/>
        </p:nvCxnSpPr>
        <p:spPr>
          <a:xfrm flipV="1">
            <a:off x="2514276" y="431392"/>
            <a:ext cx="0" cy="4203404"/>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294534" y="4450499"/>
            <a:ext cx="134679"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406951" y="4188889"/>
            <a:ext cx="877163" cy="523220"/>
          </a:xfrm>
          <a:prstGeom prst="rect">
            <a:avLst/>
          </a:prstGeom>
          <a:noFill/>
        </p:spPr>
        <p:txBody>
          <a:bodyPr wrap="none" rtlCol="0">
            <a:spAutoFit/>
          </a:bodyPr>
          <a:lstStyle/>
          <a:p>
            <a:r>
              <a:rPr lang="en-SG" sz="2800" dirty="0">
                <a:solidFill>
                  <a:schemeClr val="bg1">
                    <a:lumMod val="65000"/>
                  </a:schemeClr>
                </a:solidFill>
                <a:latin typeface="Segoe UI Light"/>
                <a:cs typeface="Segoe UI Light"/>
              </a:rPr>
              <a:t>$0/h</a:t>
            </a:r>
          </a:p>
        </p:txBody>
      </p:sp>
      <p:cxnSp>
        <p:nvCxnSpPr>
          <p:cNvPr id="15" name="Straight Connector 14"/>
          <p:cNvCxnSpPr/>
          <p:nvPr/>
        </p:nvCxnSpPr>
        <p:spPr>
          <a:xfrm>
            <a:off x="2294534" y="1091257"/>
            <a:ext cx="134679"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59877" y="829647"/>
            <a:ext cx="1326004" cy="523220"/>
          </a:xfrm>
          <a:prstGeom prst="rect">
            <a:avLst/>
          </a:prstGeom>
          <a:noFill/>
        </p:spPr>
        <p:txBody>
          <a:bodyPr wrap="none" rtlCol="0">
            <a:spAutoFit/>
          </a:bodyPr>
          <a:lstStyle/>
          <a:p>
            <a:r>
              <a:rPr lang="en-SG" sz="2800" dirty="0">
                <a:solidFill>
                  <a:schemeClr val="bg1">
                    <a:lumMod val="65000"/>
                  </a:schemeClr>
                </a:solidFill>
                <a:latin typeface="Segoe UI Light"/>
                <a:cs typeface="Segoe UI Light"/>
              </a:rPr>
              <a:t>$7.25/h</a:t>
            </a:r>
          </a:p>
        </p:txBody>
      </p:sp>
      <p:grpSp>
        <p:nvGrpSpPr>
          <p:cNvPr id="25" name="Group 24"/>
          <p:cNvGrpSpPr/>
          <p:nvPr/>
        </p:nvGrpSpPr>
        <p:grpSpPr>
          <a:xfrm>
            <a:off x="2578732" y="1505562"/>
            <a:ext cx="1734380" cy="738664"/>
            <a:chOff x="1196160" y="1563268"/>
            <a:chExt cx="1734380" cy="738664"/>
          </a:xfrm>
        </p:grpSpPr>
        <p:cxnSp>
          <p:nvCxnSpPr>
            <p:cNvPr id="19" name="Straight Connector 18"/>
            <p:cNvCxnSpPr/>
            <p:nvPr/>
          </p:nvCxnSpPr>
          <p:spPr>
            <a:xfrm flipH="1" flipV="1">
              <a:off x="1196160" y="1793356"/>
              <a:ext cx="604288" cy="1"/>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800448" y="1563268"/>
              <a:ext cx="1130092" cy="738664"/>
            </a:xfrm>
            <a:prstGeom prst="rect">
              <a:avLst/>
            </a:prstGeom>
            <a:noFill/>
          </p:spPr>
          <p:txBody>
            <a:bodyPr wrap="square" rtlCol="0">
              <a:spAutoFit/>
            </a:bodyPr>
            <a:lstStyle/>
            <a:p>
              <a:r>
                <a:rPr lang="en-SG" sz="2800" b="1" dirty="0">
                  <a:latin typeface="Segoe UI Semibold" panose="020B0502040204020203" pitchFamily="34" charset="0"/>
                  <a:ea typeface="Segoe UI Semibold" panose="020B0502040204020203" pitchFamily="34" charset="0"/>
                  <a:cs typeface="Segoe UI Semibold" panose="020B0502040204020203" pitchFamily="34" charset="0"/>
                </a:rPr>
                <a:t>$5/h </a:t>
              </a:r>
              <a:br>
                <a:rPr lang="en-SG" sz="2400" b="1" dirty="0">
                  <a:latin typeface="Segoe UI Semibold" panose="020B0502040204020203" pitchFamily="34" charset="0"/>
                  <a:ea typeface="Segoe UI Semibold" panose="020B0502040204020203" pitchFamily="34" charset="0"/>
                  <a:cs typeface="Segoe UI Semibold" panose="020B0502040204020203" pitchFamily="34" charset="0"/>
                </a:rPr>
              </a:br>
              <a:r>
                <a:rPr lang="en-SG" sz="1400" dirty="0">
                  <a:latin typeface="Segoe UI Light"/>
                  <a:cs typeface="Segoe UI Light"/>
                </a:rPr>
                <a:t>[</a:t>
              </a:r>
              <a:r>
                <a:rPr lang="en-SG" sz="1400" dirty="0" err="1">
                  <a:latin typeface="Segoe UI Light"/>
                  <a:cs typeface="Segoe UI Light"/>
                </a:rPr>
                <a:t>Hitlin</a:t>
              </a:r>
              <a:r>
                <a:rPr lang="en-SG" sz="1400" dirty="0">
                  <a:latin typeface="Segoe UI Light"/>
                  <a:cs typeface="Segoe UI Light"/>
                </a:rPr>
                <a:t> 2015]</a:t>
              </a:r>
              <a:endParaRPr lang="en-SG" sz="2400" dirty="0">
                <a:latin typeface="Segoe UI Light"/>
                <a:cs typeface="Segoe UI Light"/>
              </a:endParaRPr>
            </a:p>
          </p:txBody>
        </p:sp>
      </p:grpSp>
      <p:grpSp>
        <p:nvGrpSpPr>
          <p:cNvPr id="8" name="Group 7">
            <a:extLst>
              <a:ext uri="{FF2B5EF4-FFF2-40B4-BE49-F238E27FC236}">
                <a16:creationId xmlns:a16="http://schemas.microsoft.com/office/drawing/2014/main" id="{64452F46-1892-9E4D-A9A7-046886BE5DC5}"/>
              </a:ext>
            </a:extLst>
          </p:cNvPr>
          <p:cNvGrpSpPr/>
          <p:nvPr/>
        </p:nvGrpSpPr>
        <p:grpSpPr>
          <a:xfrm>
            <a:off x="2578732" y="3694146"/>
            <a:ext cx="2242650" cy="738664"/>
            <a:chOff x="2578732" y="3694146"/>
            <a:chExt cx="2242650" cy="738664"/>
          </a:xfrm>
        </p:grpSpPr>
        <p:cxnSp>
          <p:nvCxnSpPr>
            <p:cNvPr id="22" name="Straight Connector 21"/>
            <p:cNvCxnSpPr/>
            <p:nvPr/>
          </p:nvCxnSpPr>
          <p:spPr>
            <a:xfrm flipH="1" flipV="1">
              <a:off x="2578732" y="3939474"/>
              <a:ext cx="604288" cy="1"/>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183020" y="3694146"/>
              <a:ext cx="1638362" cy="738664"/>
            </a:xfrm>
            <a:prstGeom prst="rect">
              <a:avLst/>
            </a:prstGeom>
            <a:noFill/>
          </p:spPr>
          <p:txBody>
            <a:bodyPr wrap="square" rtlCol="0">
              <a:spAutoFit/>
            </a:bodyPr>
            <a:lstStyle/>
            <a:p>
              <a:r>
                <a:rPr lang="en-SG" sz="2800" b="1" dirty="0">
                  <a:latin typeface="Segoe UI Semibold" panose="020B0502040204020203" pitchFamily="34" charset="0"/>
                  <a:ea typeface="Segoe UI Semibold" panose="020B0502040204020203" pitchFamily="34" charset="0"/>
                  <a:cs typeface="Segoe UI Semibold" panose="020B0502040204020203" pitchFamily="34" charset="0"/>
                </a:rPr>
                <a:t>$1/h </a:t>
              </a:r>
              <a:br>
                <a:rPr lang="en-SG" sz="1400" b="1" dirty="0">
                  <a:latin typeface="Segoe UI Semibold" panose="020B0502040204020203" pitchFamily="34" charset="0"/>
                  <a:ea typeface="Segoe UI Semibold" panose="020B0502040204020203" pitchFamily="34" charset="0"/>
                  <a:cs typeface="Segoe UI Semibold" panose="020B0502040204020203" pitchFamily="34" charset="0"/>
                </a:rPr>
              </a:br>
              <a:r>
                <a:rPr lang="en-SG" sz="1400" dirty="0">
                  <a:latin typeface="Segoe UI Light"/>
                  <a:cs typeface="Segoe UI Light"/>
                </a:rPr>
                <a:t>[Martin </a:t>
              </a:r>
              <a:r>
                <a:rPr lang="en-SG" sz="1400" i="1" dirty="0">
                  <a:latin typeface="Segoe UI Light"/>
                  <a:cs typeface="Segoe UI Light"/>
                </a:rPr>
                <a:t>et al. </a:t>
              </a:r>
              <a:r>
                <a:rPr lang="en-SG" sz="1400" dirty="0">
                  <a:latin typeface="Segoe UI Light"/>
                  <a:cs typeface="Segoe UI Light"/>
                </a:rPr>
                <a:t>2015]</a:t>
              </a:r>
            </a:p>
          </p:txBody>
        </p:sp>
      </p:grpSp>
      <p:grpSp>
        <p:nvGrpSpPr>
          <p:cNvPr id="6" name="Group 5">
            <a:extLst>
              <a:ext uri="{FF2B5EF4-FFF2-40B4-BE49-F238E27FC236}">
                <a16:creationId xmlns:a16="http://schemas.microsoft.com/office/drawing/2014/main" id="{6D3D5F6C-C34F-724E-BA59-DB1ACFB43050}"/>
              </a:ext>
            </a:extLst>
          </p:cNvPr>
          <p:cNvGrpSpPr/>
          <p:nvPr/>
        </p:nvGrpSpPr>
        <p:grpSpPr>
          <a:xfrm>
            <a:off x="415433" y="1711300"/>
            <a:ext cx="2013780" cy="738664"/>
            <a:chOff x="415433" y="1711300"/>
            <a:chExt cx="2013780" cy="738664"/>
          </a:xfrm>
        </p:grpSpPr>
        <p:sp>
          <p:nvSpPr>
            <p:cNvPr id="26" name="TextBox 25">
              <a:extLst>
                <a:ext uri="{FF2B5EF4-FFF2-40B4-BE49-F238E27FC236}">
                  <a16:creationId xmlns:a16="http://schemas.microsoft.com/office/drawing/2014/main" id="{1186E19D-8F0C-6B48-8383-D108EE5C0AF1}"/>
                </a:ext>
              </a:extLst>
            </p:cNvPr>
            <p:cNvSpPr txBox="1"/>
            <p:nvPr/>
          </p:nvSpPr>
          <p:spPr>
            <a:xfrm>
              <a:off x="415433" y="1711300"/>
              <a:ext cx="1430100" cy="738664"/>
            </a:xfrm>
            <a:prstGeom prst="rect">
              <a:avLst/>
            </a:prstGeom>
            <a:noFill/>
          </p:spPr>
          <p:txBody>
            <a:bodyPr wrap="square" rtlCol="0">
              <a:spAutoFit/>
            </a:bodyPr>
            <a:lstStyle/>
            <a:p>
              <a:r>
                <a:rPr lang="en-SG" sz="2800" b="1" dirty="0">
                  <a:latin typeface="Segoe UI Semibold" panose="020B0502040204020203" pitchFamily="34" charset="0"/>
                  <a:ea typeface="Segoe UI Semibold" panose="020B0502040204020203" pitchFamily="34" charset="0"/>
                  <a:cs typeface="Segoe UI Semibold" panose="020B0502040204020203" pitchFamily="34" charset="0"/>
                </a:rPr>
                <a:t>$4.65/h </a:t>
              </a:r>
              <a:br>
                <a:rPr lang="en-SG" sz="2400" b="1" dirty="0">
                  <a:latin typeface="Segoe UI Semibold" panose="020B0502040204020203" pitchFamily="34" charset="0"/>
                  <a:ea typeface="Segoe UI Semibold" panose="020B0502040204020203" pitchFamily="34" charset="0"/>
                  <a:cs typeface="Segoe UI Semibold" panose="020B0502040204020203" pitchFamily="34" charset="0"/>
                </a:rPr>
              </a:br>
              <a:r>
                <a:rPr lang="en-SG" sz="1400" dirty="0">
                  <a:latin typeface="Segoe UI Light"/>
                  <a:cs typeface="Segoe UI Light"/>
                </a:rPr>
                <a:t>[Berg 2016]</a:t>
              </a:r>
              <a:endParaRPr lang="en-SG" sz="2400" dirty="0">
                <a:latin typeface="Segoe UI Light"/>
                <a:cs typeface="Segoe UI Light"/>
              </a:endParaRPr>
            </a:p>
          </p:txBody>
        </p:sp>
        <p:cxnSp>
          <p:nvCxnSpPr>
            <p:cNvPr id="21" name="Straight Connector 20">
              <a:extLst>
                <a:ext uri="{FF2B5EF4-FFF2-40B4-BE49-F238E27FC236}">
                  <a16:creationId xmlns:a16="http://schemas.microsoft.com/office/drawing/2014/main" id="{0593AF89-1E9B-CA44-AE62-C864032E050D}"/>
                </a:ext>
              </a:extLst>
            </p:cNvPr>
            <p:cNvCxnSpPr/>
            <p:nvPr/>
          </p:nvCxnSpPr>
          <p:spPr>
            <a:xfrm flipH="1" flipV="1">
              <a:off x="1824925" y="1966830"/>
              <a:ext cx="604288" cy="1"/>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7022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431BA92-72CA-FD4A-9822-882D193B4DBE}"/>
              </a:ext>
            </a:extLst>
          </p:cNvPr>
          <p:cNvGrpSpPr/>
          <p:nvPr/>
        </p:nvGrpSpPr>
        <p:grpSpPr>
          <a:xfrm>
            <a:off x="3039137" y="2446711"/>
            <a:ext cx="1711319" cy="295422"/>
            <a:chOff x="4524640" y="2680401"/>
            <a:chExt cx="361939" cy="295422"/>
          </a:xfrm>
        </p:grpSpPr>
        <p:grpSp>
          <p:nvGrpSpPr>
            <p:cNvPr id="36" name="Group 35">
              <a:extLst>
                <a:ext uri="{FF2B5EF4-FFF2-40B4-BE49-F238E27FC236}">
                  <a16:creationId xmlns:a16="http://schemas.microsoft.com/office/drawing/2014/main" id="{5C5B1CFD-9D7E-F749-A7BD-C5A07B6AAB8F}"/>
                </a:ext>
              </a:extLst>
            </p:cNvPr>
            <p:cNvGrpSpPr/>
            <p:nvPr/>
          </p:nvGrpSpPr>
          <p:grpSpPr>
            <a:xfrm>
              <a:off x="4524640" y="2680401"/>
              <a:ext cx="361939" cy="295422"/>
              <a:chOff x="2053883" y="2096086"/>
              <a:chExt cx="361939" cy="295422"/>
            </a:xfrm>
          </p:grpSpPr>
          <p:sp>
            <p:nvSpPr>
              <p:cNvPr id="38" name="Right Arrow 37">
                <a:extLst>
                  <a:ext uri="{FF2B5EF4-FFF2-40B4-BE49-F238E27FC236}">
                    <a16:creationId xmlns:a16="http://schemas.microsoft.com/office/drawing/2014/main" id="{8FB076D0-E5CD-F547-A72A-CDD8D4403C36}"/>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39" name="Straight Connector 38">
                <a:extLst>
                  <a:ext uri="{FF2B5EF4-FFF2-40B4-BE49-F238E27FC236}">
                    <a16:creationId xmlns:a16="http://schemas.microsoft.com/office/drawing/2014/main" id="{6EAA0D8E-23E6-0F4C-BB6F-47A47A747678}"/>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37" name="Straight Connector 36">
              <a:extLst>
                <a:ext uri="{FF2B5EF4-FFF2-40B4-BE49-F238E27FC236}">
                  <a16:creationId xmlns:a16="http://schemas.microsoft.com/office/drawing/2014/main" id="{F82E5C8D-41A8-244E-81C3-32DF0EB31BD4}"/>
                </a:ext>
              </a:extLst>
            </p:cNvPr>
            <p:cNvCxnSpPr>
              <a:cxnSpLocks/>
            </p:cNvCxnSpPr>
            <p:nvPr/>
          </p:nvCxnSpPr>
          <p:spPr>
            <a:xfrm>
              <a:off x="4883850"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id="{97A1D1A7-2467-3648-B031-945507812189}"/>
              </a:ext>
            </a:extLst>
          </p:cNvPr>
          <p:cNvSpPr txBox="1"/>
          <p:nvPr/>
        </p:nvSpPr>
        <p:spPr>
          <a:xfrm>
            <a:off x="134471" y="340659"/>
            <a:ext cx="3671198" cy="523220"/>
          </a:xfrm>
          <a:prstGeom prst="rect">
            <a:avLst/>
          </a:prstGeom>
          <a:noFill/>
        </p:spPr>
        <p:txBody>
          <a:bodyPr wrap="none" rtlCol="0">
            <a:spAutoFit/>
          </a:bodyPr>
          <a:lstStyle/>
          <a:p>
            <a:r>
              <a:rPr lang="en-US" sz="2800" dirty="0">
                <a:latin typeface="Segoe UI Light"/>
                <a:cs typeface="Segoe UI Light"/>
              </a:rPr>
              <a:t>Task Accept and </a:t>
            </a:r>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Reject</a:t>
            </a:r>
          </a:p>
        </p:txBody>
      </p:sp>
      <p:pic>
        <p:nvPicPr>
          <p:cNvPr id="43" name="Picture 42">
            <a:extLst>
              <a:ext uri="{FF2B5EF4-FFF2-40B4-BE49-F238E27FC236}">
                <a16:creationId xmlns:a16="http://schemas.microsoft.com/office/drawing/2014/main" id="{696FC068-A635-0A47-90C4-3FC8699752DF}"/>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054317" y="1925024"/>
            <a:ext cx="538460" cy="1104207"/>
          </a:xfrm>
          <a:prstGeom prst="rect">
            <a:avLst/>
          </a:prstGeom>
        </p:spPr>
      </p:pic>
      <p:sp>
        <p:nvSpPr>
          <p:cNvPr id="2" name="TextBox 1">
            <a:extLst>
              <a:ext uri="{FF2B5EF4-FFF2-40B4-BE49-F238E27FC236}">
                <a16:creationId xmlns:a16="http://schemas.microsoft.com/office/drawing/2014/main" id="{59D3E860-8793-5148-923D-574AC12A27A5}"/>
              </a:ext>
            </a:extLst>
          </p:cNvPr>
          <p:cNvSpPr txBox="1"/>
          <p:nvPr/>
        </p:nvSpPr>
        <p:spPr>
          <a:xfrm>
            <a:off x="1874671" y="3059142"/>
            <a:ext cx="886461" cy="369332"/>
          </a:xfrm>
          <a:prstGeom prst="rect">
            <a:avLst/>
          </a:prstGeom>
          <a:noFill/>
        </p:spPr>
        <p:txBody>
          <a:bodyPr wrap="none" rtlCol="0">
            <a:spAutoFit/>
          </a:bodyPr>
          <a:lstStyle/>
          <a:p>
            <a:r>
              <a:rPr lang="en-US" dirty="0">
                <a:latin typeface="Segoe UI Light"/>
                <a:cs typeface="Segoe UI Light"/>
              </a:rPr>
              <a:t>Worker</a:t>
            </a:r>
          </a:p>
        </p:txBody>
      </p:sp>
      <p:sp>
        <p:nvSpPr>
          <p:cNvPr id="46" name="Rounded Rectangle 45">
            <a:extLst>
              <a:ext uri="{FF2B5EF4-FFF2-40B4-BE49-F238E27FC236}">
                <a16:creationId xmlns:a16="http://schemas.microsoft.com/office/drawing/2014/main" id="{C8B9599C-0FF2-974A-816E-46494031B920}"/>
              </a:ext>
            </a:extLst>
          </p:cNvPr>
          <p:cNvSpPr/>
          <p:nvPr/>
        </p:nvSpPr>
        <p:spPr>
          <a:xfrm>
            <a:off x="4863272" y="2499636"/>
            <a:ext cx="667088" cy="189571"/>
          </a:xfrm>
          <a:prstGeom prst="roundRect">
            <a:avLst/>
          </a:prstGeom>
          <a:solidFill>
            <a:schemeClr val="bg1"/>
          </a:solid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rgbClr val="C00000"/>
                </a:solidFill>
                <a:latin typeface="Segoe UI Semibold" panose="020B0502040204020203" pitchFamily="34" charset="0"/>
                <a:ea typeface="Segoe UI Semibold" panose="020B0502040204020203" pitchFamily="34" charset="0"/>
                <a:cs typeface="Segoe UI Semibold" panose="020B0502040204020203" pitchFamily="34" charset="0"/>
              </a:rPr>
              <a:t>Reject</a:t>
            </a:r>
          </a:p>
        </p:txBody>
      </p:sp>
      <p:pic>
        <p:nvPicPr>
          <p:cNvPr id="12" name="Picture 11">
            <a:extLst>
              <a:ext uri="{FF2B5EF4-FFF2-40B4-BE49-F238E27FC236}">
                <a16:creationId xmlns:a16="http://schemas.microsoft.com/office/drawing/2014/main" id="{0AC84A85-1E79-8943-AA77-E1CD878AE565}"/>
              </a:ext>
            </a:extLst>
          </p:cNvPr>
          <p:cNvPicPr>
            <a:picLocks noChangeAspect="1"/>
          </p:cNvPicPr>
          <p:nvPr/>
        </p:nvPicPr>
        <p:blipFill rotWithShape="1">
          <a:blip r:embed="rId3">
            <a:extLst>
              <a:ext uri="{28A0092B-C50C-407E-A947-70E740481C1C}">
                <a14:useLocalDpi xmlns:a14="http://schemas.microsoft.com/office/drawing/2010/main" val="0"/>
              </a:ext>
            </a:extLst>
          </a:blip>
          <a:srcRect l="19241" t="7812" r="56185" b="23564"/>
          <a:stretch/>
        </p:blipFill>
        <p:spPr>
          <a:xfrm flipH="1">
            <a:off x="6056235" y="2031306"/>
            <a:ext cx="403308" cy="1126230"/>
          </a:xfrm>
          <a:prstGeom prst="rect">
            <a:avLst/>
          </a:prstGeom>
        </p:spPr>
      </p:pic>
      <p:cxnSp>
        <p:nvCxnSpPr>
          <p:cNvPr id="13" name="Straight Connector 12">
            <a:extLst>
              <a:ext uri="{FF2B5EF4-FFF2-40B4-BE49-F238E27FC236}">
                <a16:creationId xmlns:a16="http://schemas.microsoft.com/office/drawing/2014/main" id="{58AC8598-FB17-9A4A-A166-3FEEB7012367}"/>
              </a:ext>
            </a:extLst>
          </p:cNvPr>
          <p:cNvCxnSpPr/>
          <p:nvPr/>
        </p:nvCxnSpPr>
        <p:spPr>
          <a:xfrm>
            <a:off x="6459543" y="2370424"/>
            <a:ext cx="243655" cy="169344"/>
          </a:xfrm>
          <a:prstGeom prst="line">
            <a:avLst/>
          </a:prstGeom>
          <a:ln w="5715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9D7053B3-CAFF-BC4E-8C64-BCA4DFC00003}"/>
              </a:ext>
            </a:extLst>
          </p:cNvPr>
          <p:cNvPicPr>
            <a:picLocks noChangeAspect="1"/>
          </p:cNvPicPr>
          <p:nvPr/>
        </p:nvPicPr>
        <p:blipFill rotWithShape="1">
          <a:blip r:embed="rId4">
            <a:extLst>
              <a:ext uri="{28A0092B-C50C-407E-A947-70E740481C1C}">
                <a14:useLocalDpi xmlns:a14="http://schemas.microsoft.com/office/drawing/2010/main" val="0"/>
              </a:ext>
            </a:extLst>
          </a:blip>
          <a:srcRect l="60406" t="10191" r="19324" b="67959"/>
          <a:stretch/>
        </p:blipFill>
        <p:spPr>
          <a:xfrm>
            <a:off x="6678657" y="2274095"/>
            <a:ext cx="228464" cy="246266"/>
          </a:xfrm>
          <a:prstGeom prst="rect">
            <a:avLst/>
          </a:prstGeom>
        </p:spPr>
      </p:pic>
    </p:spTree>
    <p:extLst>
      <p:ext uri="{BB962C8B-B14F-4D97-AF65-F5344CB8AC3E}">
        <p14:creationId xmlns:p14="http://schemas.microsoft.com/office/powerpoint/2010/main" val="90456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6A526D0-C676-944A-A194-32B004B24890}"/>
              </a:ext>
            </a:extLst>
          </p:cNvPr>
          <p:cNvSpPr txBox="1"/>
          <p:nvPr/>
        </p:nvSpPr>
        <p:spPr>
          <a:xfrm>
            <a:off x="134471" y="1038546"/>
            <a:ext cx="6625243" cy="830997"/>
          </a:xfrm>
          <a:prstGeom prst="rect">
            <a:avLst/>
          </a:prstGeom>
          <a:noFill/>
        </p:spPr>
        <p:txBody>
          <a:bodyPr wrap="square" rtlCol="0">
            <a:spAutoFit/>
          </a:bodyPr>
          <a:lstStyle/>
          <a:p>
            <a:r>
              <a:rPr lang="en-US" sz="2400" dirty="0">
                <a:latin typeface="Segoe UI Light"/>
                <a:cs typeface="Segoe UI Light"/>
              </a:rPr>
              <a:t>We had data on task accept </a:t>
            </a:r>
            <a:r>
              <a:rPr lang="en-US" sz="2400" i="1" dirty="0">
                <a:latin typeface="Segoe UI Light"/>
                <a:cs typeface="Segoe UI Light"/>
              </a:rPr>
              <a:t>vs. </a:t>
            </a:r>
            <a:r>
              <a:rPr lang="en-US" sz="2400" dirty="0">
                <a:latin typeface="Segoe UI Light"/>
                <a:cs typeface="Segoe UI Light"/>
              </a:rPr>
              <a:t>reject status for </a:t>
            </a:r>
            <a:r>
              <a:rPr lang="en-US" sz="2400" dirty="0">
                <a:latin typeface="Segoe UI Light"/>
              </a:rPr>
              <a:t>29.6% of the submitted tasks</a:t>
            </a:r>
            <a:endParaRPr lang="en-US" sz="2400" dirty="0">
              <a:latin typeface="Segoe UI Light"/>
              <a:cs typeface="Segoe UI Light"/>
            </a:endParaRPr>
          </a:p>
        </p:txBody>
      </p:sp>
      <p:sp>
        <p:nvSpPr>
          <p:cNvPr id="29" name="TextBox 28">
            <a:extLst>
              <a:ext uri="{FF2B5EF4-FFF2-40B4-BE49-F238E27FC236}">
                <a16:creationId xmlns:a16="http://schemas.microsoft.com/office/drawing/2014/main" id="{72A959B3-F415-4B4C-8674-0B0AF2ABC67A}"/>
              </a:ext>
            </a:extLst>
          </p:cNvPr>
          <p:cNvSpPr txBox="1"/>
          <p:nvPr/>
        </p:nvSpPr>
        <p:spPr>
          <a:xfrm>
            <a:off x="134471" y="340659"/>
            <a:ext cx="4995470" cy="523220"/>
          </a:xfrm>
          <a:prstGeom prst="rect">
            <a:avLst/>
          </a:prstGeom>
          <a:noFill/>
        </p:spPr>
        <p:txBody>
          <a:bodyPr wrap="none" rtlCol="0">
            <a:spAutoFit/>
          </a:bodyPr>
          <a:lstStyle/>
          <a:p>
            <a:r>
              <a:rPr lang="en-US" sz="2800" dirty="0">
                <a:latin typeface="Segoe UI Light"/>
                <a:cs typeface="Segoe UI Light"/>
              </a:rPr>
              <a:t>Time Spent on </a:t>
            </a:r>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Rejected Tasks</a:t>
            </a:r>
          </a:p>
        </p:txBody>
      </p:sp>
      <p:grpSp>
        <p:nvGrpSpPr>
          <p:cNvPr id="2" name="Group 1">
            <a:extLst>
              <a:ext uri="{FF2B5EF4-FFF2-40B4-BE49-F238E27FC236}">
                <a16:creationId xmlns:a16="http://schemas.microsoft.com/office/drawing/2014/main" id="{B38E29C8-FEC9-6445-8288-F6C29961D909}"/>
              </a:ext>
            </a:extLst>
          </p:cNvPr>
          <p:cNvGrpSpPr/>
          <p:nvPr/>
        </p:nvGrpSpPr>
        <p:grpSpPr>
          <a:xfrm>
            <a:off x="1962092" y="3050820"/>
            <a:ext cx="1713326" cy="627979"/>
            <a:chOff x="1962091" y="2931876"/>
            <a:chExt cx="1913569" cy="627979"/>
          </a:xfrm>
        </p:grpSpPr>
        <p:cxnSp>
          <p:nvCxnSpPr>
            <p:cNvPr id="30" name="Straight Connector 29">
              <a:extLst>
                <a:ext uri="{FF2B5EF4-FFF2-40B4-BE49-F238E27FC236}">
                  <a16:creationId xmlns:a16="http://schemas.microsoft.com/office/drawing/2014/main" id="{54929ACD-13D1-8E49-A4AE-1E197B1CD8A4}"/>
                </a:ext>
              </a:extLst>
            </p:cNvPr>
            <p:cNvCxnSpPr>
              <a:cxnSpLocks/>
            </p:cNvCxnSpPr>
            <p:nvPr/>
          </p:nvCxnSpPr>
          <p:spPr>
            <a:xfrm>
              <a:off x="1962091" y="3375189"/>
              <a:ext cx="1913569"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CCAECD21-4FF6-6546-9E91-E16941AFF07A}"/>
                </a:ext>
              </a:extLst>
            </p:cNvPr>
            <p:cNvSpPr txBox="1"/>
            <p:nvPr/>
          </p:nvSpPr>
          <p:spPr>
            <a:xfrm>
              <a:off x="2290409" y="3190523"/>
              <a:ext cx="1114408" cy="369332"/>
            </a:xfrm>
            <a:prstGeom prst="rect">
              <a:avLst/>
            </a:prstGeom>
            <a:solidFill>
              <a:schemeClr val="bg1"/>
            </a:solidFill>
          </p:spPr>
          <p:txBody>
            <a:bodyPr wrap="none" rtlCol="0">
              <a:spAutoFit/>
            </a:bodyPr>
            <a:lstStyle/>
            <a:p>
              <a:pPr algn="ctr"/>
              <a:r>
                <a:rPr lang="en-US" dirty="0" err="1">
                  <a:latin typeface="Segoe UI Light"/>
                  <a:cs typeface="Segoe UI Light"/>
                </a:rPr>
                <a:t>Time</a:t>
              </a:r>
              <a:r>
                <a:rPr lang="en-US" sz="1400" baseline="-25000" dirty="0" err="1">
                  <a:latin typeface="Segoe UI Light"/>
                  <a:cs typeface="Segoe UI Light"/>
                </a:rPr>
                <a:t>accepted</a:t>
              </a:r>
              <a:endParaRPr lang="en-US" sz="1400" baseline="-25000" dirty="0">
                <a:latin typeface="Segoe UI Light"/>
                <a:cs typeface="Segoe UI Light"/>
              </a:endParaRPr>
            </a:p>
          </p:txBody>
        </p:sp>
        <p:cxnSp>
          <p:nvCxnSpPr>
            <p:cNvPr id="32" name="Straight Connector 31">
              <a:extLst>
                <a:ext uri="{FF2B5EF4-FFF2-40B4-BE49-F238E27FC236}">
                  <a16:creationId xmlns:a16="http://schemas.microsoft.com/office/drawing/2014/main" id="{3A665AC7-58CC-4A43-B057-A2346F8CFAD3}"/>
                </a:ext>
              </a:extLst>
            </p:cNvPr>
            <p:cNvCxnSpPr/>
            <p:nvPr/>
          </p:nvCxnSpPr>
          <p:spPr>
            <a:xfrm>
              <a:off x="1962091" y="2931876"/>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06E4F5FB-2DB1-6C44-8A1A-BB7E36FDDC9E}"/>
                </a:ext>
              </a:extLst>
            </p:cNvPr>
            <p:cNvCxnSpPr/>
            <p:nvPr/>
          </p:nvCxnSpPr>
          <p:spPr>
            <a:xfrm>
              <a:off x="3875660" y="2931876"/>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49" name="TextBox 48">
            <a:extLst>
              <a:ext uri="{FF2B5EF4-FFF2-40B4-BE49-F238E27FC236}">
                <a16:creationId xmlns:a16="http://schemas.microsoft.com/office/drawing/2014/main" id="{BE6F2D2E-13A4-C347-B1B0-6CDB6C3E06E4}"/>
              </a:ext>
            </a:extLst>
          </p:cNvPr>
          <p:cNvSpPr txBox="1"/>
          <p:nvPr/>
        </p:nvSpPr>
        <p:spPr>
          <a:xfrm>
            <a:off x="2219004" y="2293737"/>
            <a:ext cx="1399742" cy="461665"/>
          </a:xfrm>
          <a:prstGeom prst="rect">
            <a:avLst/>
          </a:prstGeom>
          <a:noFill/>
        </p:spPr>
        <p:txBody>
          <a:bodyPr wrap="none" rtlCol="0">
            <a:spAutoFit/>
          </a:bodyPr>
          <a:lstStyle/>
          <a:p>
            <a:r>
              <a:rPr lang="en-US" sz="2400" dirty="0">
                <a:latin typeface="Segoe UI Light"/>
                <a:cs typeface="Segoe UI Light"/>
              </a:rPr>
              <a:t>Accepted</a:t>
            </a:r>
            <a:endParaRPr lang="en-US" sz="2000" dirty="0">
              <a:latin typeface="Segoe UI Light"/>
              <a:cs typeface="Segoe UI Light"/>
            </a:endParaRPr>
          </a:p>
        </p:txBody>
      </p:sp>
      <p:sp>
        <p:nvSpPr>
          <p:cNvPr id="53" name="TextBox 52">
            <a:extLst>
              <a:ext uri="{FF2B5EF4-FFF2-40B4-BE49-F238E27FC236}">
                <a16:creationId xmlns:a16="http://schemas.microsoft.com/office/drawing/2014/main" id="{0CD14B70-1407-814C-87F7-0701CB0B3FB5}"/>
              </a:ext>
            </a:extLst>
          </p:cNvPr>
          <p:cNvSpPr txBox="1"/>
          <p:nvPr/>
        </p:nvSpPr>
        <p:spPr>
          <a:xfrm>
            <a:off x="5849654" y="2293737"/>
            <a:ext cx="1407024" cy="461665"/>
          </a:xfrm>
          <a:prstGeom prst="rect">
            <a:avLst/>
          </a:prstGeom>
          <a:noFill/>
        </p:spPr>
        <p:txBody>
          <a:bodyPr wrap="square" rtlCol="0">
            <a:spAutoFit/>
          </a:bodyPr>
          <a:lstStyle/>
          <a:p>
            <a:r>
              <a:rPr lang="en-US" sz="2400" dirty="0">
                <a:latin typeface="Segoe UI Light"/>
                <a:cs typeface="Segoe UI Light"/>
              </a:rPr>
              <a:t>Rejected</a:t>
            </a:r>
            <a:endParaRPr lang="en-US" sz="2000" dirty="0">
              <a:latin typeface="Segoe UI Light"/>
              <a:cs typeface="Segoe UI Light"/>
            </a:endParaRPr>
          </a:p>
        </p:txBody>
      </p:sp>
      <p:grpSp>
        <p:nvGrpSpPr>
          <p:cNvPr id="6" name="Group 5">
            <a:extLst>
              <a:ext uri="{FF2B5EF4-FFF2-40B4-BE49-F238E27FC236}">
                <a16:creationId xmlns:a16="http://schemas.microsoft.com/office/drawing/2014/main" id="{9EC13E04-74AA-8844-A7EC-C6205873BA5C}"/>
              </a:ext>
            </a:extLst>
          </p:cNvPr>
          <p:cNvGrpSpPr/>
          <p:nvPr/>
        </p:nvGrpSpPr>
        <p:grpSpPr>
          <a:xfrm>
            <a:off x="5220854" y="3060652"/>
            <a:ext cx="1711319" cy="627979"/>
            <a:chOff x="5035257" y="3470626"/>
            <a:chExt cx="1913569" cy="627979"/>
          </a:xfrm>
        </p:grpSpPr>
        <p:cxnSp>
          <p:nvCxnSpPr>
            <p:cNvPr id="44" name="Straight Connector 43">
              <a:extLst>
                <a:ext uri="{FF2B5EF4-FFF2-40B4-BE49-F238E27FC236}">
                  <a16:creationId xmlns:a16="http://schemas.microsoft.com/office/drawing/2014/main" id="{983029B5-4773-0E4E-861C-1D1C13529564}"/>
                </a:ext>
              </a:extLst>
            </p:cNvPr>
            <p:cNvCxnSpPr>
              <a:cxnSpLocks/>
            </p:cNvCxnSpPr>
            <p:nvPr/>
          </p:nvCxnSpPr>
          <p:spPr>
            <a:xfrm>
              <a:off x="5035257" y="3913939"/>
              <a:ext cx="1913569"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3DA925C3-7263-E245-93AA-F4997B6EB013}"/>
                </a:ext>
              </a:extLst>
            </p:cNvPr>
            <p:cNvSpPr txBox="1"/>
            <p:nvPr/>
          </p:nvSpPr>
          <p:spPr>
            <a:xfrm>
              <a:off x="5392012" y="3729273"/>
              <a:ext cx="1057533" cy="369332"/>
            </a:xfrm>
            <a:prstGeom prst="rect">
              <a:avLst/>
            </a:prstGeom>
            <a:solidFill>
              <a:schemeClr val="bg1"/>
            </a:solidFill>
          </p:spPr>
          <p:txBody>
            <a:bodyPr wrap="none" rtlCol="0">
              <a:spAutoFit/>
            </a:bodyPr>
            <a:lstStyle/>
            <a:p>
              <a:pPr algn="ctr"/>
              <a:r>
                <a:rPr lang="en-US" dirty="0" err="1">
                  <a:latin typeface="Segoe UI Light"/>
                  <a:cs typeface="Segoe UI Light"/>
                </a:rPr>
                <a:t>Time</a:t>
              </a:r>
              <a:r>
                <a:rPr lang="en-US" sz="1400" baseline="-25000" dirty="0" err="1">
                  <a:latin typeface="Segoe UI Light"/>
                  <a:cs typeface="Segoe UI Light"/>
                </a:rPr>
                <a:t>rejected</a:t>
              </a:r>
              <a:endParaRPr lang="en-US" sz="1400" baseline="-25000" dirty="0">
                <a:latin typeface="Segoe UI Light"/>
                <a:cs typeface="Segoe UI Light"/>
              </a:endParaRPr>
            </a:p>
          </p:txBody>
        </p:sp>
        <p:cxnSp>
          <p:nvCxnSpPr>
            <p:cNvPr id="46" name="Straight Connector 45">
              <a:extLst>
                <a:ext uri="{FF2B5EF4-FFF2-40B4-BE49-F238E27FC236}">
                  <a16:creationId xmlns:a16="http://schemas.microsoft.com/office/drawing/2014/main" id="{E52E74FB-E807-F949-9C92-1B3EF95FE4BC}"/>
                </a:ext>
              </a:extLst>
            </p:cNvPr>
            <p:cNvCxnSpPr/>
            <p:nvPr/>
          </p:nvCxnSpPr>
          <p:spPr>
            <a:xfrm>
              <a:off x="5035257" y="3470626"/>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811547-5528-E543-B64C-8BF708621F91}"/>
                </a:ext>
              </a:extLst>
            </p:cNvPr>
            <p:cNvCxnSpPr/>
            <p:nvPr/>
          </p:nvCxnSpPr>
          <p:spPr>
            <a:xfrm>
              <a:off x="6948826" y="3470626"/>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 name="Group 2">
            <a:extLst>
              <a:ext uri="{FF2B5EF4-FFF2-40B4-BE49-F238E27FC236}">
                <a16:creationId xmlns:a16="http://schemas.microsoft.com/office/drawing/2014/main" id="{D4920935-C8E3-2C4F-99EA-92E0BE0585E8}"/>
              </a:ext>
            </a:extLst>
          </p:cNvPr>
          <p:cNvGrpSpPr/>
          <p:nvPr/>
        </p:nvGrpSpPr>
        <p:grpSpPr>
          <a:xfrm>
            <a:off x="1964098" y="2755398"/>
            <a:ext cx="2491223" cy="295422"/>
            <a:chOff x="1964098" y="2755398"/>
            <a:chExt cx="2491223" cy="295422"/>
          </a:xfrm>
        </p:grpSpPr>
        <p:grpSp>
          <p:nvGrpSpPr>
            <p:cNvPr id="38" name="Group 37">
              <a:extLst>
                <a:ext uri="{FF2B5EF4-FFF2-40B4-BE49-F238E27FC236}">
                  <a16:creationId xmlns:a16="http://schemas.microsoft.com/office/drawing/2014/main" id="{DC9556B9-9DFC-F843-ABCA-32B0AB6E5214}"/>
                </a:ext>
              </a:extLst>
            </p:cNvPr>
            <p:cNvGrpSpPr/>
            <p:nvPr/>
          </p:nvGrpSpPr>
          <p:grpSpPr>
            <a:xfrm>
              <a:off x="1964098" y="2755398"/>
              <a:ext cx="1711319" cy="295422"/>
              <a:chOff x="4524640" y="2680401"/>
              <a:chExt cx="361939" cy="295422"/>
            </a:xfrm>
          </p:grpSpPr>
          <p:grpSp>
            <p:nvGrpSpPr>
              <p:cNvPr id="39" name="Group 38">
                <a:extLst>
                  <a:ext uri="{FF2B5EF4-FFF2-40B4-BE49-F238E27FC236}">
                    <a16:creationId xmlns:a16="http://schemas.microsoft.com/office/drawing/2014/main" id="{A03491E6-ECE4-CA40-83F6-6AB89BDF087A}"/>
                  </a:ext>
                </a:extLst>
              </p:cNvPr>
              <p:cNvGrpSpPr/>
              <p:nvPr/>
            </p:nvGrpSpPr>
            <p:grpSpPr>
              <a:xfrm>
                <a:off x="4524640" y="2680401"/>
                <a:ext cx="361939" cy="295422"/>
                <a:chOff x="2053883" y="2096086"/>
                <a:chExt cx="361939" cy="295422"/>
              </a:xfrm>
            </p:grpSpPr>
            <p:sp>
              <p:nvSpPr>
                <p:cNvPr id="41" name="Right Arrow 40">
                  <a:extLst>
                    <a:ext uri="{FF2B5EF4-FFF2-40B4-BE49-F238E27FC236}">
                      <a16:creationId xmlns:a16="http://schemas.microsoft.com/office/drawing/2014/main" id="{1B03EC67-E6A3-E04F-9C99-62E0ECCAB2C4}"/>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54" name="Straight Connector 53">
                  <a:extLst>
                    <a:ext uri="{FF2B5EF4-FFF2-40B4-BE49-F238E27FC236}">
                      <a16:creationId xmlns:a16="http://schemas.microsoft.com/office/drawing/2014/main" id="{224E5E6E-46E7-FE43-918A-BA377926838D}"/>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0" name="Straight Connector 39">
                <a:extLst>
                  <a:ext uri="{FF2B5EF4-FFF2-40B4-BE49-F238E27FC236}">
                    <a16:creationId xmlns:a16="http://schemas.microsoft.com/office/drawing/2014/main" id="{2AF6A7E4-06E3-9F40-9FE7-1B2967392DBB}"/>
                  </a:ext>
                </a:extLst>
              </p:cNvPr>
              <p:cNvCxnSpPr>
                <a:cxnSpLocks/>
              </p:cNvCxnSpPr>
              <p:nvPr/>
            </p:nvCxnSpPr>
            <p:spPr>
              <a:xfrm>
                <a:off x="4883850"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61" name="Rounded Rectangle 60">
              <a:extLst>
                <a:ext uri="{FF2B5EF4-FFF2-40B4-BE49-F238E27FC236}">
                  <a16:creationId xmlns:a16="http://schemas.microsoft.com/office/drawing/2014/main" id="{761F1C23-3F60-594F-8191-60EE421ADF30}"/>
                </a:ext>
              </a:extLst>
            </p:cNvPr>
            <p:cNvSpPr/>
            <p:nvPr/>
          </p:nvSpPr>
          <p:spPr>
            <a:xfrm>
              <a:off x="3788233" y="2808323"/>
              <a:ext cx="667088" cy="189571"/>
            </a:xfrm>
            <a:prstGeom prst="roundRect">
              <a:avLst/>
            </a:prstGeom>
            <a:solidFill>
              <a:schemeClr val="bg1"/>
            </a:solidFill>
            <a:ln w="28575">
              <a:solidFill>
                <a:srgbClr val="92D05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rgbClr val="92D050"/>
                  </a:solidFill>
                  <a:latin typeface="Segoe UI Semibold" panose="020B0502040204020203" pitchFamily="34" charset="0"/>
                  <a:ea typeface="Segoe UI Semibold" panose="020B0502040204020203" pitchFamily="34" charset="0"/>
                  <a:cs typeface="Segoe UI Semibold" panose="020B0502040204020203" pitchFamily="34" charset="0"/>
                </a:rPr>
                <a:t>Accept</a:t>
              </a:r>
            </a:p>
          </p:txBody>
        </p:sp>
      </p:grpSp>
      <p:grpSp>
        <p:nvGrpSpPr>
          <p:cNvPr id="4" name="Group 3">
            <a:extLst>
              <a:ext uri="{FF2B5EF4-FFF2-40B4-BE49-F238E27FC236}">
                <a16:creationId xmlns:a16="http://schemas.microsoft.com/office/drawing/2014/main" id="{3502BB89-548C-1F47-A1CE-94BB275D0A3C}"/>
              </a:ext>
            </a:extLst>
          </p:cNvPr>
          <p:cNvGrpSpPr/>
          <p:nvPr/>
        </p:nvGrpSpPr>
        <p:grpSpPr>
          <a:xfrm>
            <a:off x="5220854" y="2755398"/>
            <a:ext cx="2491223" cy="295422"/>
            <a:chOff x="5220854" y="2755398"/>
            <a:chExt cx="2491223" cy="295422"/>
          </a:xfrm>
        </p:grpSpPr>
        <p:grpSp>
          <p:nvGrpSpPr>
            <p:cNvPr id="62" name="Group 61">
              <a:extLst>
                <a:ext uri="{FF2B5EF4-FFF2-40B4-BE49-F238E27FC236}">
                  <a16:creationId xmlns:a16="http://schemas.microsoft.com/office/drawing/2014/main" id="{8A83034E-4E94-DB47-AED9-88B2A92A8238}"/>
                </a:ext>
              </a:extLst>
            </p:cNvPr>
            <p:cNvGrpSpPr/>
            <p:nvPr/>
          </p:nvGrpSpPr>
          <p:grpSpPr>
            <a:xfrm>
              <a:off x="5220854" y="2755398"/>
              <a:ext cx="1711319" cy="295422"/>
              <a:chOff x="4524640" y="2680401"/>
              <a:chExt cx="361939" cy="295422"/>
            </a:xfrm>
          </p:grpSpPr>
          <p:grpSp>
            <p:nvGrpSpPr>
              <p:cNvPr id="63" name="Group 62">
                <a:extLst>
                  <a:ext uri="{FF2B5EF4-FFF2-40B4-BE49-F238E27FC236}">
                    <a16:creationId xmlns:a16="http://schemas.microsoft.com/office/drawing/2014/main" id="{5E053084-5CFF-3F42-ADF0-9ABE290BD482}"/>
                  </a:ext>
                </a:extLst>
              </p:cNvPr>
              <p:cNvGrpSpPr/>
              <p:nvPr/>
            </p:nvGrpSpPr>
            <p:grpSpPr>
              <a:xfrm>
                <a:off x="4524640" y="2680401"/>
                <a:ext cx="361939" cy="295422"/>
                <a:chOff x="2053883" y="2096086"/>
                <a:chExt cx="361939" cy="295422"/>
              </a:xfrm>
            </p:grpSpPr>
            <p:sp>
              <p:nvSpPr>
                <p:cNvPr id="65" name="Right Arrow 64">
                  <a:extLst>
                    <a:ext uri="{FF2B5EF4-FFF2-40B4-BE49-F238E27FC236}">
                      <a16:creationId xmlns:a16="http://schemas.microsoft.com/office/drawing/2014/main" id="{31D104E2-2840-7C4F-A203-FF9DC79C6987}"/>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66" name="Straight Connector 65">
                  <a:extLst>
                    <a:ext uri="{FF2B5EF4-FFF2-40B4-BE49-F238E27FC236}">
                      <a16:creationId xmlns:a16="http://schemas.microsoft.com/office/drawing/2014/main" id="{EDF53FCB-92A4-BA4E-8F96-AB08EFD3FC4D}"/>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0A382968-FAE6-7048-B3D7-4AFFD1454266}"/>
                  </a:ext>
                </a:extLst>
              </p:cNvPr>
              <p:cNvCxnSpPr>
                <a:cxnSpLocks/>
              </p:cNvCxnSpPr>
              <p:nvPr/>
            </p:nvCxnSpPr>
            <p:spPr>
              <a:xfrm>
                <a:off x="4883850"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67" name="Rounded Rectangle 66">
              <a:extLst>
                <a:ext uri="{FF2B5EF4-FFF2-40B4-BE49-F238E27FC236}">
                  <a16:creationId xmlns:a16="http://schemas.microsoft.com/office/drawing/2014/main" id="{C25DA1F0-E87F-C549-B3CC-C0C9A878998C}"/>
                </a:ext>
              </a:extLst>
            </p:cNvPr>
            <p:cNvSpPr/>
            <p:nvPr/>
          </p:nvSpPr>
          <p:spPr>
            <a:xfrm>
              <a:off x="7044989" y="2808323"/>
              <a:ext cx="667088" cy="189571"/>
            </a:xfrm>
            <a:prstGeom prst="roundRect">
              <a:avLst/>
            </a:prstGeom>
            <a:solidFill>
              <a:schemeClr val="bg1"/>
            </a:solid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rgbClr val="C00000"/>
                  </a:solidFill>
                  <a:latin typeface="Segoe UI Semibold" panose="020B0502040204020203" pitchFamily="34" charset="0"/>
                  <a:ea typeface="Segoe UI Semibold" panose="020B0502040204020203" pitchFamily="34" charset="0"/>
                  <a:cs typeface="Segoe UI Semibold" panose="020B0502040204020203" pitchFamily="34" charset="0"/>
                </a:rPr>
                <a:t>Reject</a:t>
              </a:r>
            </a:p>
          </p:txBody>
        </p:sp>
      </p:grpSp>
      <p:sp>
        <p:nvSpPr>
          <p:cNvPr id="68" name="Rectangle 67">
            <a:extLst>
              <a:ext uri="{FF2B5EF4-FFF2-40B4-BE49-F238E27FC236}">
                <a16:creationId xmlns:a16="http://schemas.microsoft.com/office/drawing/2014/main" id="{41B62098-F010-694A-A974-0E8147BA8746}"/>
              </a:ext>
            </a:extLst>
          </p:cNvPr>
          <p:cNvSpPr/>
          <p:nvPr/>
        </p:nvSpPr>
        <p:spPr>
          <a:xfrm>
            <a:off x="1383491" y="3000842"/>
            <a:ext cx="572110" cy="830997"/>
          </a:xfrm>
          <a:prstGeom prst="rect">
            <a:avLst/>
          </a:prstGeom>
        </p:spPr>
        <p:txBody>
          <a:bodyPr wrap="square">
            <a:spAutoFit/>
          </a:bodyPr>
          <a:lstStyle/>
          <a:p>
            <a:r>
              <a:rPr lang="en-US" sz="4800" dirty="0" err="1">
                <a:solidFill>
                  <a:srgbClr val="000000"/>
                </a:solidFill>
                <a:latin typeface="Segoe UI Light" panose="020B0502040204020203" pitchFamily="34" charset="0"/>
              </a:rPr>
              <a:t>Σ</a:t>
            </a:r>
            <a:endParaRPr lang="en-US" sz="4800" dirty="0">
              <a:solidFill>
                <a:srgbClr val="000000"/>
              </a:solidFill>
              <a:effectLst/>
              <a:latin typeface="Segoe UI Light" panose="020B0502040204020203" pitchFamily="34" charset="0"/>
            </a:endParaRPr>
          </a:p>
        </p:txBody>
      </p:sp>
      <p:sp>
        <p:nvSpPr>
          <p:cNvPr id="72" name="Rectangle 71">
            <a:extLst>
              <a:ext uri="{FF2B5EF4-FFF2-40B4-BE49-F238E27FC236}">
                <a16:creationId xmlns:a16="http://schemas.microsoft.com/office/drawing/2014/main" id="{B50E2D62-5E87-0B47-BF94-62C97DB77183}"/>
              </a:ext>
            </a:extLst>
          </p:cNvPr>
          <p:cNvSpPr/>
          <p:nvPr/>
        </p:nvSpPr>
        <p:spPr>
          <a:xfrm>
            <a:off x="4666206" y="3000842"/>
            <a:ext cx="572110" cy="830997"/>
          </a:xfrm>
          <a:prstGeom prst="rect">
            <a:avLst/>
          </a:prstGeom>
        </p:spPr>
        <p:txBody>
          <a:bodyPr wrap="square">
            <a:spAutoFit/>
          </a:bodyPr>
          <a:lstStyle/>
          <a:p>
            <a:r>
              <a:rPr lang="en-US" sz="4800" dirty="0" err="1">
                <a:solidFill>
                  <a:srgbClr val="000000"/>
                </a:solidFill>
                <a:latin typeface="Segoe UI Light" panose="020B0502040204020203" pitchFamily="34" charset="0"/>
              </a:rPr>
              <a:t>Σ</a:t>
            </a:r>
            <a:endParaRPr lang="en-US" sz="4800" dirty="0">
              <a:solidFill>
                <a:srgbClr val="000000"/>
              </a:solidFill>
              <a:effectLst/>
              <a:latin typeface="Segoe UI Light" panose="020B0502040204020203" pitchFamily="34" charset="0"/>
            </a:endParaRPr>
          </a:p>
        </p:txBody>
      </p:sp>
    </p:spTree>
    <p:extLst>
      <p:ext uri="{BB962C8B-B14F-4D97-AF65-F5344CB8AC3E}">
        <p14:creationId xmlns:p14="http://schemas.microsoft.com/office/powerpoint/2010/main" val="76093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3" grpId="0"/>
      <p:bldP spid="68" grpId="0"/>
      <p:bldP spid="7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6A526D0-C676-944A-A194-32B004B24890}"/>
              </a:ext>
            </a:extLst>
          </p:cNvPr>
          <p:cNvSpPr txBox="1"/>
          <p:nvPr/>
        </p:nvSpPr>
        <p:spPr>
          <a:xfrm>
            <a:off x="134471" y="1038546"/>
            <a:ext cx="6625243" cy="830997"/>
          </a:xfrm>
          <a:prstGeom prst="rect">
            <a:avLst/>
          </a:prstGeom>
          <a:noFill/>
        </p:spPr>
        <p:txBody>
          <a:bodyPr wrap="square" rtlCol="0">
            <a:spAutoFit/>
          </a:bodyPr>
          <a:lstStyle/>
          <a:p>
            <a:r>
              <a:rPr lang="en-US" sz="2400" dirty="0">
                <a:latin typeface="Segoe UI Light"/>
                <a:cs typeface="Segoe UI Light"/>
              </a:rPr>
              <a:t>We had data on task accept </a:t>
            </a:r>
            <a:r>
              <a:rPr lang="en-US" sz="2400" i="1" dirty="0">
                <a:latin typeface="Segoe UI Light"/>
                <a:cs typeface="Segoe UI Light"/>
              </a:rPr>
              <a:t>vs. </a:t>
            </a:r>
            <a:r>
              <a:rPr lang="en-US" sz="2400" dirty="0">
                <a:latin typeface="Segoe UI Light"/>
                <a:cs typeface="Segoe UI Light"/>
              </a:rPr>
              <a:t>reject status for </a:t>
            </a:r>
            <a:r>
              <a:rPr lang="en-US" sz="2400" dirty="0">
                <a:latin typeface="Segoe UI Light"/>
              </a:rPr>
              <a:t>29.6% of the submitted tasks</a:t>
            </a:r>
            <a:endParaRPr lang="en-US" sz="2400" dirty="0">
              <a:latin typeface="Segoe UI Light"/>
              <a:cs typeface="Segoe UI Light"/>
            </a:endParaRPr>
          </a:p>
        </p:txBody>
      </p:sp>
      <p:sp>
        <p:nvSpPr>
          <p:cNvPr id="29" name="TextBox 28">
            <a:extLst>
              <a:ext uri="{FF2B5EF4-FFF2-40B4-BE49-F238E27FC236}">
                <a16:creationId xmlns:a16="http://schemas.microsoft.com/office/drawing/2014/main" id="{72A959B3-F415-4B4C-8674-0B0AF2ABC67A}"/>
              </a:ext>
            </a:extLst>
          </p:cNvPr>
          <p:cNvSpPr txBox="1"/>
          <p:nvPr/>
        </p:nvSpPr>
        <p:spPr>
          <a:xfrm>
            <a:off x="134471" y="340659"/>
            <a:ext cx="5989460" cy="523220"/>
          </a:xfrm>
          <a:prstGeom prst="rect">
            <a:avLst/>
          </a:prstGeom>
          <a:noFill/>
        </p:spPr>
        <p:txBody>
          <a:bodyPr wrap="none" rtlCol="0">
            <a:spAutoFit/>
          </a:bodyPr>
          <a:lstStyle/>
          <a:p>
            <a:r>
              <a:rPr lang="en-US" sz="2800" dirty="0">
                <a:latin typeface="Segoe UI Light"/>
                <a:cs typeface="Segoe UI Light"/>
              </a:rPr>
              <a:t>Time Spent on </a:t>
            </a:r>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Rejected Tasks: Result</a:t>
            </a:r>
          </a:p>
        </p:txBody>
      </p:sp>
      <p:grpSp>
        <p:nvGrpSpPr>
          <p:cNvPr id="2" name="Group 1">
            <a:extLst>
              <a:ext uri="{FF2B5EF4-FFF2-40B4-BE49-F238E27FC236}">
                <a16:creationId xmlns:a16="http://schemas.microsoft.com/office/drawing/2014/main" id="{B38E29C8-FEC9-6445-8288-F6C29961D909}"/>
              </a:ext>
            </a:extLst>
          </p:cNvPr>
          <p:cNvGrpSpPr/>
          <p:nvPr/>
        </p:nvGrpSpPr>
        <p:grpSpPr>
          <a:xfrm>
            <a:off x="1962092" y="3050820"/>
            <a:ext cx="1713326" cy="627979"/>
            <a:chOff x="1962091" y="2931876"/>
            <a:chExt cx="1913569" cy="627979"/>
          </a:xfrm>
        </p:grpSpPr>
        <p:cxnSp>
          <p:nvCxnSpPr>
            <p:cNvPr id="30" name="Straight Connector 29">
              <a:extLst>
                <a:ext uri="{FF2B5EF4-FFF2-40B4-BE49-F238E27FC236}">
                  <a16:creationId xmlns:a16="http://schemas.microsoft.com/office/drawing/2014/main" id="{54929ACD-13D1-8E49-A4AE-1E197B1CD8A4}"/>
                </a:ext>
              </a:extLst>
            </p:cNvPr>
            <p:cNvCxnSpPr>
              <a:cxnSpLocks/>
            </p:cNvCxnSpPr>
            <p:nvPr/>
          </p:nvCxnSpPr>
          <p:spPr>
            <a:xfrm>
              <a:off x="1962091" y="3375189"/>
              <a:ext cx="1913569"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CCAECD21-4FF6-6546-9E91-E16941AFF07A}"/>
                </a:ext>
              </a:extLst>
            </p:cNvPr>
            <p:cNvSpPr txBox="1"/>
            <p:nvPr/>
          </p:nvSpPr>
          <p:spPr>
            <a:xfrm>
              <a:off x="2290409" y="3190523"/>
              <a:ext cx="1114408" cy="369332"/>
            </a:xfrm>
            <a:prstGeom prst="rect">
              <a:avLst/>
            </a:prstGeom>
            <a:solidFill>
              <a:schemeClr val="bg1"/>
            </a:solidFill>
          </p:spPr>
          <p:txBody>
            <a:bodyPr wrap="none" rtlCol="0">
              <a:spAutoFit/>
            </a:bodyPr>
            <a:lstStyle/>
            <a:p>
              <a:pPr algn="ctr"/>
              <a:r>
                <a:rPr lang="en-US" dirty="0" err="1">
                  <a:latin typeface="Segoe UI Light"/>
                  <a:cs typeface="Segoe UI Light"/>
                </a:rPr>
                <a:t>Time</a:t>
              </a:r>
              <a:r>
                <a:rPr lang="en-US" sz="1400" baseline="-25000" dirty="0" err="1">
                  <a:latin typeface="Segoe UI Light"/>
                  <a:cs typeface="Segoe UI Light"/>
                </a:rPr>
                <a:t>accepted</a:t>
              </a:r>
              <a:endParaRPr lang="en-US" sz="1400" baseline="-25000" dirty="0">
                <a:latin typeface="Segoe UI Light"/>
                <a:cs typeface="Segoe UI Light"/>
              </a:endParaRPr>
            </a:p>
          </p:txBody>
        </p:sp>
        <p:cxnSp>
          <p:nvCxnSpPr>
            <p:cNvPr id="32" name="Straight Connector 31">
              <a:extLst>
                <a:ext uri="{FF2B5EF4-FFF2-40B4-BE49-F238E27FC236}">
                  <a16:creationId xmlns:a16="http://schemas.microsoft.com/office/drawing/2014/main" id="{3A665AC7-58CC-4A43-B057-A2346F8CFAD3}"/>
                </a:ext>
              </a:extLst>
            </p:cNvPr>
            <p:cNvCxnSpPr/>
            <p:nvPr/>
          </p:nvCxnSpPr>
          <p:spPr>
            <a:xfrm>
              <a:off x="1962091" y="2931876"/>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06E4F5FB-2DB1-6C44-8A1A-BB7E36FDDC9E}"/>
                </a:ext>
              </a:extLst>
            </p:cNvPr>
            <p:cNvCxnSpPr/>
            <p:nvPr/>
          </p:nvCxnSpPr>
          <p:spPr>
            <a:xfrm>
              <a:off x="3875660" y="2931876"/>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49" name="TextBox 48">
            <a:extLst>
              <a:ext uri="{FF2B5EF4-FFF2-40B4-BE49-F238E27FC236}">
                <a16:creationId xmlns:a16="http://schemas.microsoft.com/office/drawing/2014/main" id="{BE6F2D2E-13A4-C347-B1B0-6CDB6C3E06E4}"/>
              </a:ext>
            </a:extLst>
          </p:cNvPr>
          <p:cNvSpPr txBox="1"/>
          <p:nvPr/>
        </p:nvSpPr>
        <p:spPr>
          <a:xfrm>
            <a:off x="2219004" y="2293737"/>
            <a:ext cx="1399742" cy="461665"/>
          </a:xfrm>
          <a:prstGeom prst="rect">
            <a:avLst/>
          </a:prstGeom>
          <a:noFill/>
        </p:spPr>
        <p:txBody>
          <a:bodyPr wrap="none" rtlCol="0">
            <a:spAutoFit/>
          </a:bodyPr>
          <a:lstStyle/>
          <a:p>
            <a:r>
              <a:rPr lang="en-US" sz="2400" dirty="0">
                <a:latin typeface="Segoe UI Light"/>
                <a:cs typeface="Segoe UI Light"/>
              </a:rPr>
              <a:t>Accepted</a:t>
            </a:r>
            <a:endParaRPr lang="en-US" sz="2000" dirty="0">
              <a:latin typeface="Segoe UI Light"/>
              <a:cs typeface="Segoe UI Light"/>
            </a:endParaRPr>
          </a:p>
        </p:txBody>
      </p:sp>
      <p:sp>
        <p:nvSpPr>
          <p:cNvPr id="53" name="TextBox 52">
            <a:extLst>
              <a:ext uri="{FF2B5EF4-FFF2-40B4-BE49-F238E27FC236}">
                <a16:creationId xmlns:a16="http://schemas.microsoft.com/office/drawing/2014/main" id="{0CD14B70-1407-814C-87F7-0701CB0B3FB5}"/>
              </a:ext>
            </a:extLst>
          </p:cNvPr>
          <p:cNvSpPr txBox="1"/>
          <p:nvPr/>
        </p:nvSpPr>
        <p:spPr>
          <a:xfrm>
            <a:off x="5849654" y="2293737"/>
            <a:ext cx="1407024" cy="461665"/>
          </a:xfrm>
          <a:prstGeom prst="rect">
            <a:avLst/>
          </a:prstGeom>
          <a:noFill/>
        </p:spPr>
        <p:txBody>
          <a:bodyPr wrap="square" rtlCol="0">
            <a:spAutoFit/>
          </a:bodyPr>
          <a:lstStyle/>
          <a:p>
            <a:r>
              <a:rPr lang="en-US" sz="2400" dirty="0">
                <a:latin typeface="Segoe UI Light"/>
                <a:cs typeface="Segoe UI Light"/>
              </a:rPr>
              <a:t>Rejected</a:t>
            </a:r>
            <a:endParaRPr lang="en-US" sz="2000" dirty="0">
              <a:latin typeface="Segoe UI Light"/>
              <a:cs typeface="Segoe UI Light"/>
            </a:endParaRPr>
          </a:p>
        </p:txBody>
      </p:sp>
      <p:grpSp>
        <p:nvGrpSpPr>
          <p:cNvPr id="6" name="Group 5">
            <a:extLst>
              <a:ext uri="{FF2B5EF4-FFF2-40B4-BE49-F238E27FC236}">
                <a16:creationId xmlns:a16="http://schemas.microsoft.com/office/drawing/2014/main" id="{9EC13E04-74AA-8844-A7EC-C6205873BA5C}"/>
              </a:ext>
            </a:extLst>
          </p:cNvPr>
          <p:cNvGrpSpPr/>
          <p:nvPr/>
        </p:nvGrpSpPr>
        <p:grpSpPr>
          <a:xfrm>
            <a:off x="5220854" y="3060652"/>
            <a:ext cx="1711319" cy="627979"/>
            <a:chOff x="5035257" y="3470626"/>
            <a:chExt cx="1913569" cy="627979"/>
          </a:xfrm>
        </p:grpSpPr>
        <p:cxnSp>
          <p:nvCxnSpPr>
            <p:cNvPr id="44" name="Straight Connector 43">
              <a:extLst>
                <a:ext uri="{FF2B5EF4-FFF2-40B4-BE49-F238E27FC236}">
                  <a16:creationId xmlns:a16="http://schemas.microsoft.com/office/drawing/2014/main" id="{983029B5-4773-0E4E-861C-1D1C13529564}"/>
                </a:ext>
              </a:extLst>
            </p:cNvPr>
            <p:cNvCxnSpPr>
              <a:cxnSpLocks/>
            </p:cNvCxnSpPr>
            <p:nvPr/>
          </p:nvCxnSpPr>
          <p:spPr>
            <a:xfrm>
              <a:off x="5035257" y="3913939"/>
              <a:ext cx="1913569"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3DA925C3-7263-E245-93AA-F4997B6EB013}"/>
                </a:ext>
              </a:extLst>
            </p:cNvPr>
            <p:cNvSpPr txBox="1"/>
            <p:nvPr/>
          </p:nvSpPr>
          <p:spPr>
            <a:xfrm>
              <a:off x="5392012" y="3729273"/>
              <a:ext cx="1057533" cy="369332"/>
            </a:xfrm>
            <a:prstGeom prst="rect">
              <a:avLst/>
            </a:prstGeom>
            <a:solidFill>
              <a:schemeClr val="bg1"/>
            </a:solidFill>
          </p:spPr>
          <p:txBody>
            <a:bodyPr wrap="none" rtlCol="0">
              <a:spAutoFit/>
            </a:bodyPr>
            <a:lstStyle/>
            <a:p>
              <a:pPr algn="ctr"/>
              <a:r>
                <a:rPr lang="en-US" dirty="0" err="1">
                  <a:latin typeface="Segoe UI Light"/>
                  <a:cs typeface="Segoe UI Light"/>
                </a:rPr>
                <a:t>Time</a:t>
              </a:r>
              <a:r>
                <a:rPr lang="en-US" sz="1400" baseline="-25000" dirty="0" err="1">
                  <a:latin typeface="Segoe UI Light"/>
                  <a:cs typeface="Segoe UI Light"/>
                </a:rPr>
                <a:t>rejected</a:t>
              </a:r>
              <a:endParaRPr lang="en-US" sz="1400" baseline="-25000" dirty="0">
                <a:latin typeface="Segoe UI Light"/>
                <a:cs typeface="Segoe UI Light"/>
              </a:endParaRPr>
            </a:p>
          </p:txBody>
        </p:sp>
        <p:cxnSp>
          <p:nvCxnSpPr>
            <p:cNvPr id="46" name="Straight Connector 45">
              <a:extLst>
                <a:ext uri="{FF2B5EF4-FFF2-40B4-BE49-F238E27FC236}">
                  <a16:creationId xmlns:a16="http://schemas.microsoft.com/office/drawing/2014/main" id="{E52E74FB-E807-F949-9C92-1B3EF95FE4BC}"/>
                </a:ext>
              </a:extLst>
            </p:cNvPr>
            <p:cNvCxnSpPr/>
            <p:nvPr/>
          </p:nvCxnSpPr>
          <p:spPr>
            <a:xfrm>
              <a:off x="5035257" y="3470626"/>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811547-5528-E543-B64C-8BF708621F91}"/>
                </a:ext>
              </a:extLst>
            </p:cNvPr>
            <p:cNvCxnSpPr/>
            <p:nvPr/>
          </p:nvCxnSpPr>
          <p:spPr>
            <a:xfrm>
              <a:off x="6948826" y="3470626"/>
              <a:ext cx="0" cy="55779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 name="Group 2">
            <a:extLst>
              <a:ext uri="{FF2B5EF4-FFF2-40B4-BE49-F238E27FC236}">
                <a16:creationId xmlns:a16="http://schemas.microsoft.com/office/drawing/2014/main" id="{D4920935-C8E3-2C4F-99EA-92E0BE0585E8}"/>
              </a:ext>
            </a:extLst>
          </p:cNvPr>
          <p:cNvGrpSpPr/>
          <p:nvPr/>
        </p:nvGrpSpPr>
        <p:grpSpPr>
          <a:xfrm>
            <a:off x="1964098" y="2755398"/>
            <a:ext cx="2491223" cy="295422"/>
            <a:chOff x="1964098" y="2755398"/>
            <a:chExt cx="2491223" cy="295422"/>
          </a:xfrm>
        </p:grpSpPr>
        <p:grpSp>
          <p:nvGrpSpPr>
            <p:cNvPr id="38" name="Group 37">
              <a:extLst>
                <a:ext uri="{FF2B5EF4-FFF2-40B4-BE49-F238E27FC236}">
                  <a16:creationId xmlns:a16="http://schemas.microsoft.com/office/drawing/2014/main" id="{DC9556B9-9DFC-F843-ABCA-32B0AB6E5214}"/>
                </a:ext>
              </a:extLst>
            </p:cNvPr>
            <p:cNvGrpSpPr/>
            <p:nvPr/>
          </p:nvGrpSpPr>
          <p:grpSpPr>
            <a:xfrm>
              <a:off x="1964098" y="2755398"/>
              <a:ext cx="1711319" cy="295422"/>
              <a:chOff x="4524640" y="2680401"/>
              <a:chExt cx="361939" cy="295422"/>
            </a:xfrm>
          </p:grpSpPr>
          <p:grpSp>
            <p:nvGrpSpPr>
              <p:cNvPr id="39" name="Group 38">
                <a:extLst>
                  <a:ext uri="{FF2B5EF4-FFF2-40B4-BE49-F238E27FC236}">
                    <a16:creationId xmlns:a16="http://schemas.microsoft.com/office/drawing/2014/main" id="{A03491E6-ECE4-CA40-83F6-6AB89BDF087A}"/>
                  </a:ext>
                </a:extLst>
              </p:cNvPr>
              <p:cNvGrpSpPr/>
              <p:nvPr/>
            </p:nvGrpSpPr>
            <p:grpSpPr>
              <a:xfrm>
                <a:off x="4524640" y="2680401"/>
                <a:ext cx="361939" cy="295422"/>
                <a:chOff x="2053883" y="2096086"/>
                <a:chExt cx="361939" cy="295422"/>
              </a:xfrm>
            </p:grpSpPr>
            <p:sp>
              <p:nvSpPr>
                <p:cNvPr id="41" name="Right Arrow 40">
                  <a:extLst>
                    <a:ext uri="{FF2B5EF4-FFF2-40B4-BE49-F238E27FC236}">
                      <a16:creationId xmlns:a16="http://schemas.microsoft.com/office/drawing/2014/main" id="{1B03EC67-E6A3-E04F-9C99-62E0ECCAB2C4}"/>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54" name="Straight Connector 53">
                  <a:extLst>
                    <a:ext uri="{FF2B5EF4-FFF2-40B4-BE49-F238E27FC236}">
                      <a16:creationId xmlns:a16="http://schemas.microsoft.com/office/drawing/2014/main" id="{224E5E6E-46E7-FE43-918A-BA377926838D}"/>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40" name="Straight Connector 39">
                <a:extLst>
                  <a:ext uri="{FF2B5EF4-FFF2-40B4-BE49-F238E27FC236}">
                    <a16:creationId xmlns:a16="http://schemas.microsoft.com/office/drawing/2014/main" id="{2AF6A7E4-06E3-9F40-9FE7-1B2967392DBB}"/>
                  </a:ext>
                </a:extLst>
              </p:cNvPr>
              <p:cNvCxnSpPr>
                <a:cxnSpLocks/>
              </p:cNvCxnSpPr>
              <p:nvPr/>
            </p:nvCxnSpPr>
            <p:spPr>
              <a:xfrm>
                <a:off x="4883850"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61" name="Rounded Rectangle 60">
              <a:extLst>
                <a:ext uri="{FF2B5EF4-FFF2-40B4-BE49-F238E27FC236}">
                  <a16:creationId xmlns:a16="http://schemas.microsoft.com/office/drawing/2014/main" id="{761F1C23-3F60-594F-8191-60EE421ADF30}"/>
                </a:ext>
              </a:extLst>
            </p:cNvPr>
            <p:cNvSpPr/>
            <p:nvPr/>
          </p:nvSpPr>
          <p:spPr>
            <a:xfrm>
              <a:off x="3788233" y="2808323"/>
              <a:ext cx="667088" cy="189571"/>
            </a:xfrm>
            <a:prstGeom prst="roundRect">
              <a:avLst/>
            </a:prstGeom>
            <a:solidFill>
              <a:schemeClr val="bg1"/>
            </a:solidFill>
            <a:ln w="28575">
              <a:solidFill>
                <a:srgbClr val="92D05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rgbClr val="92D050"/>
                  </a:solidFill>
                  <a:latin typeface="Segoe UI Semibold" panose="020B0502040204020203" pitchFamily="34" charset="0"/>
                  <a:ea typeface="Segoe UI Semibold" panose="020B0502040204020203" pitchFamily="34" charset="0"/>
                  <a:cs typeface="Segoe UI Semibold" panose="020B0502040204020203" pitchFamily="34" charset="0"/>
                </a:rPr>
                <a:t>Accept</a:t>
              </a:r>
            </a:p>
          </p:txBody>
        </p:sp>
      </p:grpSp>
      <p:grpSp>
        <p:nvGrpSpPr>
          <p:cNvPr id="4" name="Group 3">
            <a:extLst>
              <a:ext uri="{FF2B5EF4-FFF2-40B4-BE49-F238E27FC236}">
                <a16:creationId xmlns:a16="http://schemas.microsoft.com/office/drawing/2014/main" id="{3502BB89-548C-1F47-A1CE-94BB275D0A3C}"/>
              </a:ext>
            </a:extLst>
          </p:cNvPr>
          <p:cNvGrpSpPr/>
          <p:nvPr/>
        </p:nvGrpSpPr>
        <p:grpSpPr>
          <a:xfrm>
            <a:off x="5220854" y="2755398"/>
            <a:ext cx="2491223" cy="295422"/>
            <a:chOff x="5220854" y="2755398"/>
            <a:chExt cx="2491223" cy="295422"/>
          </a:xfrm>
        </p:grpSpPr>
        <p:grpSp>
          <p:nvGrpSpPr>
            <p:cNvPr id="62" name="Group 61">
              <a:extLst>
                <a:ext uri="{FF2B5EF4-FFF2-40B4-BE49-F238E27FC236}">
                  <a16:creationId xmlns:a16="http://schemas.microsoft.com/office/drawing/2014/main" id="{8A83034E-4E94-DB47-AED9-88B2A92A8238}"/>
                </a:ext>
              </a:extLst>
            </p:cNvPr>
            <p:cNvGrpSpPr/>
            <p:nvPr/>
          </p:nvGrpSpPr>
          <p:grpSpPr>
            <a:xfrm>
              <a:off x="5220854" y="2755398"/>
              <a:ext cx="1711319" cy="295422"/>
              <a:chOff x="4524640" y="2680401"/>
              <a:chExt cx="361939" cy="295422"/>
            </a:xfrm>
          </p:grpSpPr>
          <p:grpSp>
            <p:nvGrpSpPr>
              <p:cNvPr id="63" name="Group 62">
                <a:extLst>
                  <a:ext uri="{FF2B5EF4-FFF2-40B4-BE49-F238E27FC236}">
                    <a16:creationId xmlns:a16="http://schemas.microsoft.com/office/drawing/2014/main" id="{5E053084-5CFF-3F42-ADF0-9ABE290BD482}"/>
                  </a:ext>
                </a:extLst>
              </p:cNvPr>
              <p:cNvGrpSpPr/>
              <p:nvPr/>
            </p:nvGrpSpPr>
            <p:grpSpPr>
              <a:xfrm>
                <a:off x="4524640" y="2680401"/>
                <a:ext cx="361939" cy="295422"/>
                <a:chOff x="2053883" y="2096086"/>
                <a:chExt cx="361939" cy="295422"/>
              </a:xfrm>
            </p:grpSpPr>
            <p:sp>
              <p:nvSpPr>
                <p:cNvPr id="65" name="Right Arrow 64">
                  <a:extLst>
                    <a:ext uri="{FF2B5EF4-FFF2-40B4-BE49-F238E27FC236}">
                      <a16:creationId xmlns:a16="http://schemas.microsoft.com/office/drawing/2014/main" id="{31D104E2-2840-7C4F-A203-FF9DC79C6987}"/>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66" name="Straight Connector 65">
                  <a:extLst>
                    <a:ext uri="{FF2B5EF4-FFF2-40B4-BE49-F238E27FC236}">
                      <a16:creationId xmlns:a16="http://schemas.microsoft.com/office/drawing/2014/main" id="{EDF53FCB-92A4-BA4E-8F96-AB08EFD3FC4D}"/>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0A382968-FAE6-7048-B3D7-4AFFD1454266}"/>
                  </a:ext>
                </a:extLst>
              </p:cNvPr>
              <p:cNvCxnSpPr>
                <a:cxnSpLocks/>
              </p:cNvCxnSpPr>
              <p:nvPr/>
            </p:nvCxnSpPr>
            <p:spPr>
              <a:xfrm>
                <a:off x="4883850"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67" name="Rounded Rectangle 66">
              <a:extLst>
                <a:ext uri="{FF2B5EF4-FFF2-40B4-BE49-F238E27FC236}">
                  <a16:creationId xmlns:a16="http://schemas.microsoft.com/office/drawing/2014/main" id="{C25DA1F0-E87F-C549-B3CC-C0C9A878998C}"/>
                </a:ext>
              </a:extLst>
            </p:cNvPr>
            <p:cNvSpPr/>
            <p:nvPr/>
          </p:nvSpPr>
          <p:spPr>
            <a:xfrm>
              <a:off x="7044989" y="2808323"/>
              <a:ext cx="667088" cy="189571"/>
            </a:xfrm>
            <a:prstGeom prst="roundRect">
              <a:avLst/>
            </a:prstGeom>
            <a:solidFill>
              <a:schemeClr val="bg1"/>
            </a:solid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rgbClr val="C00000"/>
                  </a:solidFill>
                  <a:latin typeface="Segoe UI Semibold" panose="020B0502040204020203" pitchFamily="34" charset="0"/>
                  <a:ea typeface="Segoe UI Semibold" panose="020B0502040204020203" pitchFamily="34" charset="0"/>
                  <a:cs typeface="Segoe UI Semibold" panose="020B0502040204020203" pitchFamily="34" charset="0"/>
                </a:rPr>
                <a:t>Reject</a:t>
              </a:r>
            </a:p>
          </p:txBody>
        </p:sp>
      </p:grpSp>
      <p:sp>
        <p:nvSpPr>
          <p:cNvPr id="68" name="Rectangle 67">
            <a:extLst>
              <a:ext uri="{FF2B5EF4-FFF2-40B4-BE49-F238E27FC236}">
                <a16:creationId xmlns:a16="http://schemas.microsoft.com/office/drawing/2014/main" id="{41B62098-F010-694A-A974-0E8147BA8746}"/>
              </a:ext>
            </a:extLst>
          </p:cNvPr>
          <p:cNvSpPr/>
          <p:nvPr/>
        </p:nvSpPr>
        <p:spPr>
          <a:xfrm>
            <a:off x="1383491" y="3000842"/>
            <a:ext cx="572110" cy="830997"/>
          </a:xfrm>
          <a:prstGeom prst="rect">
            <a:avLst/>
          </a:prstGeom>
        </p:spPr>
        <p:txBody>
          <a:bodyPr wrap="square">
            <a:spAutoFit/>
          </a:bodyPr>
          <a:lstStyle/>
          <a:p>
            <a:r>
              <a:rPr lang="en-US" sz="4800" dirty="0" err="1">
                <a:solidFill>
                  <a:srgbClr val="000000"/>
                </a:solidFill>
                <a:latin typeface="Segoe UI Light" panose="020B0502040204020203" pitchFamily="34" charset="0"/>
              </a:rPr>
              <a:t>Σ</a:t>
            </a:r>
            <a:endParaRPr lang="en-US" sz="4800" dirty="0">
              <a:solidFill>
                <a:srgbClr val="000000"/>
              </a:solidFill>
              <a:effectLst/>
              <a:latin typeface="Segoe UI Light" panose="020B0502040204020203" pitchFamily="34" charset="0"/>
            </a:endParaRPr>
          </a:p>
        </p:txBody>
      </p:sp>
      <p:sp>
        <p:nvSpPr>
          <p:cNvPr id="72" name="Rectangle 71">
            <a:extLst>
              <a:ext uri="{FF2B5EF4-FFF2-40B4-BE49-F238E27FC236}">
                <a16:creationId xmlns:a16="http://schemas.microsoft.com/office/drawing/2014/main" id="{B50E2D62-5E87-0B47-BF94-62C97DB77183}"/>
              </a:ext>
            </a:extLst>
          </p:cNvPr>
          <p:cNvSpPr/>
          <p:nvPr/>
        </p:nvSpPr>
        <p:spPr>
          <a:xfrm>
            <a:off x="4666206" y="3000842"/>
            <a:ext cx="572110" cy="830997"/>
          </a:xfrm>
          <a:prstGeom prst="rect">
            <a:avLst/>
          </a:prstGeom>
        </p:spPr>
        <p:txBody>
          <a:bodyPr wrap="square">
            <a:spAutoFit/>
          </a:bodyPr>
          <a:lstStyle/>
          <a:p>
            <a:r>
              <a:rPr lang="en-US" sz="4800" dirty="0" err="1">
                <a:solidFill>
                  <a:srgbClr val="000000"/>
                </a:solidFill>
                <a:latin typeface="Segoe UI Light" panose="020B0502040204020203" pitchFamily="34" charset="0"/>
              </a:rPr>
              <a:t>Σ</a:t>
            </a:r>
            <a:endParaRPr lang="en-US" sz="4800" dirty="0">
              <a:solidFill>
                <a:srgbClr val="000000"/>
              </a:solidFill>
              <a:effectLst/>
              <a:latin typeface="Segoe UI Light" panose="020B0502040204020203" pitchFamily="34" charset="0"/>
            </a:endParaRPr>
          </a:p>
        </p:txBody>
      </p:sp>
      <p:sp>
        <p:nvSpPr>
          <p:cNvPr id="33" name="Rectangle 32">
            <a:extLst>
              <a:ext uri="{FF2B5EF4-FFF2-40B4-BE49-F238E27FC236}">
                <a16:creationId xmlns:a16="http://schemas.microsoft.com/office/drawing/2014/main" id="{077AC8DC-799C-844F-884D-2BA4E50326E6}"/>
              </a:ext>
            </a:extLst>
          </p:cNvPr>
          <p:cNvSpPr/>
          <p:nvPr/>
        </p:nvSpPr>
        <p:spPr>
          <a:xfrm>
            <a:off x="1391142" y="3758767"/>
            <a:ext cx="3275064" cy="461665"/>
          </a:xfrm>
          <a:prstGeom prst="rect">
            <a:avLst/>
          </a:prstGeom>
        </p:spPr>
        <p:txBody>
          <a:bodyPr wrap="none">
            <a:spAutoFit/>
          </a:bodyPr>
          <a:lstStyle/>
          <a:p>
            <a:r>
              <a:rPr lang="en-US" sz="2400" dirty="0">
                <a:latin typeface="Segoe UI Light" panose="020B0502040204020203" pitchFamily="34" charset="0"/>
              </a:rPr>
              <a:t>= 33,130 hours (99.3%) </a:t>
            </a:r>
          </a:p>
        </p:txBody>
      </p:sp>
      <p:sp>
        <p:nvSpPr>
          <p:cNvPr id="34" name="Rectangle 33">
            <a:extLst>
              <a:ext uri="{FF2B5EF4-FFF2-40B4-BE49-F238E27FC236}">
                <a16:creationId xmlns:a16="http://schemas.microsoft.com/office/drawing/2014/main" id="{04660B3A-BF0C-AC49-B9E9-8AF5AD2B3BCB}"/>
              </a:ext>
            </a:extLst>
          </p:cNvPr>
          <p:cNvSpPr/>
          <p:nvPr/>
        </p:nvSpPr>
        <p:spPr>
          <a:xfrm>
            <a:off x="4785367" y="3758766"/>
            <a:ext cx="2924519" cy="461665"/>
          </a:xfrm>
          <a:prstGeom prst="rect">
            <a:avLst/>
          </a:prstGeom>
        </p:spPr>
        <p:txBody>
          <a:bodyPr wrap="none">
            <a:spAutoFit/>
          </a:bodyPr>
          <a:lstStyle/>
          <a:p>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 240 hours (0.7%) </a:t>
            </a:r>
          </a:p>
        </p:txBody>
      </p:sp>
    </p:spTree>
    <p:extLst>
      <p:ext uri="{BB962C8B-B14F-4D97-AF65-F5344CB8AC3E}">
        <p14:creationId xmlns:p14="http://schemas.microsoft.com/office/powerpoint/2010/main" val="5137613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C687FD-996E-9045-9D4B-ADB7EAD5F9CF}"/>
              </a:ext>
            </a:extLst>
          </p:cNvPr>
          <p:cNvSpPr txBox="1"/>
          <p:nvPr/>
        </p:nvSpPr>
        <p:spPr>
          <a:xfrm>
            <a:off x="1943171" y="1400128"/>
            <a:ext cx="5257658" cy="461665"/>
          </a:xfrm>
          <a:prstGeom prst="rect">
            <a:avLst/>
          </a:prstGeom>
          <a:noFill/>
        </p:spPr>
        <p:txBody>
          <a:bodyPr wrap="none" rtlCol="0">
            <a:spAutoFit/>
          </a:bodyPr>
          <a:lstStyle/>
          <a:p>
            <a:pPr algn="ctr"/>
            <a:r>
              <a:rPr lang="en-US" sz="2400" dirty="0">
                <a:latin typeface="Segoe UI Light"/>
                <a:cs typeface="Segoe UI Light"/>
              </a:rPr>
              <a:t>We quantify three types of unpaid work</a:t>
            </a:r>
          </a:p>
        </p:txBody>
      </p:sp>
      <p:sp>
        <p:nvSpPr>
          <p:cNvPr id="3" name="TextBox 2">
            <a:extLst>
              <a:ext uri="{FF2B5EF4-FFF2-40B4-BE49-F238E27FC236}">
                <a16:creationId xmlns:a16="http://schemas.microsoft.com/office/drawing/2014/main" id="{5BCC44C1-F640-D74F-A100-7BC0E7CFB503}"/>
              </a:ext>
            </a:extLst>
          </p:cNvPr>
          <p:cNvSpPr txBox="1"/>
          <p:nvPr/>
        </p:nvSpPr>
        <p:spPr>
          <a:xfrm>
            <a:off x="582930" y="3234690"/>
            <a:ext cx="2526029" cy="830997"/>
          </a:xfrm>
          <a:prstGeom prst="rect">
            <a:avLst/>
          </a:prstGeom>
          <a:noFill/>
        </p:spPr>
        <p:txBody>
          <a:bodyPr wrap="square" rtlCol="0">
            <a:spAutoFit/>
          </a:bodyPr>
          <a:lstStyle/>
          <a:p>
            <a:pPr algn="ctr"/>
            <a:r>
              <a:rPr lang="en-US" sz="2400" dirty="0">
                <a:latin typeface="Segoe UI Light"/>
                <a:cs typeface="Segoe UI Light"/>
              </a:rPr>
              <a:t>Time spent on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returned tasks</a:t>
            </a:r>
          </a:p>
        </p:txBody>
      </p:sp>
      <p:grpSp>
        <p:nvGrpSpPr>
          <p:cNvPr id="7" name="Group 6">
            <a:extLst>
              <a:ext uri="{FF2B5EF4-FFF2-40B4-BE49-F238E27FC236}">
                <a16:creationId xmlns:a16="http://schemas.microsoft.com/office/drawing/2014/main" id="{E877A642-DE26-464C-8535-5889360CAA4B}"/>
              </a:ext>
            </a:extLst>
          </p:cNvPr>
          <p:cNvGrpSpPr/>
          <p:nvPr/>
        </p:nvGrpSpPr>
        <p:grpSpPr>
          <a:xfrm>
            <a:off x="3520439" y="2543957"/>
            <a:ext cx="2526029" cy="1521730"/>
            <a:chOff x="3520439" y="2898287"/>
            <a:chExt cx="2526029" cy="1521730"/>
          </a:xfrm>
        </p:grpSpPr>
        <p:grpSp>
          <p:nvGrpSpPr>
            <p:cNvPr id="32" name="Group 31">
              <a:extLst>
                <a:ext uri="{FF2B5EF4-FFF2-40B4-BE49-F238E27FC236}">
                  <a16:creationId xmlns:a16="http://schemas.microsoft.com/office/drawing/2014/main" id="{406A7FAC-1DA6-F847-BF5D-B87BDBCCC5DE}"/>
                </a:ext>
              </a:extLst>
            </p:cNvPr>
            <p:cNvGrpSpPr/>
            <p:nvPr/>
          </p:nvGrpSpPr>
          <p:grpSpPr>
            <a:xfrm>
              <a:off x="4208885" y="2898287"/>
              <a:ext cx="1149137" cy="295422"/>
              <a:chOff x="2721536" y="2712236"/>
              <a:chExt cx="1149137" cy="295422"/>
            </a:xfrm>
          </p:grpSpPr>
          <p:grpSp>
            <p:nvGrpSpPr>
              <p:cNvPr id="8" name="Group 7">
                <a:extLst>
                  <a:ext uri="{FF2B5EF4-FFF2-40B4-BE49-F238E27FC236}">
                    <a16:creationId xmlns:a16="http://schemas.microsoft.com/office/drawing/2014/main" id="{4293EA7A-BC7B-8B4E-9440-388EE36ACA68}"/>
                  </a:ext>
                </a:extLst>
              </p:cNvPr>
              <p:cNvGrpSpPr/>
              <p:nvPr/>
            </p:nvGrpSpPr>
            <p:grpSpPr>
              <a:xfrm>
                <a:off x="2721536" y="2712236"/>
                <a:ext cx="566654" cy="295422"/>
                <a:chOff x="2053883" y="2096086"/>
                <a:chExt cx="566654" cy="295422"/>
              </a:xfrm>
            </p:grpSpPr>
            <p:sp>
              <p:nvSpPr>
                <p:cNvPr id="4" name="Right Arrow 3">
                  <a:extLst>
                    <a:ext uri="{FF2B5EF4-FFF2-40B4-BE49-F238E27FC236}">
                      <a16:creationId xmlns:a16="http://schemas.microsoft.com/office/drawing/2014/main" id="{0829D915-CF27-B549-A6AC-AD8F65A6AA3D}"/>
                    </a:ext>
                  </a:extLst>
                </p:cNvPr>
                <p:cNvSpPr/>
                <p:nvPr/>
              </p:nvSpPr>
              <p:spPr>
                <a:xfrm>
                  <a:off x="2053883" y="2096086"/>
                  <a:ext cx="566654"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6" name="Straight Connector 5">
                  <a:extLst>
                    <a:ext uri="{FF2B5EF4-FFF2-40B4-BE49-F238E27FC236}">
                      <a16:creationId xmlns:a16="http://schemas.microsoft.com/office/drawing/2014/main" id="{5A8D38E1-3943-E346-A4BC-5D4D0248ECF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1" name="Rounded Rectangle 30">
                <a:extLst>
                  <a:ext uri="{FF2B5EF4-FFF2-40B4-BE49-F238E27FC236}">
                    <a16:creationId xmlns:a16="http://schemas.microsoft.com/office/drawing/2014/main" id="{B6B4D784-45F5-484A-8DE6-077F102CABD2}"/>
                  </a:ext>
                </a:extLst>
              </p:cNvPr>
              <p:cNvSpPr/>
              <p:nvPr/>
            </p:nvSpPr>
            <p:spPr>
              <a:xfrm>
                <a:off x="3336428" y="2765161"/>
                <a:ext cx="534245"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Reject</a:t>
                </a:r>
              </a:p>
            </p:txBody>
          </p:sp>
        </p:grpSp>
        <p:sp>
          <p:nvSpPr>
            <p:cNvPr id="30" name="TextBox 29">
              <a:extLst>
                <a:ext uri="{FF2B5EF4-FFF2-40B4-BE49-F238E27FC236}">
                  <a16:creationId xmlns:a16="http://schemas.microsoft.com/office/drawing/2014/main" id="{CA15D12C-44E4-1649-AD5D-FB73A73110F6}"/>
                </a:ext>
              </a:extLst>
            </p:cNvPr>
            <p:cNvSpPr txBox="1"/>
            <p:nvPr/>
          </p:nvSpPr>
          <p:spPr>
            <a:xfrm>
              <a:off x="3520439" y="3589020"/>
              <a:ext cx="2526029" cy="830997"/>
            </a:xfrm>
            <a:prstGeom prst="rect">
              <a:avLst/>
            </a:prstGeom>
            <a:noFill/>
          </p:spPr>
          <p:txBody>
            <a:bodyPr wrap="square" rtlCol="0">
              <a:spAutoFit/>
            </a:bodyPr>
            <a:lstStyle/>
            <a:p>
              <a:pPr algn="ctr"/>
              <a:r>
                <a:rPr lang="en-US" sz="2400" dirty="0">
                  <a:latin typeface="Segoe UI Light"/>
                  <a:cs typeface="Segoe UI Light"/>
                </a:rPr>
                <a:t>Time spent on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rejected tasks</a:t>
              </a:r>
            </a:p>
          </p:txBody>
        </p:sp>
      </p:grpSp>
      <p:grpSp>
        <p:nvGrpSpPr>
          <p:cNvPr id="12" name="Group 11">
            <a:extLst>
              <a:ext uri="{FF2B5EF4-FFF2-40B4-BE49-F238E27FC236}">
                <a16:creationId xmlns:a16="http://schemas.microsoft.com/office/drawing/2014/main" id="{39D8C9C9-7070-5B44-A7B9-8CB2F4844807}"/>
              </a:ext>
            </a:extLst>
          </p:cNvPr>
          <p:cNvGrpSpPr/>
          <p:nvPr/>
        </p:nvGrpSpPr>
        <p:grpSpPr>
          <a:xfrm>
            <a:off x="6178984" y="2543957"/>
            <a:ext cx="2526029" cy="1504906"/>
            <a:chOff x="6178984" y="2898287"/>
            <a:chExt cx="2526029" cy="1504906"/>
          </a:xfrm>
        </p:grpSpPr>
        <p:grpSp>
          <p:nvGrpSpPr>
            <p:cNvPr id="36" name="Group 35">
              <a:extLst>
                <a:ext uri="{FF2B5EF4-FFF2-40B4-BE49-F238E27FC236}">
                  <a16:creationId xmlns:a16="http://schemas.microsoft.com/office/drawing/2014/main" id="{F3D8C548-C9EF-8E4E-B669-3B4BDA3D1A0F}"/>
                </a:ext>
              </a:extLst>
            </p:cNvPr>
            <p:cNvGrpSpPr/>
            <p:nvPr/>
          </p:nvGrpSpPr>
          <p:grpSpPr>
            <a:xfrm>
              <a:off x="6938989" y="2898287"/>
              <a:ext cx="1006018" cy="295422"/>
              <a:chOff x="5238939" y="2631744"/>
              <a:chExt cx="1006018" cy="295422"/>
            </a:xfrm>
          </p:grpSpPr>
          <p:grpSp>
            <p:nvGrpSpPr>
              <p:cNvPr id="26" name="Group 25">
                <a:extLst>
                  <a:ext uri="{FF2B5EF4-FFF2-40B4-BE49-F238E27FC236}">
                    <a16:creationId xmlns:a16="http://schemas.microsoft.com/office/drawing/2014/main" id="{BFB49031-BB8B-B840-8C35-2681A41644EF}"/>
                  </a:ext>
                </a:extLst>
              </p:cNvPr>
              <p:cNvGrpSpPr/>
              <p:nvPr/>
            </p:nvGrpSpPr>
            <p:grpSpPr>
              <a:xfrm>
                <a:off x="5238939" y="2631744"/>
                <a:ext cx="1006018" cy="295422"/>
                <a:chOff x="5238939" y="2631744"/>
                <a:chExt cx="1006018" cy="295422"/>
              </a:xfrm>
            </p:grpSpPr>
            <p:sp>
              <p:nvSpPr>
                <p:cNvPr id="14" name="Rectangle 13">
                  <a:extLst>
                    <a:ext uri="{FF2B5EF4-FFF2-40B4-BE49-F238E27FC236}">
                      <a16:creationId xmlns:a16="http://schemas.microsoft.com/office/drawing/2014/main" id="{E43CCF7D-9838-1145-81B4-411A181BEACF}"/>
                    </a:ext>
                  </a:extLst>
                </p:cNvPr>
                <p:cNvSpPr/>
                <p:nvPr/>
              </p:nvSpPr>
              <p:spPr>
                <a:xfrm>
                  <a:off x="5590202" y="2645812"/>
                  <a:ext cx="292816" cy="267286"/>
                </a:xfrm>
                <a:prstGeom prst="rect">
                  <a:avLst/>
                </a:prstGeom>
                <a:solidFill>
                  <a:srgbClr val="C00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9" name="Group 8">
                  <a:extLst>
                    <a:ext uri="{FF2B5EF4-FFF2-40B4-BE49-F238E27FC236}">
                      <a16:creationId xmlns:a16="http://schemas.microsoft.com/office/drawing/2014/main" id="{EDDBA68B-1AD7-1B40-8519-2F43C3EB11B1}"/>
                    </a:ext>
                  </a:extLst>
                </p:cNvPr>
                <p:cNvGrpSpPr/>
                <p:nvPr/>
              </p:nvGrpSpPr>
              <p:grpSpPr>
                <a:xfrm>
                  <a:off x="5883018" y="2631744"/>
                  <a:ext cx="361939" cy="295422"/>
                  <a:chOff x="2053883" y="2096086"/>
                  <a:chExt cx="361939" cy="295422"/>
                </a:xfrm>
              </p:grpSpPr>
              <p:sp>
                <p:nvSpPr>
                  <p:cNvPr id="10" name="Right Arrow 9">
                    <a:extLst>
                      <a:ext uri="{FF2B5EF4-FFF2-40B4-BE49-F238E27FC236}">
                        <a16:creationId xmlns:a16="http://schemas.microsoft.com/office/drawing/2014/main" id="{00B7269A-374E-FC4C-AEB3-957634D8D852}"/>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11" name="Straight Connector 10">
                    <a:extLst>
                      <a:ext uri="{FF2B5EF4-FFF2-40B4-BE49-F238E27FC236}">
                        <a16:creationId xmlns:a16="http://schemas.microsoft.com/office/drawing/2014/main" id="{F2599A5C-EF0C-504F-90AE-9D599D3575C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1CD1F40E-E4AD-4A4B-A3F8-34B4C039B3C5}"/>
                    </a:ext>
                  </a:extLst>
                </p:cNvPr>
                <p:cNvGrpSpPr/>
                <p:nvPr/>
              </p:nvGrpSpPr>
              <p:grpSpPr>
                <a:xfrm>
                  <a:off x="5238939" y="2631744"/>
                  <a:ext cx="361939" cy="295422"/>
                  <a:chOff x="4524640" y="2680401"/>
                  <a:chExt cx="361939" cy="295422"/>
                </a:xfrm>
              </p:grpSpPr>
              <p:grpSp>
                <p:nvGrpSpPr>
                  <p:cNvPr id="21" name="Group 20">
                    <a:extLst>
                      <a:ext uri="{FF2B5EF4-FFF2-40B4-BE49-F238E27FC236}">
                        <a16:creationId xmlns:a16="http://schemas.microsoft.com/office/drawing/2014/main" id="{25FE3AB9-90CA-604C-99B8-E85279A19578}"/>
                      </a:ext>
                    </a:extLst>
                  </p:cNvPr>
                  <p:cNvGrpSpPr/>
                  <p:nvPr/>
                </p:nvGrpSpPr>
                <p:grpSpPr>
                  <a:xfrm>
                    <a:off x="4524640" y="2680401"/>
                    <a:ext cx="361939" cy="295422"/>
                    <a:chOff x="2053883" y="2096086"/>
                    <a:chExt cx="361939" cy="295422"/>
                  </a:xfrm>
                </p:grpSpPr>
                <p:sp>
                  <p:nvSpPr>
                    <p:cNvPr id="22" name="Right Arrow 21">
                      <a:extLst>
                        <a:ext uri="{FF2B5EF4-FFF2-40B4-BE49-F238E27FC236}">
                          <a16:creationId xmlns:a16="http://schemas.microsoft.com/office/drawing/2014/main" id="{D2611F82-B44D-0244-818A-01717D3E7BB9}"/>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23" name="Straight Connector 22">
                      <a:extLst>
                        <a:ext uri="{FF2B5EF4-FFF2-40B4-BE49-F238E27FC236}">
                          <a16:creationId xmlns:a16="http://schemas.microsoft.com/office/drawing/2014/main" id="{E7CECC71-D0D5-2C48-9B73-2ABFA5BD8C3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24" name="Straight Connector 23">
                    <a:extLst>
                      <a:ext uri="{FF2B5EF4-FFF2-40B4-BE49-F238E27FC236}">
                        <a16:creationId xmlns:a16="http://schemas.microsoft.com/office/drawing/2014/main" id="{E89CB8B5-4DC3-864B-940F-CA30F51A1BA8}"/>
                      </a:ext>
                    </a:extLst>
                  </p:cNvPr>
                  <p:cNvCxnSpPr>
                    <a:cxnSpLocks/>
                  </p:cNvCxnSpPr>
                  <p:nvPr/>
                </p:nvCxnSpPr>
                <p:spPr>
                  <a:xfrm>
                    <a:off x="4875871"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35" name="Straight Connector 34">
                <a:extLst>
                  <a:ext uri="{FF2B5EF4-FFF2-40B4-BE49-F238E27FC236}">
                    <a16:creationId xmlns:a16="http://schemas.microsoft.com/office/drawing/2014/main" id="{4576C0FC-2BC7-AD4A-A93A-E6D818B8C7DC}"/>
                  </a:ext>
                </a:extLst>
              </p:cNvPr>
              <p:cNvCxnSpPr>
                <a:cxnSpLocks/>
              </p:cNvCxnSpPr>
              <p:nvPr/>
            </p:nvCxnSpPr>
            <p:spPr>
              <a:xfrm>
                <a:off x="6240932" y="2645812"/>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8" name="TextBox 37">
              <a:extLst>
                <a:ext uri="{FF2B5EF4-FFF2-40B4-BE49-F238E27FC236}">
                  <a16:creationId xmlns:a16="http://schemas.microsoft.com/office/drawing/2014/main" id="{9B0B0502-F54B-2946-83B3-E7243985BB42}"/>
                </a:ext>
              </a:extLst>
            </p:cNvPr>
            <p:cNvSpPr txBox="1"/>
            <p:nvPr/>
          </p:nvSpPr>
          <p:spPr>
            <a:xfrm>
              <a:off x="6178984" y="3572196"/>
              <a:ext cx="2526029" cy="830997"/>
            </a:xfrm>
            <a:prstGeom prst="rect">
              <a:avLst/>
            </a:prstGeom>
            <a:noFill/>
          </p:spPr>
          <p:txBody>
            <a:bodyPr wrap="square" rtlCol="0">
              <a:spAutoFit/>
            </a:bodyPr>
            <a:lstStyle/>
            <a:p>
              <a:pPr algn="ctr"/>
              <a:r>
                <a:rPr lang="en-US" sz="2400" dirty="0">
                  <a:latin typeface="Segoe UI Light"/>
                  <a:cs typeface="Segoe UI Light"/>
                </a:rPr>
                <a:t>Time </a:t>
              </a:r>
              <a:br>
                <a:rPr lang="en-US" sz="2400" dirty="0">
                  <a:latin typeface="Segoe UI Light"/>
                  <a:cs typeface="Segoe UI Light"/>
                </a:rPr>
              </a:b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between tasks</a:t>
              </a:r>
            </a:p>
          </p:txBody>
        </p:sp>
      </p:grpSp>
      <p:grpSp>
        <p:nvGrpSpPr>
          <p:cNvPr id="43" name="Group 42">
            <a:extLst>
              <a:ext uri="{FF2B5EF4-FFF2-40B4-BE49-F238E27FC236}">
                <a16:creationId xmlns:a16="http://schemas.microsoft.com/office/drawing/2014/main" id="{0A2D3A37-30A9-6B4B-A431-DB6744B64775}"/>
              </a:ext>
            </a:extLst>
          </p:cNvPr>
          <p:cNvGrpSpPr/>
          <p:nvPr/>
        </p:nvGrpSpPr>
        <p:grpSpPr>
          <a:xfrm>
            <a:off x="1253051" y="2380886"/>
            <a:ext cx="1048594" cy="621561"/>
            <a:chOff x="598846" y="491543"/>
            <a:chExt cx="1048594" cy="621561"/>
          </a:xfrm>
        </p:grpSpPr>
        <p:cxnSp>
          <p:nvCxnSpPr>
            <p:cNvPr id="44" name="Straight Connector 43">
              <a:extLst>
                <a:ext uri="{FF2B5EF4-FFF2-40B4-BE49-F238E27FC236}">
                  <a16:creationId xmlns:a16="http://schemas.microsoft.com/office/drawing/2014/main" id="{C7203B8D-829D-B84C-AE97-045A1B7C405E}"/>
                </a:ext>
              </a:extLst>
            </p:cNvPr>
            <p:cNvCxnSpPr>
              <a:cxnSpLocks/>
            </p:cNvCxnSpPr>
            <p:nvPr/>
          </p:nvCxnSpPr>
          <p:spPr>
            <a:xfrm>
              <a:off x="878577" y="491543"/>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F076140E-9540-9B44-BAB4-2BDFAF05256F}"/>
                </a:ext>
              </a:extLst>
            </p:cNvPr>
            <p:cNvGrpSpPr/>
            <p:nvPr/>
          </p:nvGrpSpPr>
          <p:grpSpPr>
            <a:xfrm>
              <a:off x="598846" y="625186"/>
              <a:ext cx="1048594" cy="487918"/>
              <a:chOff x="598846" y="625186"/>
              <a:chExt cx="1048594" cy="487918"/>
            </a:xfrm>
          </p:grpSpPr>
          <p:sp>
            <p:nvSpPr>
              <p:cNvPr id="46" name="Rounded Rectangle 45">
                <a:extLst>
                  <a:ext uri="{FF2B5EF4-FFF2-40B4-BE49-F238E27FC236}">
                    <a16:creationId xmlns:a16="http://schemas.microsoft.com/office/drawing/2014/main" id="{E84773EA-5057-7943-B4ED-B0D1B3A3579A}"/>
                  </a:ext>
                </a:extLst>
              </p:cNvPr>
              <p:cNvSpPr/>
              <p:nvPr/>
            </p:nvSpPr>
            <p:spPr>
              <a:xfrm>
                <a:off x="598846" y="923533"/>
                <a:ext cx="667088"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Returned</a:t>
                </a:r>
              </a:p>
            </p:txBody>
          </p:sp>
          <p:grpSp>
            <p:nvGrpSpPr>
              <p:cNvPr id="47" name="Group 46">
                <a:extLst>
                  <a:ext uri="{FF2B5EF4-FFF2-40B4-BE49-F238E27FC236}">
                    <a16:creationId xmlns:a16="http://schemas.microsoft.com/office/drawing/2014/main" id="{876CF352-6BF1-7E42-A187-706235F6FD61}"/>
                  </a:ext>
                </a:extLst>
              </p:cNvPr>
              <p:cNvGrpSpPr/>
              <p:nvPr/>
            </p:nvGrpSpPr>
            <p:grpSpPr>
              <a:xfrm>
                <a:off x="868032" y="625186"/>
                <a:ext cx="779408" cy="399035"/>
                <a:chOff x="6753262" y="3012742"/>
                <a:chExt cx="779408" cy="581741"/>
              </a:xfrm>
            </p:grpSpPr>
            <p:sp>
              <p:nvSpPr>
                <p:cNvPr id="48" name="Arc 47">
                  <a:extLst>
                    <a:ext uri="{FF2B5EF4-FFF2-40B4-BE49-F238E27FC236}">
                      <a16:creationId xmlns:a16="http://schemas.microsoft.com/office/drawing/2014/main" id="{69D70FA6-B71E-344B-BEAE-71CD07778BA1}"/>
                    </a:ext>
                  </a:extLst>
                </p:cNvPr>
                <p:cNvSpPr/>
                <p:nvPr/>
              </p:nvSpPr>
              <p:spPr>
                <a:xfrm>
                  <a:off x="7035685" y="3012742"/>
                  <a:ext cx="496985" cy="581741"/>
                </a:xfrm>
                <a:prstGeom prst="arc">
                  <a:avLst>
                    <a:gd name="adj1" fmla="val 16200000"/>
                    <a:gd name="adj2" fmla="val 6475419"/>
                  </a:avLst>
                </a:prstGeom>
                <a:ln w="76200">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6C2476A-5135-D24D-A6AC-9824712A753D}"/>
                    </a:ext>
                  </a:extLst>
                </p:cNvPr>
                <p:cNvCxnSpPr>
                  <a:cxnSpLocks/>
                </p:cNvCxnSpPr>
                <p:nvPr/>
              </p:nvCxnSpPr>
              <p:spPr>
                <a:xfrm flipH="1">
                  <a:off x="6753262" y="3012742"/>
                  <a:ext cx="534240" cy="0"/>
                </a:xfrm>
                <a:prstGeom prst="line">
                  <a:avLst/>
                </a:prstGeom>
                <a:ln w="762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sp>
        <p:nvSpPr>
          <p:cNvPr id="33" name="Rectangle 32">
            <a:extLst>
              <a:ext uri="{FF2B5EF4-FFF2-40B4-BE49-F238E27FC236}">
                <a16:creationId xmlns:a16="http://schemas.microsoft.com/office/drawing/2014/main" id="{53326291-929A-9646-86EB-935AEDE9607C}"/>
              </a:ext>
            </a:extLst>
          </p:cNvPr>
          <p:cNvSpPr/>
          <p:nvPr/>
        </p:nvSpPr>
        <p:spPr>
          <a:xfrm>
            <a:off x="752595" y="2123524"/>
            <a:ext cx="5068476" cy="2010169"/>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18895719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509BE34-FF56-1842-93BC-0FB0334396AC}"/>
              </a:ext>
            </a:extLst>
          </p:cNvPr>
          <p:cNvGrpSpPr/>
          <p:nvPr/>
        </p:nvGrpSpPr>
        <p:grpSpPr>
          <a:xfrm>
            <a:off x="2747824" y="1162739"/>
            <a:ext cx="1652654" cy="290624"/>
            <a:chOff x="2629786" y="2427767"/>
            <a:chExt cx="3884428" cy="290624"/>
          </a:xfrm>
        </p:grpSpPr>
        <p:cxnSp>
          <p:nvCxnSpPr>
            <p:cNvPr id="6" name="Straight Connector 5">
              <a:extLst>
                <a:ext uri="{FF2B5EF4-FFF2-40B4-BE49-F238E27FC236}">
                  <a16:creationId xmlns:a16="http://schemas.microsoft.com/office/drawing/2014/main" id="{0898AE74-EB57-2048-9845-89299F97303C}"/>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6E5FEFD-BE57-DF47-AEA6-B7BD38BE6B9A}"/>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B40621D4-AD1A-FA49-AF4E-3E485AEF1CF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9C6F708A-A1F5-BB43-8DE2-FE4BBBA3180C}"/>
              </a:ext>
            </a:extLst>
          </p:cNvPr>
          <p:cNvGrpSpPr/>
          <p:nvPr/>
        </p:nvGrpSpPr>
        <p:grpSpPr>
          <a:xfrm>
            <a:off x="3128824" y="1600584"/>
            <a:ext cx="1794067" cy="290624"/>
            <a:chOff x="2629786" y="2427767"/>
            <a:chExt cx="3884428" cy="290624"/>
          </a:xfrm>
        </p:grpSpPr>
        <p:cxnSp>
          <p:nvCxnSpPr>
            <p:cNvPr id="10" name="Straight Connector 9">
              <a:extLst>
                <a:ext uri="{FF2B5EF4-FFF2-40B4-BE49-F238E27FC236}">
                  <a16:creationId xmlns:a16="http://schemas.microsoft.com/office/drawing/2014/main" id="{3663CAF3-5268-F14C-B212-380EDF337653}"/>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EC50CE5-B683-9647-AC3D-93C91FA2FA3F}"/>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61F1E3A-ADB2-5F4E-83D0-B4972199D9B8}"/>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B40416B7-F190-1B4B-B5F5-27121F5C34B1}"/>
              </a:ext>
            </a:extLst>
          </p:cNvPr>
          <p:cNvGrpSpPr/>
          <p:nvPr/>
        </p:nvGrpSpPr>
        <p:grpSpPr>
          <a:xfrm>
            <a:off x="5383458" y="2038429"/>
            <a:ext cx="712913" cy="290624"/>
            <a:chOff x="2629786" y="2427767"/>
            <a:chExt cx="3884428" cy="290624"/>
          </a:xfrm>
        </p:grpSpPr>
        <p:cxnSp>
          <p:nvCxnSpPr>
            <p:cNvPr id="14" name="Straight Connector 13">
              <a:extLst>
                <a:ext uri="{FF2B5EF4-FFF2-40B4-BE49-F238E27FC236}">
                  <a16:creationId xmlns:a16="http://schemas.microsoft.com/office/drawing/2014/main" id="{F43DCDC6-01BF-BE43-B066-017021C1C863}"/>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D35B8E2-4AF9-1340-9305-03FBE04EBA7D}"/>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CFADBD7-BD08-E445-A9B1-53161FD3184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6" name="TextBox 35">
            <a:extLst>
              <a:ext uri="{FF2B5EF4-FFF2-40B4-BE49-F238E27FC236}">
                <a16:creationId xmlns:a16="http://schemas.microsoft.com/office/drawing/2014/main" id="{98A64473-6FF4-CB44-9ACE-CC6C94565855}"/>
              </a:ext>
            </a:extLst>
          </p:cNvPr>
          <p:cNvSpPr txBox="1"/>
          <p:nvPr/>
        </p:nvSpPr>
        <p:spPr>
          <a:xfrm>
            <a:off x="134471" y="340659"/>
            <a:ext cx="3452035" cy="523220"/>
          </a:xfrm>
          <a:prstGeom prst="rect">
            <a:avLst/>
          </a:prstGeom>
          <a:noFill/>
        </p:spPr>
        <p:txBody>
          <a:bodyPr wrap="none" rtlCol="0">
            <a:spAutoFit/>
          </a:bodyPr>
          <a:lstStyle/>
          <a:p>
            <a:r>
              <a:rPr lang="en-US" sz="2800" dirty="0">
                <a:latin typeface="Segoe UI Light"/>
                <a:cs typeface="Segoe UI Light"/>
              </a:rPr>
              <a:t>Time </a:t>
            </a:r>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Between Tasks</a:t>
            </a:r>
          </a:p>
        </p:txBody>
      </p:sp>
      <p:pic>
        <p:nvPicPr>
          <p:cNvPr id="38" name="Picture 37">
            <a:extLst>
              <a:ext uri="{FF2B5EF4-FFF2-40B4-BE49-F238E27FC236}">
                <a16:creationId xmlns:a16="http://schemas.microsoft.com/office/drawing/2014/main" id="{A5D17906-8912-0748-BFB3-A9BAD64291D5}"/>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1535850" y="1119810"/>
            <a:ext cx="538460" cy="1104207"/>
          </a:xfrm>
          <a:prstGeom prst="rect">
            <a:avLst/>
          </a:prstGeom>
        </p:spPr>
      </p:pic>
      <p:sp>
        <p:nvSpPr>
          <p:cNvPr id="39" name="TextBox 38">
            <a:extLst>
              <a:ext uri="{FF2B5EF4-FFF2-40B4-BE49-F238E27FC236}">
                <a16:creationId xmlns:a16="http://schemas.microsoft.com/office/drawing/2014/main" id="{C263BFDE-2CF0-964A-8507-5CE0CA751E36}"/>
              </a:ext>
            </a:extLst>
          </p:cNvPr>
          <p:cNvSpPr txBox="1"/>
          <p:nvPr/>
        </p:nvSpPr>
        <p:spPr>
          <a:xfrm>
            <a:off x="1356204" y="2253928"/>
            <a:ext cx="886461" cy="369332"/>
          </a:xfrm>
          <a:prstGeom prst="rect">
            <a:avLst/>
          </a:prstGeom>
          <a:noFill/>
        </p:spPr>
        <p:txBody>
          <a:bodyPr wrap="none" rtlCol="0">
            <a:spAutoFit/>
          </a:bodyPr>
          <a:lstStyle/>
          <a:p>
            <a:r>
              <a:rPr lang="en-US" dirty="0">
                <a:latin typeface="Segoe UI Light"/>
                <a:cs typeface="Segoe UI Light"/>
              </a:rPr>
              <a:t>Worker</a:t>
            </a:r>
          </a:p>
        </p:txBody>
      </p:sp>
      <p:sp>
        <p:nvSpPr>
          <p:cNvPr id="3" name="Freeform 2">
            <a:extLst>
              <a:ext uri="{FF2B5EF4-FFF2-40B4-BE49-F238E27FC236}">
                <a16:creationId xmlns:a16="http://schemas.microsoft.com/office/drawing/2014/main" id="{FADE0F90-FB53-1E4D-9D03-BF435BD62B44}"/>
              </a:ext>
            </a:extLst>
          </p:cNvPr>
          <p:cNvSpPr/>
          <p:nvPr/>
        </p:nvSpPr>
        <p:spPr>
          <a:xfrm>
            <a:off x="4843924" y="2553975"/>
            <a:ext cx="400962" cy="536548"/>
          </a:xfrm>
          <a:custGeom>
            <a:avLst/>
            <a:gdLst>
              <a:gd name="connsiteX0" fmla="*/ 0 w 181809"/>
              <a:gd name="connsiteY0" fmla="*/ 370294 h 370294"/>
              <a:gd name="connsiteX1" fmla="*/ 0 w 181809"/>
              <a:gd name="connsiteY1" fmla="*/ 370294 h 370294"/>
              <a:gd name="connsiteX2" fmla="*/ 22671 w 181809"/>
              <a:gd name="connsiteY2" fmla="*/ 309838 h 370294"/>
              <a:gd name="connsiteX3" fmla="*/ 52899 w 181809"/>
              <a:gd name="connsiteY3" fmla="*/ 249381 h 370294"/>
              <a:gd name="connsiteX4" fmla="*/ 60456 w 181809"/>
              <a:gd name="connsiteY4" fmla="*/ 226710 h 370294"/>
              <a:gd name="connsiteX5" fmla="*/ 75571 w 181809"/>
              <a:gd name="connsiteY5" fmla="*/ 196482 h 370294"/>
              <a:gd name="connsiteX6" fmla="*/ 90685 w 181809"/>
              <a:gd name="connsiteY6" fmla="*/ 151140 h 370294"/>
              <a:gd name="connsiteX7" fmla="*/ 98242 w 181809"/>
              <a:gd name="connsiteY7" fmla="*/ 128469 h 370294"/>
              <a:gd name="connsiteX8" fmla="*/ 105799 w 181809"/>
              <a:gd name="connsiteY8" fmla="*/ 105798 h 370294"/>
              <a:gd name="connsiteX9" fmla="*/ 113356 w 181809"/>
              <a:gd name="connsiteY9" fmla="*/ 83127 h 370294"/>
              <a:gd name="connsiteX10" fmla="*/ 120913 w 181809"/>
              <a:gd name="connsiteY10" fmla="*/ 52899 h 370294"/>
              <a:gd name="connsiteX11" fmla="*/ 136027 w 181809"/>
              <a:gd name="connsiteY11" fmla="*/ 7557 h 370294"/>
              <a:gd name="connsiteX12" fmla="*/ 90685 w 181809"/>
              <a:gd name="connsiteY12" fmla="*/ 45342 h 370294"/>
              <a:gd name="connsiteX13" fmla="*/ 60456 w 181809"/>
              <a:gd name="connsiteY13" fmla="*/ 90684 h 370294"/>
              <a:gd name="connsiteX14" fmla="*/ 90685 w 181809"/>
              <a:gd name="connsiteY14" fmla="*/ 52899 h 370294"/>
              <a:gd name="connsiteX15" fmla="*/ 136027 w 181809"/>
              <a:gd name="connsiteY15" fmla="*/ 15114 h 370294"/>
              <a:gd name="connsiteX16" fmla="*/ 151141 w 181809"/>
              <a:gd name="connsiteY16" fmla="*/ 37785 h 370294"/>
              <a:gd name="connsiteX17" fmla="*/ 166255 w 181809"/>
              <a:gd name="connsiteY17" fmla="*/ 120912 h 370294"/>
              <a:gd name="connsiteX18" fmla="*/ 181369 w 181809"/>
              <a:gd name="connsiteY18" fmla="*/ 166254 h 370294"/>
              <a:gd name="connsiteX19" fmla="*/ 151141 w 181809"/>
              <a:gd name="connsiteY19" fmla="*/ 45342 h 370294"/>
              <a:gd name="connsiteX20" fmla="*/ 120913 w 181809"/>
              <a:gd name="connsiteY20" fmla="*/ 0 h 370294"/>
              <a:gd name="connsiteX21" fmla="*/ 105799 w 181809"/>
              <a:gd name="connsiteY21" fmla="*/ 45342 h 370294"/>
              <a:gd name="connsiteX22" fmla="*/ 98242 w 181809"/>
              <a:gd name="connsiteY22" fmla="*/ 68013 h 370294"/>
              <a:gd name="connsiteX23" fmla="*/ 75571 w 181809"/>
              <a:gd name="connsiteY23" fmla="*/ 226710 h 370294"/>
              <a:gd name="connsiteX24" fmla="*/ 52899 w 181809"/>
              <a:gd name="connsiteY24" fmla="*/ 272053 h 370294"/>
              <a:gd name="connsiteX25" fmla="*/ 37785 w 181809"/>
              <a:gd name="connsiteY25" fmla="*/ 317395 h 370294"/>
              <a:gd name="connsiteX26" fmla="*/ 30228 w 181809"/>
              <a:gd name="connsiteY26" fmla="*/ 340066 h 370294"/>
              <a:gd name="connsiteX27" fmla="*/ 22671 w 181809"/>
              <a:gd name="connsiteY27" fmla="*/ 362737 h 370294"/>
              <a:gd name="connsiteX28" fmla="*/ 0 w 181809"/>
              <a:gd name="connsiteY28" fmla="*/ 370294 h 3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09" h="370294">
                <a:moveTo>
                  <a:pt x="0" y="370294"/>
                </a:moveTo>
                <a:lnTo>
                  <a:pt x="0" y="370294"/>
                </a:lnTo>
                <a:cubicBezTo>
                  <a:pt x="7557" y="350142"/>
                  <a:pt x="14044" y="329556"/>
                  <a:pt x="22671" y="309838"/>
                </a:cubicBezTo>
                <a:cubicBezTo>
                  <a:pt x="31702" y="289196"/>
                  <a:pt x="45774" y="270756"/>
                  <a:pt x="52899" y="249381"/>
                </a:cubicBezTo>
                <a:cubicBezTo>
                  <a:pt x="55418" y="241824"/>
                  <a:pt x="57318" y="234032"/>
                  <a:pt x="60456" y="226710"/>
                </a:cubicBezTo>
                <a:cubicBezTo>
                  <a:pt x="64894" y="216355"/>
                  <a:pt x="71387" y="206942"/>
                  <a:pt x="75571" y="196482"/>
                </a:cubicBezTo>
                <a:cubicBezTo>
                  <a:pt x="81488" y="181690"/>
                  <a:pt x="85647" y="166254"/>
                  <a:pt x="90685" y="151140"/>
                </a:cubicBezTo>
                <a:lnTo>
                  <a:pt x="98242" y="128469"/>
                </a:lnTo>
                <a:lnTo>
                  <a:pt x="105799" y="105798"/>
                </a:lnTo>
                <a:cubicBezTo>
                  <a:pt x="108318" y="98241"/>
                  <a:pt x="111424" y="90855"/>
                  <a:pt x="113356" y="83127"/>
                </a:cubicBezTo>
                <a:cubicBezTo>
                  <a:pt x="115875" y="73051"/>
                  <a:pt x="117929" y="62847"/>
                  <a:pt x="120913" y="52899"/>
                </a:cubicBezTo>
                <a:cubicBezTo>
                  <a:pt x="125491" y="37639"/>
                  <a:pt x="149283" y="-1280"/>
                  <a:pt x="136027" y="7557"/>
                </a:cubicBezTo>
                <a:cubicBezTo>
                  <a:pt x="115874" y="20992"/>
                  <a:pt x="106351" y="25200"/>
                  <a:pt x="90685" y="45342"/>
                </a:cubicBezTo>
                <a:cubicBezTo>
                  <a:pt x="79533" y="59680"/>
                  <a:pt x="47611" y="103528"/>
                  <a:pt x="60456" y="90684"/>
                </a:cubicBezTo>
                <a:cubicBezTo>
                  <a:pt x="104422" y="46721"/>
                  <a:pt x="43029" y="110086"/>
                  <a:pt x="90685" y="52899"/>
                </a:cubicBezTo>
                <a:cubicBezTo>
                  <a:pt x="108868" y="31079"/>
                  <a:pt x="113735" y="29975"/>
                  <a:pt x="136027" y="15114"/>
                </a:cubicBezTo>
                <a:cubicBezTo>
                  <a:pt x="141065" y="22671"/>
                  <a:pt x="147952" y="29281"/>
                  <a:pt x="151141" y="37785"/>
                </a:cubicBezTo>
                <a:cubicBezTo>
                  <a:pt x="155377" y="49081"/>
                  <a:pt x="164133" y="112424"/>
                  <a:pt x="166255" y="120912"/>
                </a:cubicBezTo>
                <a:cubicBezTo>
                  <a:pt x="170119" y="136368"/>
                  <a:pt x="184493" y="181876"/>
                  <a:pt x="181369" y="166254"/>
                </a:cubicBezTo>
                <a:cubicBezTo>
                  <a:pt x="179189" y="155353"/>
                  <a:pt x="164420" y="65260"/>
                  <a:pt x="151141" y="45342"/>
                </a:cubicBezTo>
                <a:lnTo>
                  <a:pt x="120913" y="0"/>
                </a:lnTo>
                <a:lnTo>
                  <a:pt x="105799" y="45342"/>
                </a:lnTo>
                <a:lnTo>
                  <a:pt x="98242" y="68013"/>
                </a:lnTo>
                <a:cubicBezTo>
                  <a:pt x="93809" y="103476"/>
                  <a:pt x="87212" y="180148"/>
                  <a:pt x="75571" y="226710"/>
                </a:cubicBezTo>
                <a:cubicBezTo>
                  <a:pt x="63760" y="273951"/>
                  <a:pt x="74006" y="224562"/>
                  <a:pt x="52899" y="272053"/>
                </a:cubicBezTo>
                <a:cubicBezTo>
                  <a:pt x="46429" y="286611"/>
                  <a:pt x="42823" y="302281"/>
                  <a:pt x="37785" y="317395"/>
                </a:cubicBezTo>
                <a:lnTo>
                  <a:pt x="30228" y="340066"/>
                </a:lnTo>
                <a:cubicBezTo>
                  <a:pt x="27709" y="347623"/>
                  <a:pt x="26233" y="355612"/>
                  <a:pt x="22671" y="362737"/>
                </a:cubicBezTo>
                <a:lnTo>
                  <a:pt x="0" y="370294"/>
                </a:lnTo>
                <a:close/>
              </a:path>
            </a:pathLst>
          </a:cu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34" name="TextBox 33">
            <a:extLst>
              <a:ext uri="{FF2B5EF4-FFF2-40B4-BE49-F238E27FC236}">
                <a16:creationId xmlns:a16="http://schemas.microsoft.com/office/drawing/2014/main" id="{B0FCA69A-1AAD-A246-85FF-EE5DF8B26AF6}"/>
              </a:ext>
            </a:extLst>
          </p:cNvPr>
          <p:cNvSpPr txBox="1"/>
          <p:nvPr/>
        </p:nvSpPr>
        <p:spPr>
          <a:xfrm>
            <a:off x="2210223" y="3135946"/>
            <a:ext cx="4380510" cy="1200329"/>
          </a:xfrm>
          <a:prstGeom prst="rect">
            <a:avLst/>
          </a:prstGeom>
          <a:noFill/>
        </p:spPr>
        <p:txBody>
          <a:bodyPr wrap="square" rtlCol="0">
            <a:spAutoFit/>
          </a:bodyPr>
          <a:lstStyle/>
          <a:p>
            <a:r>
              <a:rPr lang="en-US" sz="2400" dirty="0">
                <a:latin typeface="Segoe UI Light"/>
                <a:cs typeface="Segoe UI Light"/>
              </a:rPr>
              <a:t>We want to know the effect of this small gap between tasks (</a:t>
            </a:r>
            <a:r>
              <a:rPr lang="en-US" sz="2400" i="1" dirty="0">
                <a:latin typeface="Segoe UI Light"/>
                <a:cs typeface="Segoe UI Light"/>
              </a:rPr>
              <a:t>e.g.,</a:t>
            </a:r>
            <a:r>
              <a:rPr lang="en-US" sz="2400" dirty="0">
                <a:latin typeface="Segoe UI Light"/>
                <a:cs typeface="Segoe UI Light"/>
              </a:rPr>
              <a:t> task search time)</a:t>
            </a:r>
          </a:p>
        </p:txBody>
      </p:sp>
      <p:grpSp>
        <p:nvGrpSpPr>
          <p:cNvPr id="43" name="Group 42">
            <a:extLst>
              <a:ext uri="{FF2B5EF4-FFF2-40B4-BE49-F238E27FC236}">
                <a16:creationId xmlns:a16="http://schemas.microsoft.com/office/drawing/2014/main" id="{F7A1F7A8-9D8F-CD4E-8D70-6A2A68A77388}"/>
              </a:ext>
            </a:extLst>
          </p:cNvPr>
          <p:cNvGrpSpPr/>
          <p:nvPr/>
        </p:nvGrpSpPr>
        <p:grpSpPr>
          <a:xfrm>
            <a:off x="4919891" y="1891209"/>
            <a:ext cx="463567" cy="655545"/>
            <a:chOff x="4919891" y="2306843"/>
            <a:chExt cx="463567" cy="2788420"/>
          </a:xfrm>
        </p:grpSpPr>
        <p:cxnSp>
          <p:nvCxnSpPr>
            <p:cNvPr id="44" name="Straight Connector 43">
              <a:extLst>
                <a:ext uri="{FF2B5EF4-FFF2-40B4-BE49-F238E27FC236}">
                  <a16:creationId xmlns:a16="http://schemas.microsoft.com/office/drawing/2014/main" id="{39CFE10C-7996-E148-B411-1DFAA3835B5A}"/>
                </a:ext>
              </a:extLst>
            </p:cNvPr>
            <p:cNvCxnSpPr>
              <a:cxnSpLocks/>
            </p:cNvCxnSpPr>
            <p:nvPr/>
          </p:nvCxnSpPr>
          <p:spPr>
            <a:xfrm flipH="1">
              <a:off x="4919891" y="2306843"/>
              <a:ext cx="3000" cy="278842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7FB7250-DC60-EC41-BA17-8B31C372D459}"/>
                </a:ext>
              </a:extLst>
            </p:cNvPr>
            <p:cNvCxnSpPr>
              <a:cxnSpLocks/>
            </p:cNvCxnSpPr>
            <p:nvPr/>
          </p:nvCxnSpPr>
          <p:spPr>
            <a:xfrm>
              <a:off x="5383458" y="4169252"/>
              <a:ext cx="0" cy="926011"/>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0AE8EE62-EE96-CE42-9B59-47CDF1316025}"/>
                </a:ext>
              </a:extLst>
            </p:cNvPr>
            <p:cNvCxnSpPr/>
            <p:nvPr/>
          </p:nvCxnSpPr>
          <p:spPr>
            <a:xfrm>
              <a:off x="4922891" y="4744006"/>
              <a:ext cx="460567"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4842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7676854-47AB-9448-A473-C07B0CC1125D}"/>
              </a:ext>
            </a:extLst>
          </p:cNvPr>
          <p:cNvSpPr/>
          <p:nvPr/>
        </p:nvSpPr>
        <p:spPr>
          <a:xfrm>
            <a:off x="5383456" y="2766898"/>
            <a:ext cx="712915" cy="1166314"/>
          </a:xfrm>
          <a:prstGeom prst="rect">
            <a:avLst/>
          </a:prstGeom>
          <a:solidFill>
            <a:schemeClr val="bg1">
              <a:lumMod val="95000"/>
            </a:schemeClr>
          </a:solidFill>
          <a:ln>
            <a:solidFill>
              <a:schemeClr val="tx1">
                <a:lumMod val="50000"/>
                <a:lumOff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1" name="Rectangle 20">
            <a:extLst>
              <a:ext uri="{FF2B5EF4-FFF2-40B4-BE49-F238E27FC236}">
                <a16:creationId xmlns:a16="http://schemas.microsoft.com/office/drawing/2014/main" id="{FAA769CE-794F-DB47-AAD8-2A90DE3D3294}"/>
              </a:ext>
            </a:extLst>
          </p:cNvPr>
          <p:cNvSpPr/>
          <p:nvPr/>
        </p:nvSpPr>
        <p:spPr>
          <a:xfrm>
            <a:off x="2747824" y="2766898"/>
            <a:ext cx="2175068" cy="1166314"/>
          </a:xfrm>
          <a:prstGeom prst="rect">
            <a:avLst/>
          </a:prstGeom>
          <a:solidFill>
            <a:schemeClr val="bg1">
              <a:lumMod val="95000"/>
            </a:schemeClr>
          </a:solidFill>
          <a:ln>
            <a:solidFill>
              <a:schemeClr val="tx1">
                <a:lumMod val="50000"/>
                <a:lumOff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22" name="Group 21">
            <a:extLst>
              <a:ext uri="{FF2B5EF4-FFF2-40B4-BE49-F238E27FC236}">
                <a16:creationId xmlns:a16="http://schemas.microsoft.com/office/drawing/2014/main" id="{5FF970D8-CBD4-0F43-9824-671104F7D91B}"/>
              </a:ext>
            </a:extLst>
          </p:cNvPr>
          <p:cNvGrpSpPr/>
          <p:nvPr/>
        </p:nvGrpSpPr>
        <p:grpSpPr>
          <a:xfrm>
            <a:off x="2747824" y="2766898"/>
            <a:ext cx="1652654" cy="290624"/>
            <a:chOff x="2629786" y="2427767"/>
            <a:chExt cx="3884428" cy="290624"/>
          </a:xfrm>
        </p:grpSpPr>
        <p:cxnSp>
          <p:nvCxnSpPr>
            <p:cNvPr id="23" name="Straight Connector 22">
              <a:extLst>
                <a:ext uri="{FF2B5EF4-FFF2-40B4-BE49-F238E27FC236}">
                  <a16:creationId xmlns:a16="http://schemas.microsoft.com/office/drawing/2014/main" id="{DE05E5B1-7612-9D4A-A13A-6237035E4BE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84D24A9-B7A6-5B40-82FB-F20F7E33A5D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CE21619-3E23-E04C-8BAF-031C25A41C64}"/>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3664D970-FD1A-464B-A34D-780457125BF1}"/>
              </a:ext>
            </a:extLst>
          </p:cNvPr>
          <p:cNvGrpSpPr/>
          <p:nvPr/>
        </p:nvGrpSpPr>
        <p:grpSpPr>
          <a:xfrm>
            <a:off x="3128824" y="3204743"/>
            <a:ext cx="1794067" cy="290624"/>
            <a:chOff x="2629786" y="2427767"/>
            <a:chExt cx="3884428" cy="290624"/>
          </a:xfrm>
        </p:grpSpPr>
        <p:cxnSp>
          <p:nvCxnSpPr>
            <p:cNvPr id="27" name="Straight Connector 26">
              <a:extLst>
                <a:ext uri="{FF2B5EF4-FFF2-40B4-BE49-F238E27FC236}">
                  <a16:creationId xmlns:a16="http://schemas.microsoft.com/office/drawing/2014/main" id="{E639D7F3-3893-FF4D-8F42-53B53FE9C79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0CEDDCB0-22F8-D44A-992B-61BFD6D633E3}"/>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64831768-280B-514E-B230-7132A65EC06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34A1C280-15C5-854A-A639-A80C3B831035}"/>
              </a:ext>
            </a:extLst>
          </p:cNvPr>
          <p:cNvGrpSpPr/>
          <p:nvPr/>
        </p:nvGrpSpPr>
        <p:grpSpPr>
          <a:xfrm>
            <a:off x="5383458" y="3642588"/>
            <a:ext cx="712913" cy="290624"/>
            <a:chOff x="2629786" y="2427767"/>
            <a:chExt cx="3884428" cy="290624"/>
          </a:xfrm>
        </p:grpSpPr>
        <p:cxnSp>
          <p:nvCxnSpPr>
            <p:cNvPr id="31" name="Straight Connector 30">
              <a:extLst>
                <a:ext uri="{FF2B5EF4-FFF2-40B4-BE49-F238E27FC236}">
                  <a16:creationId xmlns:a16="http://schemas.microsoft.com/office/drawing/2014/main" id="{B73A6BEC-3CD2-F64E-A546-B1824BE58E79}"/>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2A0B7EE-AA69-C941-9B77-E2581A536E0A}"/>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3562A1D-E518-AD48-830D-29FBFAAEF860}"/>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 name="Rectangle 3">
            <a:extLst>
              <a:ext uri="{FF2B5EF4-FFF2-40B4-BE49-F238E27FC236}">
                <a16:creationId xmlns:a16="http://schemas.microsoft.com/office/drawing/2014/main" id="{10C56670-97D8-B34B-A852-DB0EC5541A16}"/>
              </a:ext>
            </a:extLst>
          </p:cNvPr>
          <p:cNvSpPr/>
          <p:nvPr/>
        </p:nvSpPr>
        <p:spPr>
          <a:xfrm>
            <a:off x="2747823" y="1162739"/>
            <a:ext cx="3348547" cy="1166314"/>
          </a:xfrm>
          <a:prstGeom prst="rect">
            <a:avLst/>
          </a:prstGeom>
          <a:solidFill>
            <a:schemeClr val="bg1">
              <a:lumMod val="95000"/>
            </a:schemeClr>
          </a:solidFill>
          <a:ln>
            <a:solidFill>
              <a:schemeClr val="tx1">
                <a:lumMod val="50000"/>
                <a:lumOff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5" name="Group 4">
            <a:extLst>
              <a:ext uri="{FF2B5EF4-FFF2-40B4-BE49-F238E27FC236}">
                <a16:creationId xmlns:a16="http://schemas.microsoft.com/office/drawing/2014/main" id="{0509BE34-FF56-1842-93BC-0FB0334396AC}"/>
              </a:ext>
            </a:extLst>
          </p:cNvPr>
          <p:cNvGrpSpPr/>
          <p:nvPr/>
        </p:nvGrpSpPr>
        <p:grpSpPr>
          <a:xfrm>
            <a:off x="2747824" y="1162739"/>
            <a:ext cx="1652654" cy="290624"/>
            <a:chOff x="2629786" y="2427767"/>
            <a:chExt cx="3884428" cy="290624"/>
          </a:xfrm>
        </p:grpSpPr>
        <p:cxnSp>
          <p:nvCxnSpPr>
            <p:cNvPr id="6" name="Straight Connector 5">
              <a:extLst>
                <a:ext uri="{FF2B5EF4-FFF2-40B4-BE49-F238E27FC236}">
                  <a16:creationId xmlns:a16="http://schemas.microsoft.com/office/drawing/2014/main" id="{0898AE74-EB57-2048-9845-89299F97303C}"/>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6E5FEFD-BE57-DF47-AEA6-B7BD38BE6B9A}"/>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B40621D4-AD1A-FA49-AF4E-3E485AEF1CF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9C6F708A-A1F5-BB43-8DE2-FE4BBBA3180C}"/>
              </a:ext>
            </a:extLst>
          </p:cNvPr>
          <p:cNvGrpSpPr/>
          <p:nvPr/>
        </p:nvGrpSpPr>
        <p:grpSpPr>
          <a:xfrm>
            <a:off x="3128824" y="1600584"/>
            <a:ext cx="1794067" cy="290624"/>
            <a:chOff x="2629786" y="2427767"/>
            <a:chExt cx="3884428" cy="290624"/>
          </a:xfrm>
        </p:grpSpPr>
        <p:cxnSp>
          <p:nvCxnSpPr>
            <p:cNvPr id="10" name="Straight Connector 9">
              <a:extLst>
                <a:ext uri="{FF2B5EF4-FFF2-40B4-BE49-F238E27FC236}">
                  <a16:creationId xmlns:a16="http://schemas.microsoft.com/office/drawing/2014/main" id="{3663CAF3-5268-F14C-B212-380EDF337653}"/>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EC50CE5-B683-9647-AC3D-93C91FA2FA3F}"/>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61F1E3A-ADB2-5F4E-83D0-B4972199D9B8}"/>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B40416B7-F190-1B4B-B5F5-27121F5C34B1}"/>
              </a:ext>
            </a:extLst>
          </p:cNvPr>
          <p:cNvGrpSpPr/>
          <p:nvPr/>
        </p:nvGrpSpPr>
        <p:grpSpPr>
          <a:xfrm>
            <a:off x="5383458" y="2038429"/>
            <a:ext cx="712913" cy="290624"/>
            <a:chOff x="2629786" y="2427767"/>
            <a:chExt cx="3884428" cy="290624"/>
          </a:xfrm>
        </p:grpSpPr>
        <p:cxnSp>
          <p:nvCxnSpPr>
            <p:cNvPr id="14" name="Straight Connector 13">
              <a:extLst>
                <a:ext uri="{FF2B5EF4-FFF2-40B4-BE49-F238E27FC236}">
                  <a16:creationId xmlns:a16="http://schemas.microsoft.com/office/drawing/2014/main" id="{F43DCDC6-01BF-BE43-B066-017021C1C863}"/>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D35B8E2-4AF9-1340-9305-03FBE04EBA7D}"/>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CFADBD7-BD08-E445-A9B1-53161FD3184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 name="Group 1">
            <a:extLst>
              <a:ext uri="{FF2B5EF4-FFF2-40B4-BE49-F238E27FC236}">
                <a16:creationId xmlns:a16="http://schemas.microsoft.com/office/drawing/2014/main" id="{D9BA6AE6-F608-AA4C-AC54-96C8D050121F}"/>
              </a:ext>
            </a:extLst>
          </p:cNvPr>
          <p:cNvGrpSpPr/>
          <p:nvPr/>
        </p:nvGrpSpPr>
        <p:grpSpPr>
          <a:xfrm>
            <a:off x="4919891" y="1891209"/>
            <a:ext cx="463567" cy="2797705"/>
            <a:chOff x="4919891" y="2306843"/>
            <a:chExt cx="463567" cy="3113845"/>
          </a:xfrm>
        </p:grpSpPr>
        <p:cxnSp>
          <p:nvCxnSpPr>
            <p:cNvPr id="17" name="Straight Connector 16">
              <a:extLst>
                <a:ext uri="{FF2B5EF4-FFF2-40B4-BE49-F238E27FC236}">
                  <a16:creationId xmlns:a16="http://schemas.microsoft.com/office/drawing/2014/main" id="{3D597CD8-D3DD-DE4A-ADEA-7FB400032585}"/>
                </a:ext>
              </a:extLst>
            </p:cNvPr>
            <p:cNvCxnSpPr>
              <a:cxnSpLocks/>
            </p:cNvCxnSpPr>
            <p:nvPr/>
          </p:nvCxnSpPr>
          <p:spPr>
            <a:xfrm>
              <a:off x="4922891" y="2306843"/>
              <a:ext cx="0" cy="2539729"/>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DF1920B-7EF1-C449-993D-0A305102DD60}"/>
                </a:ext>
              </a:extLst>
            </p:cNvPr>
            <p:cNvCxnSpPr>
              <a:cxnSpLocks/>
            </p:cNvCxnSpPr>
            <p:nvPr/>
          </p:nvCxnSpPr>
          <p:spPr>
            <a:xfrm>
              <a:off x="5383458" y="2744688"/>
              <a:ext cx="0" cy="2101884"/>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5B2D0DE-D1C1-8A42-8688-AE188704B9D6}"/>
                </a:ext>
              </a:extLst>
            </p:cNvPr>
            <p:cNvCxnSpPr/>
            <p:nvPr/>
          </p:nvCxnSpPr>
          <p:spPr>
            <a:xfrm>
              <a:off x="4922891" y="4744006"/>
              <a:ext cx="460567"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A730FCF7-AC29-2744-839C-4F4A9D5B89FB}"/>
                </a:ext>
              </a:extLst>
            </p:cNvPr>
            <p:cNvSpPr txBox="1"/>
            <p:nvPr/>
          </p:nvSpPr>
          <p:spPr>
            <a:xfrm>
              <a:off x="4919891" y="4769834"/>
              <a:ext cx="442750" cy="650854"/>
            </a:xfrm>
            <a:prstGeom prst="rect">
              <a:avLst/>
            </a:prstGeom>
            <a:noFill/>
          </p:spPr>
          <p:txBody>
            <a:bodyPr wrap="none" rtlCol="0">
              <a:spAutoFit/>
            </a:bodyPr>
            <a:lstStyle/>
            <a:p>
              <a:r>
                <a:rPr lang="el-GR" sz="3200" i="1" dirty="0">
                  <a:latin typeface="Segoe UI Light" panose="020B0502040204020203" pitchFamily="34" charset="0"/>
                </a:rPr>
                <a:t>Δ</a:t>
              </a:r>
              <a:endParaRPr lang="en-US" sz="3200" i="1" dirty="0" err="1">
                <a:latin typeface="Segoe UI Light" panose="020B0502040204020203" pitchFamily="34" charset="0"/>
                <a:cs typeface="Segoe UI Light"/>
              </a:endParaRPr>
            </a:p>
          </p:txBody>
        </p:sp>
      </p:grpSp>
      <p:sp>
        <p:nvSpPr>
          <p:cNvPr id="19" name="TextBox 18">
            <a:extLst>
              <a:ext uri="{FF2B5EF4-FFF2-40B4-BE49-F238E27FC236}">
                <a16:creationId xmlns:a16="http://schemas.microsoft.com/office/drawing/2014/main" id="{70A356F1-1A6E-3E4F-B950-94FBD0222AF9}"/>
              </a:ext>
            </a:extLst>
          </p:cNvPr>
          <p:cNvSpPr txBox="1"/>
          <p:nvPr/>
        </p:nvSpPr>
        <p:spPr>
          <a:xfrm>
            <a:off x="6205489" y="1942958"/>
            <a:ext cx="2776722" cy="461665"/>
          </a:xfrm>
          <a:prstGeom prst="rect">
            <a:avLst/>
          </a:prstGeom>
          <a:noFill/>
        </p:spPr>
        <p:txBody>
          <a:bodyPr wrap="none" rtlCol="0">
            <a:spAutoFit/>
          </a:bodyPr>
          <a:lstStyle/>
          <a:p>
            <a:r>
              <a:rPr lang="en-US" sz="2400" dirty="0">
                <a:latin typeface="Segoe UI Light"/>
                <a:cs typeface="Segoe UI Light"/>
              </a:rPr>
              <a:t>Clustering (</a:t>
            </a:r>
            <a:r>
              <a:rPr lang="en-US" sz="2400" i="1" dirty="0">
                <a:latin typeface="Segoe UI Light"/>
                <a:cs typeface="Segoe UI Light"/>
              </a:rPr>
              <a:t>D</a:t>
            </a:r>
            <a:r>
              <a:rPr lang="en-US" sz="2400" dirty="0">
                <a:latin typeface="Segoe UI Light"/>
                <a:cs typeface="Segoe UI Light"/>
              </a:rPr>
              <a:t>=1min)</a:t>
            </a:r>
          </a:p>
        </p:txBody>
      </p:sp>
      <p:sp>
        <p:nvSpPr>
          <p:cNvPr id="37" name="TextBox 36">
            <a:extLst>
              <a:ext uri="{FF2B5EF4-FFF2-40B4-BE49-F238E27FC236}">
                <a16:creationId xmlns:a16="http://schemas.microsoft.com/office/drawing/2014/main" id="{E0AD38F9-D0E5-B54E-9E40-CAA5E2B3F4C2}"/>
              </a:ext>
            </a:extLst>
          </p:cNvPr>
          <p:cNvSpPr txBox="1"/>
          <p:nvPr/>
        </p:nvSpPr>
        <p:spPr>
          <a:xfrm>
            <a:off x="6205489" y="3547117"/>
            <a:ext cx="2776722" cy="461665"/>
          </a:xfrm>
          <a:prstGeom prst="rect">
            <a:avLst/>
          </a:prstGeom>
          <a:noFill/>
        </p:spPr>
        <p:txBody>
          <a:bodyPr wrap="none" rtlCol="0">
            <a:spAutoFit/>
          </a:bodyPr>
          <a:lstStyle/>
          <a:p>
            <a:r>
              <a:rPr lang="en-US" sz="2400" dirty="0">
                <a:latin typeface="Segoe UI Light"/>
                <a:cs typeface="Segoe UI Light"/>
              </a:rPr>
              <a:t>Clustering (</a:t>
            </a:r>
            <a:r>
              <a:rPr lang="en-US" sz="2400" i="1" dirty="0">
                <a:latin typeface="Segoe UI Light"/>
                <a:cs typeface="Segoe UI Light"/>
              </a:rPr>
              <a:t>D</a:t>
            </a:r>
            <a:r>
              <a:rPr lang="en-US" sz="2400" dirty="0">
                <a:latin typeface="Segoe UI Light"/>
                <a:cs typeface="Segoe UI Light"/>
              </a:rPr>
              <a:t>=0min)</a:t>
            </a:r>
          </a:p>
        </p:txBody>
      </p:sp>
      <p:sp>
        <p:nvSpPr>
          <p:cNvPr id="36" name="TextBox 35">
            <a:extLst>
              <a:ext uri="{FF2B5EF4-FFF2-40B4-BE49-F238E27FC236}">
                <a16:creationId xmlns:a16="http://schemas.microsoft.com/office/drawing/2014/main" id="{98A64473-6FF4-CB44-9ACE-CC6C94565855}"/>
              </a:ext>
            </a:extLst>
          </p:cNvPr>
          <p:cNvSpPr txBox="1"/>
          <p:nvPr/>
        </p:nvSpPr>
        <p:spPr>
          <a:xfrm>
            <a:off x="134471" y="340659"/>
            <a:ext cx="3452035" cy="523220"/>
          </a:xfrm>
          <a:prstGeom prst="rect">
            <a:avLst/>
          </a:prstGeom>
          <a:noFill/>
        </p:spPr>
        <p:txBody>
          <a:bodyPr wrap="none" rtlCol="0">
            <a:spAutoFit/>
          </a:bodyPr>
          <a:lstStyle/>
          <a:p>
            <a:r>
              <a:rPr lang="en-US" sz="2800" dirty="0">
                <a:latin typeface="Segoe UI Light"/>
                <a:cs typeface="Segoe UI Light"/>
              </a:rPr>
              <a:t>Time </a:t>
            </a:r>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Between Tasks</a:t>
            </a:r>
          </a:p>
        </p:txBody>
      </p:sp>
      <p:pic>
        <p:nvPicPr>
          <p:cNvPr id="38" name="Picture 37">
            <a:extLst>
              <a:ext uri="{FF2B5EF4-FFF2-40B4-BE49-F238E27FC236}">
                <a16:creationId xmlns:a16="http://schemas.microsoft.com/office/drawing/2014/main" id="{A5D17906-8912-0748-BFB3-A9BAD64291D5}"/>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1535850" y="1119810"/>
            <a:ext cx="538460" cy="1104207"/>
          </a:xfrm>
          <a:prstGeom prst="rect">
            <a:avLst/>
          </a:prstGeom>
        </p:spPr>
      </p:pic>
      <p:sp>
        <p:nvSpPr>
          <p:cNvPr id="39" name="TextBox 38">
            <a:extLst>
              <a:ext uri="{FF2B5EF4-FFF2-40B4-BE49-F238E27FC236}">
                <a16:creationId xmlns:a16="http://schemas.microsoft.com/office/drawing/2014/main" id="{C263BFDE-2CF0-964A-8507-5CE0CA751E36}"/>
              </a:ext>
            </a:extLst>
          </p:cNvPr>
          <p:cNvSpPr txBox="1"/>
          <p:nvPr/>
        </p:nvSpPr>
        <p:spPr>
          <a:xfrm>
            <a:off x="1356204" y="2253928"/>
            <a:ext cx="886461" cy="369332"/>
          </a:xfrm>
          <a:prstGeom prst="rect">
            <a:avLst/>
          </a:prstGeom>
          <a:noFill/>
        </p:spPr>
        <p:txBody>
          <a:bodyPr wrap="none" rtlCol="0">
            <a:spAutoFit/>
          </a:bodyPr>
          <a:lstStyle/>
          <a:p>
            <a:r>
              <a:rPr lang="en-US" dirty="0">
                <a:latin typeface="Segoe UI Light"/>
                <a:cs typeface="Segoe UI Light"/>
              </a:rPr>
              <a:t>Worker</a:t>
            </a:r>
          </a:p>
        </p:txBody>
      </p:sp>
      <p:sp>
        <p:nvSpPr>
          <p:cNvPr id="42" name="Rectangle 41">
            <a:extLst>
              <a:ext uri="{FF2B5EF4-FFF2-40B4-BE49-F238E27FC236}">
                <a16:creationId xmlns:a16="http://schemas.microsoft.com/office/drawing/2014/main" id="{0D70F906-FB44-2342-9F83-2362343E8DC0}"/>
              </a:ext>
            </a:extLst>
          </p:cNvPr>
          <p:cNvSpPr/>
          <p:nvPr/>
        </p:nvSpPr>
        <p:spPr>
          <a:xfrm>
            <a:off x="4454890" y="3925246"/>
            <a:ext cx="572110" cy="830997"/>
          </a:xfrm>
          <a:prstGeom prst="rect">
            <a:avLst/>
          </a:prstGeom>
        </p:spPr>
        <p:txBody>
          <a:bodyPr wrap="square">
            <a:spAutoFit/>
          </a:bodyPr>
          <a:lstStyle/>
          <a:p>
            <a:r>
              <a:rPr lang="en-US" sz="4800" dirty="0" err="1">
                <a:solidFill>
                  <a:srgbClr val="000000"/>
                </a:solidFill>
                <a:latin typeface="Segoe UI Light" panose="020B0502040204020203" pitchFamily="34" charset="0"/>
              </a:rPr>
              <a:t>Σ</a:t>
            </a:r>
            <a:endParaRPr lang="en-US" sz="4800" dirty="0">
              <a:solidFill>
                <a:srgbClr val="000000"/>
              </a:solidFill>
              <a:effectLst/>
              <a:latin typeface="Segoe UI Light" panose="020B0502040204020203" pitchFamily="34" charset="0"/>
            </a:endParaRPr>
          </a:p>
        </p:txBody>
      </p:sp>
    </p:spTree>
    <p:extLst>
      <p:ext uri="{BB962C8B-B14F-4D97-AF65-F5344CB8AC3E}">
        <p14:creationId xmlns:p14="http://schemas.microsoft.com/office/powerpoint/2010/main" val="362167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1" grpId="0" animBg="1"/>
      <p:bldP spid="4" grpId="0" animBg="1"/>
      <p:bldP spid="19" grpId="0"/>
      <p:bldP spid="37" grpId="0"/>
      <p:bldP spid="4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7676854-47AB-9448-A473-C07B0CC1125D}"/>
              </a:ext>
            </a:extLst>
          </p:cNvPr>
          <p:cNvSpPr/>
          <p:nvPr/>
        </p:nvSpPr>
        <p:spPr>
          <a:xfrm>
            <a:off x="5383456" y="2766898"/>
            <a:ext cx="712915" cy="1166314"/>
          </a:xfrm>
          <a:prstGeom prst="rect">
            <a:avLst/>
          </a:prstGeom>
          <a:solidFill>
            <a:schemeClr val="bg1">
              <a:lumMod val="95000"/>
            </a:schemeClr>
          </a:solidFill>
          <a:ln>
            <a:solidFill>
              <a:schemeClr val="tx1">
                <a:lumMod val="50000"/>
                <a:lumOff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1" name="Rectangle 20">
            <a:extLst>
              <a:ext uri="{FF2B5EF4-FFF2-40B4-BE49-F238E27FC236}">
                <a16:creationId xmlns:a16="http://schemas.microsoft.com/office/drawing/2014/main" id="{FAA769CE-794F-DB47-AAD8-2A90DE3D3294}"/>
              </a:ext>
            </a:extLst>
          </p:cNvPr>
          <p:cNvSpPr/>
          <p:nvPr/>
        </p:nvSpPr>
        <p:spPr>
          <a:xfrm>
            <a:off x="2747824" y="2766898"/>
            <a:ext cx="2175068" cy="1166314"/>
          </a:xfrm>
          <a:prstGeom prst="rect">
            <a:avLst/>
          </a:prstGeom>
          <a:solidFill>
            <a:schemeClr val="bg1">
              <a:lumMod val="95000"/>
            </a:schemeClr>
          </a:solidFill>
          <a:ln>
            <a:solidFill>
              <a:schemeClr val="tx1">
                <a:lumMod val="50000"/>
                <a:lumOff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22" name="Group 21">
            <a:extLst>
              <a:ext uri="{FF2B5EF4-FFF2-40B4-BE49-F238E27FC236}">
                <a16:creationId xmlns:a16="http://schemas.microsoft.com/office/drawing/2014/main" id="{5FF970D8-CBD4-0F43-9824-671104F7D91B}"/>
              </a:ext>
            </a:extLst>
          </p:cNvPr>
          <p:cNvGrpSpPr/>
          <p:nvPr/>
        </p:nvGrpSpPr>
        <p:grpSpPr>
          <a:xfrm>
            <a:off x="2747824" y="2766898"/>
            <a:ext cx="1652654" cy="290624"/>
            <a:chOff x="2629786" y="2427767"/>
            <a:chExt cx="3884428" cy="290624"/>
          </a:xfrm>
        </p:grpSpPr>
        <p:cxnSp>
          <p:nvCxnSpPr>
            <p:cNvPr id="23" name="Straight Connector 22">
              <a:extLst>
                <a:ext uri="{FF2B5EF4-FFF2-40B4-BE49-F238E27FC236}">
                  <a16:creationId xmlns:a16="http://schemas.microsoft.com/office/drawing/2014/main" id="{DE05E5B1-7612-9D4A-A13A-6237035E4BE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84D24A9-B7A6-5B40-82FB-F20F7E33A5D4}"/>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CE21619-3E23-E04C-8BAF-031C25A41C64}"/>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3664D970-FD1A-464B-A34D-780457125BF1}"/>
              </a:ext>
            </a:extLst>
          </p:cNvPr>
          <p:cNvGrpSpPr/>
          <p:nvPr/>
        </p:nvGrpSpPr>
        <p:grpSpPr>
          <a:xfrm>
            <a:off x="3128824" y="3204743"/>
            <a:ext cx="1794067" cy="290624"/>
            <a:chOff x="2629786" y="2427767"/>
            <a:chExt cx="3884428" cy="290624"/>
          </a:xfrm>
        </p:grpSpPr>
        <p:cxnSp>
          <p:nvCxnSpPr>
            <p:cNvPr id="27" name="Straight Connector 26">
              <a:extLst>
                <a:ext uri="{FF2B5EF4-FFF2-40B4-BE49-F238E27FC236}">
                  <a16:creationId xmlns:a16="http://schemas.microsoft.com/office/drawing/2014/main" id="{E639D7F3-3893-FF4D-8F42-53B53FE9C796}"/>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0CEDDCB0-22F8-D44A-992B-61BFD6D633E3}"/>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64831768-280B-514E-B230-7132A65EC062}"/>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34A1C280-15C5-854A-A639-A80C3B831035}"/>
              </a:ext>
            </a:extLst>
          </p:cNvPr>
          <p:cNvGrpSpPr/>
          <p:nvPr/>
        </p:nvGrpSpPr>
        <p:grpSpPr>
          <a:xfrm>
            <a:off x="5383458" y="3642588"/>
            <a:ext cx="712913" cy="290624"/>
            <a:chOff x="2629786" y="2427767"/>
            <a:chExt cx="3884428" cy="290624"/>
          </a:xfrm>
        </p:grpSpPr>
        <p:cxnSp>
          <p:nvCxnSpPr>
            <p:cNvPr id="31" name="Straight Connector 30">
              <a:extLst>
                <a:ext uri="{FF2B5EF4-FFF2-40B4-BE49-F238E27FC236}">
                  <a16:creationId xmlns:a16="http://schemas.microsoft.com/office/drawing/2014/main" id="{B73A6BEC-3CD2-F64E-A546-B1824BE58E79}"/>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2A0B7EE-AA69-C941-9B77-E2581A536E0A}"/>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3562A1D-E518-AD48-830D-29FBFAAEF860}"/>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 name="Rectangle 3">
            <a:extLst>
              <a:ext uri="{FF2B5EF4-FFF2-40B4-BE49-F238E27FC236}">
                <a16:creationId xmlns:a16="http://schemas.microsoft.com/office/drawing/2014/main" id="{10C56670-97D8-B34B-A852-DB0EC5541A16}"/>
              </a:ext>
            </a:extLst>
          </p:cNvPr>
          <p:cNvSpPr/>
          <p:nvPr/>
        </p:nvSpPr>
        <p:spPr>
          <a:xfrm>
            <a:off x="2747823" y="1162739"/>
            <a:ext cx="3348547" cy="1166314"/>
          </a:xfrm>
          <a:prstGeom prst="rect">
            <a:avLst/>
          </a:prstGeom>
          <a:solidFill>
            <a:schemeClr val="bg1">
              <a:lumMod val="95000"/>
            </a:schemeClr>
          </a:solidFill>
          <a:ln>
            <a:solidFill>
              <a:schemeClr val="tx1">
                <a:lumMod val="50000"/>
                <a:lumOff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5" name="Group 4">
            <a:extLst>
              <a:ext uri="{FF2B5EF4-FFF2-40B4-BE49-F238E27FC236}">
                <a16:creationId xmlns:a16="http://schemas.microsoft.com/office/drawing/2014/main" id="{0509BE34-FF56-1842-93BC-0FB0334396AC}"/>
              </a:ext>
            </a:extLst>
          </p:cNvPr>
          <p:cNvGrpSpPr/>
          <p:nvPr/>
        </p:nvGrpSpPr>
        <p:grpSpPr>
          <a:xfrm>
            <a:off x="2747824" y="1162739"/>
            <a:ext cx="1652654" cy="290624"/>
            <a:chOff x="2629786" y="2427767"/>
            <a:chExt cx="3884428" cy="290624"/>
          </a:xfrm>
        </p:grpSpPr>
        <p:cxnSp>
          <p:nvCxnSpPr>
            <p:cNvPr id="6" name="Straight Connector 5">
              <a:extLst>
                <a:ext uri="{FF2B5EF4-FFF2-40B4-BE49-F238E27FC236}">
                  <a16:creationId xmlns:a16="http://schemas.microsoft.com/office/drawing/2014/main" id="{0898AE74-EB57-2048-9845-89299F97303C}"/>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F6E5FEFD-BE57-DF47-AEA6-B7BD38BE6B9A}"/>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B40621D4-AD1A-FA49-AF4E-3E485AEF1CF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9C6F708A-A1F5-BB43-8DE2-FE4BBBA3180C}"/>
              </a:ext>
            </a:extLst>
          </p:cNvPr>
          <p:cNvGrpSpPr/>
          <p:nvPr/>
        </p:nvGrpSpPr>
        <p:grpSpPr>
          <a:xfrm>
            <a:off x="3128824" y="1600584"/>
            <a:ext cx="1794067" cy="290624"/>
            <a:chOff x="2629786" y="2427767"/>
            <a:chExt cx="3884428" cy="290624"/>
          </a:xfrm>
        </p:grpSpPr>
        <p:cxnSp>
          <p:nvCxnSpPr>
            <p:cNvPr id="10" name="Straight Connector 9">
              <a:extLst>
                <a:ext uri="{FF2B5EF4-FFF2-40B4-BE49-F238E27FC236}">
                  <a16:creationId xmlns:a16="http://schemas.microsoft.com/office/drawing/2014/main" id="{3663CAF3-5268-F14C-B212-380EDF337653}"/>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EC50CE5-B683-9647-AC3D-93C91FA2FA3F}"/>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61F1E3A-ADB2-5F4E-83D0-B4972199D9B8}"/>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B40416B7-F190-1B4B-B5F5-27121F5C34B1}"/>
              </a:ext>
            </a:extLst>
          </p:cNvPr>
          <p:cNvGrpSpPr/>
          <p:nvPr/>
        </p:nvGrpSpPr>
        <p:grpSpPr>
          <a:xfrm>
            <a:off x="5383458" y="2038429"/>
            <a:ext cx="712913" cy="290624"/>
            <a:chOff x="2629786" y="2427767"/>
            <a:chExt cx="3884428" cy="290624"/>
          </a:xfrm>
        </p:grpSpPr>
        <p:cxnSp>
          <p:nvCxnSpPr>
            <p:cNvPr id="14" name="Straight Connector 13">
              <a:extLst>
                <a:ext uri="{FF2B5EF4-FFF2-40B4-BE49-F238E27FC236}">
                  <a16:creationId xmlns:a16="http://schemas.microsoft.com/office/drawing/2014/main" id="{F43DCDC6-01BF-BE43-B066-017021C1C863}"/>
                </a:ext>
              </a:extLst>
            </p:cNvPr>
            <p:cNvCxnSpPr/>
            <p:nvPr/>
          </p:nvCxnSpPr>
          <p:spPr>
            <a:xfrm>
              <a:off x="2629786" y="2573079"/>
              <a:ext cx="3884428" cy="0"/>
            </a:xfrm>
            <a:prstGeom prst="line">
              <a:avLst/>
            </a:prstGeom>
            <a:ln w="381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D35B8E2-4AF9-1340-9305-03FBE04EBA7D}"/>
                </a:ext>
              </a:extLst>
            </p:cNvPr>
            <p:cNvCxnSpPr/>
            <p:nvPr/>
          </p:nvCxnSpPr>
          <p:spPr>
            <a:xfrm>
              <a:off x="2629786"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CFADBD7-BD08-E445-A9B1-53161FD31843}"/>
                </a:ext>
              </a:extLst>
            </p:cNvPr>
            <p:cNvCxnSpPr/>
            <p:nvPr/>
          </p:nvCxnSpPr>
          <p:spPr>
            <a:xfrm>
              <a:off x="6514214" y="2427767"/>
              <a:ext cx="0" cy="290624"/>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1" name="TextBox 40">
            <a:extLst>
              <a:ext uri="{FF2B5EF4-FFF2-40B4-BE49-F238E27FC236}">
                <a16:creationId xmlns:a16="http://schemas.microsoft.com/office/drawing/2014/main" id="{A730FCF7-AC29-2744-839C-4F4A9D5B89FB}"/>
              </a:ext>
            </a:extLst>
          </p:cNvPr>
          <p:cNvSpPr txBox="1"/>
          <p:nvPr/>
        </p:nvSpPr>
        <p:spPr>
          <a:xfrm>
            <a:off x="4919891" y="4104139"/>
            <a:ext cx="442750" cy="584775"/>
          </a:xfrm>
          <a:prstGeom prst="rect">
            <a:avLst/>
          </a:prstGeom>
          <a:noFill/>
        </p:spPr>
        <p:txBody>
          <a:bodyPr wrap="none" rtlCol="0">
            <a:spAutoFit/>
          </a:bodyPr>
          <a:lstStyle/>
          <a:p>
            <a:r>
              <a:rPr lang="el-GR" sz="3200" i="1" dirty="0">
                <a:latin typeface="Segoe UI Light" panose="020B0502040204020203" pitchFamily="34" charset="0"/>
              </a:rPr>
              <a:t>Δ</a:t>
            </a:r>
            <a:endParaRPr lang="en-US" sz="3200" i="1" dirty="0" err="1">
              <a:latin typeface="Segoe UI Light" panose="020B0502040204020203" pitchFamily="34" charset="0"/>
              <a:cs typeface="Segoe UI Light"/>
            </a:endParaRPr>
          </a:p>
        </p:txBody>
      </p:sp>
      <p:sp>
        <p:nvSpPr>
          <p:cNvPr id="19" name="TextBox 18">
            <a:extLst>
              <a:ext uri="{FF2B5EF4-FFF2-40B4-BE49-F238E27FC236}">
                <a16:creationId xmlns:a16="http://schemas.microsoft.com/office/drawing/2014/main" id="{70A356F1-1A6E-3E4F-B950-94FBD0222AF9}"/>
              </a:ext>
            </a:extLst>
          </p:cNvPr>
          <p:cNvSpPr txBox="1"/>
          <p:nvPr/>
        </p:nvSpPr>
        <p:spPr>
          <a:xfrm>
            <a:off x="6205489" y="1942958"/>
            <a:ext cx="2776722" cy="461665"/>
          </a:xfrm>
          <a:prstGeom prst="rect">
            <a:avLst/>
          </a:prstGeom>
          <a:noFill/>
        </p:spPr>
        <p:txBody>
          <a:bodyPr wrap="none" rtlCol="0">
            <a:spAutoFit/>
          </a:bodyPr>
          <a:lstStyle/>
          <a:p>
            <a:r>
              <a:rPr lang="en-US" sz="2400" dirty="0">
                <a:latin typeface="Segoe UI Light"/>
                <a:cs typeface="Segoe UI Light"/>
              </a:rPr>
              <a:t>Clustering (</a:t>
            </a:r>
            <a:r>
              <a:rPr lang="en-US" sz="2400" i="1" dirty="0">
                <a:latin typeface="Segoe UI Light"/>
                <a:cs typeface="Segoe UI Light"/>
              </a:rPr>
              <a:t>D</a:t>
            </a:r>
            <a:r>
              <a:rPr lang="en-US" sz="2400" dirty="0">
                <a:latin typeface="Segoe UI Light"/>
                <a:cs typeface="Segoe UI Light"/>
              </a:rPr>
              <a:t>=1min)</a:t>
            </a:r>
          </a:p>
        </p:txBody>
      </p:sp>
      <p:sp>
        <p:nvSpPr>
          <p:cNvPr id="37" name="TextBox 36">
            <a:extLst>
              <a:ext uri="{FF2B5EF4-FFF2-40B4-BE49-F238E27FC236}">
                <a16:creationId xmlns:a16="http://schemas.microsoft.com/office/drawing/2014/main" id="{E0AD38F9-D0E5-B54E-9E40-CAA5E2B3F4C2}"/>
              </a:ext>
            </a:extLst>
          </p:cNvPr>
          <p:cNvSpPr txBox="1"/>
          <p:nvPr/>
        </p:nvSpPr>
        <p:spPr>
          <a:xfrm>
            <a:off x="6205489" y="3547117"/>
            <a:ext cx="2776722" cy="461665"/>
          </a:xfrm>
          <a:prstGeom prst="rect">
            <a:avLst/>
          </a:prstGeom>
          <a:noFill/>
        </p:spPr>
        <p:txBody>
          <a:bodyPr wrap="none" rtlCol="0">
            <a:spAutoFit/>
          </a:bodyPr>
          <a:lstStyle/>
          <a:p>
            <a:r>
              <a:rPr lang="en-US" sz="2400" dirty="0">
                <a:latin typeface="Segoe UI Light"/>
                <a:cs typeface="Segoe UI Light"/>
              </a:rPr>
              <a:t>Clustering (</a:t>
            </a:r>
            <a:r>
              <a:rPr lang="en-US" sz="2400" i="1" dirty="0">
                <a:latin typeface="Segoe UI Light"/>
                <a:cs typeface="Segoe UI Light"/>
              </a:rPr>
              <a:t>D</a:t>
            </a:r>
            <a:r>
              <a:rPr lang="en-US" sz="2400" dirty="0">
                <a:latin typeface="Segoe UI Light"/>
                <a:cs typeface="Segoe UI Light"/>
              </a:rPr>
              <a:t>=0min)</a:t>
            </a:r>
          </a:p>
        </p:txBody>
      </p:sp>
      <p:sp>
        <p:nvSpPr>
          <p:cNvPr id="36" name="TextBox 35">
            <a:extLst>
              <a:ext uri="{FF2B5EF4-FFF2-40B4-BE49-F238E27FC236}">
                <a16:creationId xmlns:a16="http://schemas.microsoft.com/office/drawing/2014/main" id="{98A64473-6FF4-CB44-9ACE-CC6C94565855}"/>
              </a:ext>
            </a:extLst>
          </p:cNvPr>
          <p:cNvSpPr txBox="1"/>
          <p:nvPr/>
        </p:nvSpPr>
        <p:spPr>
          <a:xfrm>
            <a:off x="134471" y="340659"/>
            <a:ext cx="4545411" cy="523220"/>
          </a:xfrm>
          <a:prstGeom prst="rect">
            <a:avLst/>
          </a:prstGeom>
          <a:noFill/>
        </p:spPr>
        <p:txBody>
          <a:bodyPr wrap="none" rtlCol="0">
            <a:spAutoFit/>
          </a:bodyPr>
          <a:lstStyle/>
          <a:p>
            <a:r>
              <a:rPr lang="en-US" sz="2800" dirty="0">
                <a:latin typeface="Segoe UI Light"/>
                <a:cs typeface="Segoe UI Light"/>
              </a:rPr>
              <a:t>Time </a:t>
            </a:r>
            <a:r>
              <a:rPr lang="en-US" sz="2800" b="1" dirty="0">
                <a:latin typeface="Segoe UI Semibold" panose="020B0502040204020203" pitchFamily="34" charset="0"/>
                <a:ea typeface="Segoe UI Semibold" panose="020B0502040204020203" pitchFamily="34" charset="0"/>
                <a:cs typeface="Segoe UI Semibold" panose="020B0502040204020203" pitchFamily="34" charset="0"/>
              </a:rPr>
              <a:t>Between Tasks: Result</a:t>
            </a:r>
          </a:p>
        </p:txBody>
      </p:sp>
      <p:pic>
        <p:nvPicPr>
          <p:cNvPr id="38" name="Picture 37">
            <a:extLst>
              <a:ext uri="{FF2B5EF4-FFF2-40B4-BE49-F238E27FC236}">
                <a16:creationId xmlns:a16="http://schemas.microsoft.com/office/drawing/2014/main" id="{A5D17906-8912-0748-BFB3-A9BAD64291D5}"/>
              </a:ext>
            </a:extLst>
          </p:cNvPr>
          <p:cNvPicPr>
            <a:picLocks noChangeAspect="1"/>
          </p:cNvPicPr>
          <p:nvPr/>
        </p:nvPicPr>
        <p:blipFill rotWithShape="1">
          <a:blip r:embed="rId2">
            <a:extLst>
              <a:ext uri="{28A0092B-C50C-407E-A947-70E740481C1C}">
                <a14:useLocalDpi xmlns:a14="http://schemas.microsoft.com/office/drawing/2010/main" val="0"/>
              </a:ext>
            </a:extLst>
          </a:blip>
          <a:srcRect l="10350" t="7812" r="56186" b="23564"/>
          <a:stretch/>
        </p:blipFill>
        <p:spPr>
          <a:xfrm>
            <a:off x="1535850" y="1119810"/>
            <a:ext cx="538460" cy="1104207"/>
          </a:xfrm>
          <a:prstGeom prst="rect">
            <a:avLst/>
          </a:prstGeom>
        </p:spPr>
      </p:pic>
      <p:sp>
        <p:nvSpPr>
          <p:cNvPr id="39" name="TextBox 38">
            <a:extLst>
              <a:ext uri="{FF2B5EF4-FFF2-40B4-BE49-F238E27FC236}">
                <a16:creationId xmlns:a16="http://schemas.microsoft.com/office/drawing/2014/main" id="{C263BFDE-2CF0-964A-8507-5CE0CA751E36}"/>
              </a:ext>
            </a:extLst>
          </p:cNvPr>
          <p:cNvSpPr txBox="1"/>
          <p:nvPr/>
        </p:nvSpPr>
        <p:spPr>
          <a:xfrm>
            <a:off x="1356204" y="2253928"/>
            <a:ext cx="886461" cy="369332"/>
          </a:xfrm>
          <a:prstGeom prst="rect">
            <a:avLst/>
          </a:prstGeom>
          <a:noFill/>
        </p:spPr>
        <p:txBody>
          <a:bodyPr wrap="none" rtlCol="0">
            <a:spAutoFit/>
          </a:bodyPr>
          <a:lstStyle/>
          <a:p>
            <a:r>
              <a:rPr lang="en-US" dirty="0">
                <a:latin typeface="Segoe UI Light"/>
                <a:cs typeface="Segoe UI Light"/>
              </a:rPr>
              <a:t>Worker</a:t>
            </a:r>
          </a:p>
        </p:txBody>
      </p:sp>
      <p:sp>
        <p:nvSpPr>
          <p:cNvPr id="42" name="Rectangle 41">
            <a:extLst>
              <a:ext uri="{FF2B5EF4-FFF2-40B4-BE49-F238E27FC236}">
                <a16:creationId xmlns:a16="http://schemas.microsoft.com/office/drawing/2014/main" id="{0D70F906-FB44-2342-9F83-2362343E8DC0}"/>
              </a:ext>
            </a:extLst>
          </p:cNvPr>
          <p:cNvSpPr/>
          <p:nvPr/>
        </p:nvSpPr>
        <p:spPr>
          <a:xfrm>
            <a:off x="4454890" y="3925246"/>
            <a:ext cx="572110" cy="830997"/>
          </a:xfrm>
          <a:prstGeom prst="rect">
            <a:avLst/>
          </a:prstGeom>
        </p:spPr>
        <p:txBody>
          <a:bodyPr wrap="square">
            <a:spAutoFit/>
          </a:bodyPr>
          <a:lstStyle/>
          <a:p>
            <a:r>
              <a:rPr lang="en-US" sz="4800" dirty="0" err="1">
                <a:solidFill>
                  <a:srgbClr val="000000"/>
                </a:solidFill>
                <a:latin typeface="Segoe UI Light" panose="020B0502040204020203" pitchFamily="34" charset="0"/>
              </a:rPr>
              <a:t>Σ</a:t>
            </a:r>
            <a:endParaRPr lang="en-US" sz="4800" dirty="0">
              <a:solidFill>
                <a:srgbClr val="000000"/>
              </a:solidFill>
              <a:effectLst/>
              <a:latin typeface="Segoe UI Light" panose="020B0502040204020203" pitchFamily="34" charset="0"/>
            </a:endParaRPr>
          </a:p>
        </p:txBody>
      </p:sp>
      <p:sp>
        <p:nvSpPr>
          <p:cNvPr id="3" name="Rectangle 2">
            <a:extLst>
              <a:ext uri="{FF2B5EF4-FFF2-40B4-BE49-F238E27FC236}">
                <a16:creationId xmlns:a16="http://schemas.microsoft.com/office/drawing/2014/main" id="{FCEE4B64-5A86-094B-89BD-3CC0FCD455F9}"/>
              </a:ext>
            </a:extLst>
          </p:cNvPr>
          <p:cNvSpPr/>
          <p:nvPr/>
        </p:nvSpPr>
        <p:spPr>
          <a:xfrm>
            <a:off x="5272592" y="4017578"/>
            <a:ext cx="3082640" cy="646331"/>
          </a:xfrm>
          <a:prstGeom prst="rect">
            <a:avLst/>
          </a:prstGeom>
        </p:spPr>
        <p:txBody>
          <a:bodyPr wrap="none">
            <a:spAutoFit/>
          </a:bodyPr>
          <a:lstStyle/>
          <a:p>
            <a:pPr algn="ctr"/>
            <a:r>
              <a:rPr lang="en-US" sz="3600" b="1" dirty="0">
                <a:latin typeface="Segoe UI Semibold" panose="020B0502040204020203" pitchFamily="34" charset="0"/>
                <a:ea typeface="Segoe UI Semibold" panose="020B0502040204020203" pitchFamily="34" charset="0"/>
                <a:cs typeface="Segoe UI Semibold" panose="020B0502040204020203" pitchFamily="34" charset="0"/>
              </a:rPr>
              <a:t>= 4,603 hours</a:t>
            </a:r>
            <a:endParaRPr lang="en-US" b="1" dirty="0">
              <a:latin typeface="Segoe UI Semibold" panose="020B0502040204020203" pitchFamily="34" charset="0"/>
              <a:ea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98EDC82A-3360-6C4A-8B5B-5605D0E722B4}"/>
              </a:ext>
            </a:extLst>
          </p:cNvPr>
          <p:cNvSpPr/>
          <p:nvPr/>
        </p:nvSpPr>
        <p:spPr>
          <a:xfrm>
            <a:off x="0" y="813985"/>
            <a:ext cx="9144000" cy="3181275"/>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1620030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B6C22D-EDE8-1C4F-A5B6-B53B1888B673}"/>
              </a:ext>
            </a:extLst>
          </p:cNvPr>
          <p:cNvSpPr/>
          <p:nvPr/>
        </p:nvSpPr>
        <p:spPr>
          <a:xfrm>
            <a:off x="161416" y="1642622"/>
            <a:ext cx="3110665" cy="1077218"/>
          </a:xfrm>
          <a:prstGeom prst="rect">
            <a:avLst/>
          </a:prstGeom>
        </p:spPr>
        <p:txBody>
          <a:bodyPr wrap="square">
            <a:spAutoFit/>
          </a:bodyPr>
          <a:lstStyle/>
          <a:p>
            <a:pPr algn="ctr"/>
            <a:r>
              <a:rPr lang="en-US" sz="4400" dirty="0">
                <a:latin typeface="Segoe UI Light" panose="020B0502040204020203" pitchFamily="34" charset="0"/>
                <a:ea typeface="Segoe UI Mono" panose="020B0502040204020203" pitchFamily="34" charset="0"/>
                <a:cs typeface="Segoe UI Mono" panose="020B0502040204020203" pitchFamily="34" charset="0"/>
              </a:rPr>
              <a:t>45,778</a:t>
            </a:r>
            <a:r>
              <a:rPr lang="en-US" sz="4000" dirty="0">
                <a:latin typeface="Segoe UI Light" panose="020B0502040204020203" pitchFamily="34" charset="0"/>
                <a:ea typeface="Segoe UI Mono" panose="020B0502040204020203" pitchFamily="34" charset="0"/>
                <a:cs typeface="Segoe UI Mono" panose="020B0502040204020203" pitchFamily="34" charset="0"/>
              </a:rPr>
              <a:t> </a:t>
            </a:r>
            <a:r>
              <a:rPr lang="en-US" sz="2400" dirty="0">
                <a:latin typeface="Segoe UI Light" panose="020B0502040204020203" pitchFamily="34" charset="0"/>
                <a:ea typeface="Segoe UI Mono" panose="020B0502040204020203" pitchFamily="34" charset="0"/>
                <a:cs typeface="Segoe UI Mono" panose="020B0502040204020203" pitchFamily="34" charset="0"/>
              </a:rPr>
              <a:t>hours</a:t>
            </a:r>
            <a:endParaRPr lang="en-US" sz="4000" dirty="0">
              <a:latin typeface="Segoe UI Light" panose="020B0502040204020203" pitchFamily="34" charset="0"/>
              <a:ea typeface="Segoe UI Mono" panose="020B0502040204020203" pitchFamily="34" charset="0"/>
              <a:cs typeface="Segoe UI Mono" panose="020B0502040204020203" pitchFamily="34" charset="0"/>
            </a:endParaRPr>
          </a:p>
          <a:p>
            <a:pPr algn="ctr"/>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31.8%</a:t>
            </a:r>
            <a:r>
              <a:rPr lang="en-US" sz="2000" dirty="0">
                <a:latin typeface="Segoe UI Light" panose="020B0502040204020203" pitchFamily="34" charset="0"/>
                <a:ea typeface="Segoe UI Mono" panose="020B0502040204020203" pitchFamily="34" charset="0"/>
                <a:cs typeface="Segoe UI Mono" panose="020B0502040204020203" pitchFamily="34" charset="0"/>
              </a:rPr>
              <a:t> of work</a:t>
            </a:r>
          </a:p>
        </p:txBody>
      </p:sp>
      <p:grpSp>
        <p:nvGrpSpPr>
          <p:cNvPr id="12" name="Group 11">
            <a:extLst>
              <a:ext uri="{FF2B5EF4-FFF2-40B4-BE49-F238E27FC236}">
                <a16:creationId xmlns:a16="http://schemas.microsoft.com/office/drawing/2014/main" id="{235A3CF1-4A1C-764B-B474-BC0C107CA976}"/>
              </a:ext>
            </a:extLst>
          </p:cNvPr>
          <p:cNvGrpSpPr/>
          <p:nvPr/>
        </p:nvGrpSpPr>
        <p:grpSpPr>
          <a:xfrm>
            <a:off x="3114736" y="1642622"/>
            <a:ext cx="3110665" cy="1695189"/>
            <a:chOff x="3114736" y="1642622"/>
            <a:chExt cx="3110665" cy="1695189"/>
          </a:xfrm>
        </p:grpSpPr>
        <p:grpSp>
          <p:nvGrpSpPr>
            <p:cNvPr id="32" name="Group 31">
              <a:extLst>
                <a:ext uri="{FF2B5EF4-FFF2-40B4-BE49-F238E27FC236}">
                  <a16:creationId xmlns:a16="http://schemas.microsoft.com/office/drawing/2014/main" id="{406A7FAC-1DA6-F847-BF5D-B87BDBCCC5DE}"/>
                </a:ext>
              </a:extLst>
            </p:cNvPr>
            <p:cNvGrpSpPr/>
            <p:nvPr/>
          </p:nvGrpSpPr>
          <p:grpSpPr>
            <a:xfrm>
              <a:off x="4068630" y="3042389"/>
              <a:ext cx="1149137" cy="295422"/>
              <a:chOff x="2721536" y="2712236"/>
              <a:chExt cx="1149137" cy="295422"/>
            </a:xfrm>
          </p:grpSpPr>
          <p:grpSp>
            <p:nvGrpSpPr>
              <p:cNvPr id="8" name="Group 7">
                <a:extLst>
                  <a:ext uri="{FF2B5EF4-FFF2-40B4-BE49-F238E27FC236}">
                    <a16:creationId xmlns:a16="http://schemas.microsoft.com/office/drawing/2014/main" id="{4293EA7A-BC7B-8B4E-9440-388EE36ACA68}"/>
                  </a:ext>
                </a:extLst>
              </p:cNvPr>
              <p:cNvGrpSpPr/>
              <p:nvPr/>
            </p:nvGrpSpPr>
            <p:grpSpPr>
              <a:xfrm>
                <a:off x="2721536" y="2712236"/>
                <a:ext cx="566654" cy="295422"/>
                <a:chOff x="2053883" y="2096086"/>
                <a:chExt cx="566654" cy="295422"/>
              </a:xfrm>
            </p:grpSpPr>
            <p:sp>
              <p:nvSpPr>
                <p:cNvPr id="4" name="Right Arrow 3">
                  <a:extLst>
                    <a:ext uri="{FF2B5EF4-FFF2-40B4-BE49-F238E27FC236}">
                      <a16:creationId xmlns:a16="http://schemas.microsoft.com/office/drawing/2014/main" id="{0829D915-CF27-B549-A6AC-AD8F65A6AA3D}"/>
                    </a:ext>
                  </a:extLst>
                </p:cNvPr>
                <p:cNvSpPr/>
                <p:nvPr/>
              </p:nvSpPr>
              <p:spPr>
                <a:xfrm>
                  <a:off x="2053883" y="2096086"/>
                  <a:ext cx="566654"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6" name="Straight Connector 5">
                  <a:extLst>
                    <a:ext uri="{FF2B5EF4-FFF2-40B4-BE49-F238E27FC236}">
                      <a16:creationId xmlns:a16="http://schemas.microsoft.com/office/drawing/2014/main" id="{5A8D38E1-3943-E346-A4BC-5D4D0248ECF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1" name="Rounded Rectangle 30">
                <a:extLst>
                  <a:ext uri="{FF2B5EF4-FFF2-40B4-BE49-F238E27FC236}">
                    <a16:creationId xmlns:a16="http://schemas.microsoft.com/office/drawing/2014/main" id="{B6B4D784-45F5-484A-8DE6-077F102CABD2}"/>
                  </a:ext>
                </a:extLst>
              </p:cNvPr>
              <p:cNvSpPr/>
              <p:nvPr/>
            </p:nvSpPr>
            <p:spPr>
              <a:xfrm>
                <a:off x="3336428" y="2765161"/>
                <a:ext cx="534245"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Reject</a:t>
                </a:r>
              </a:p>
            </p:txBody>
          </p:sp>
        </p:grpSp>
        <p:sp>
          <p:nvSpPr>
            <p:cNvPr id="30" name="Rectangle 29">
              <a:extLst>
                <a:ext uri="{FF2B5EF4-FFF2-40B4-BE49-F238E27FC236}">
                  <a16:creationId xmlns:a16="http://schemas.microsoft.com/office/drawing/2014/main" id="{68D390CC-D0AB-F44A-ACD6-91F2603864FB}"/>
                </a:ext>
              </a:extLst>
            </p:cNvPr>
            <p:cNvSpPr/>
            <p:nvPr/>
          </p:nvSpPr>
          <p:spPr>
            <a:xfrm>
              <a:off x="3114736" y="1642622"/>
              <a:ext cx="3110665" cy="1077218"/>
            </a:xfrm>
            <a:prstGeom prst="rect">
              <a:avLst/>
            </a:prstGeom>
          </p:spPr>
          <p:txBody>
            <a:bodyPr wrap="square">
              <a:spAutoFit/>
            </a:bodyPr>
            <a:lstStyle/>
            <a:p>
              <a:pPr algn="ctr"/>
              <a:r>
                <a:rPr lang="en-US" sz="4400" dirty="0">
                  <a:latin typeface="Segoe UI Light" panose="020B0502040204020203" pitchFamily="34" charset="0"/>
                  <a:ea typeface="Segoe UI Mono" panose="020B0502040204020203" pitchFamily="34" charset="0"/>
                  <a:cs typeface="Segoe UI Mono" panose="020B0502040204020203" pitchFamily="34" charset="0"/>
                </a:rPr>
                <a:t>240</a:t>
              </a:r>
              <a:r>
                <a:rPr lang="en-US" sz="4000" dirty="0">
                  <a:latin typeface="Segoe UI Light" panose="020B0502040204020203" pitchFamily="34" charset="0"/>
                  <a:ea typeface="Segoe UI Mono" panose="020B0502040204020203" pitchFamily="34" charset="0"/>
                  <a:cs typeface="Segoe UI Mono" panose="020B0502040204020203" pitchFamily="34" charset="0"/>
                </a:rPr>
                <a:t> </a:t>
              </a:r>
              <a:r>
                <a:rPr lang="en-US" sz="2400" dirty="0">
                  <a:latin typeface="Segoe UI Light" panose="020B0502040204020203" pitchFamily="34" charset="0"/>
                  <a:ea typeface="Segoe UI Mono" panose="020B0502040204020203" pitchFamily="34" charset="0"/>
                  <a:cs typeface="Segoe UI Mono" panose="020B0502040204020203" pitchFamily="34" charset="0"/>
                </a:rPr>
                <a:t>hours</a:t>
              </a:r>
            </a:p>
            <a:p>
              <a:pPr algn="ctr"/>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0.7% </a:t>
              </a:r>
              <a:r>
                <a:rPr lang="en-US" sz="2000" dirty="0">
                  <a:latin typeface="Segoe UI Light" panose="020B0502040204020203" pitchFamily="34" charset="0"/>
                  <a:ea typeface="Segoe UI Mono" panose="020B0502040204020203" pitchFamily="34" charset="0"/>
                  <a:cs typeface="Segoe UI Mono" panose="020B0502040204020203" pitchFamily="34" charset="0"/>
                </a:rPr>
                <a:t>of work</a:t>
              </a:r>
            </a:p>
          </p:txBody>
        </p:sp>
      </p:grpSp>
      <p:grpSp>
        <p:nvGrpSpPr>
          <p:cNvPr id="13" name="Group 12">
            <a:extLst>
              <a:ext uri="{FF2B5EF4-FFF2-40B4-BE49-F238E27FC236}">
                <a16:creationId xmlns:a16="http://schemas.microsoft.com/office/drawing/2014/main" id="{9E85E41A-DB28-4C48-8CBF-A5365FB9E12F}"/>
              </a:ext>
            </a:extLst>
          </p:cNvPr>
          <p:cNvGrpSpPr/>
          <p:nvPr/>
        </p:nvGrpSpPr>
        <p:grpSpPr>
          <a:xfrm>
            <a:off x="5871919" y="1642622"/>
            <a:ext cx="3110665" cy="1695189"/>
            <a:chOff x="5871919" y="1642622"/>
            <a:chExt cx="3110665" cy="1695189"/>
          </a:xfrm>
        </p:grpSpPr>
        <p:grpSp>
          <p:nvGrpSpPr>
            <p:cNvPr id="36" name="Group 35">
              <a:extLst>
                <a:ext uri="{FF2B5EF4-FFF2-40B4-BE49-F238E27FC236}">
                  <a16:creationId xmlns:a16="http://schemas.microsoft.com/office/drawing/2014/main" id="{F3D8C548-C9EF-8E4E-B669-3B4BDA3D1A0F}"/>
                </a:ext>
              </a:extLst>
            </p:cNvPr>
            <p:cNvGrpSpPr/>
            <p:nvPr/>
          </p:nvGrpSpPr>
          <p:grpSpPr>
            <a:xfrm>
              <a:off x="6867092" y="3042389"/>
              <a:ext cx="1006018" cy="295422"/>
              <a:chOff x="5238939" y="2631744"/>
              <a:chExt cx="1006018" cy="295422"/>
            </a:xfrm>
          </p:grpSpPr>
          <p:grpSp>
            <p:nvGrpSpPr>
              <p:cNvPr id="26" name="Group 25">
                <a:extLst>
                  <a:ext uri="{FF2B5EF4-FFF2-40B4-BE49-F238E27FC236}">
                    <a16:creationId xmlns:a16="http://schemas.microsoft.com/office/drawing/2014/main" id="{BFB49031-BB8B-B840-8C35-2681A41644EF}"/>
                  </a:ext>
                </a:extLst>
              </p:cNvPr>
              <p:cNvGrpSpPr/>
              <p:nvPr/>
            </p:nvGrpSpPr>
            <p:grpSpPr>
              <a:xfrm>
                <a:off x="5238939" y="2631744"/>
                <a:ext cx="1006018" cy="295422"/>
                <a:chOff x="5238939" y="2631744"/>
                <a:chExt cx="1006018" cy="295422"/>
              </a:xfrm>
            </p:grpSpPr>
            <p:sp>
              <p:nvSpPr>
                <p:cNvPr id="14" name="Rectangle 13">
                  <a:extLst>
                    <a:ext uri="{FF2B5EF4-FFF2-40B4-BE49-F238E27FC236}">
                      <a16:creationId xmlns:a16="http://schemas.microsoft.com/office/drawing/2014/main" id="{E43CCF7D-9838-1145-81B4-411A181BEACF}"/>
                    </a:ext>
                  </a:extLst>
                </p:cNvPr>
                <p:cNvSpPr/>
                <p:nvPr/>
              </p:nvSpPr>
              <p:spPr>
                <a:xfrm>
                  <a:off x="5590202" y="2645812"/>
                  <a:ext cx="292816" cy="267286"/>
                </a:xfrm>
                <a:prstGeom prst="rect">
                  <a:avLst/>
                </a:prstGeom>
                <a:solidFill>
                  <a:srgbClr val="C00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9" name="Group 8">
                  <a:extLst>
                    <a:ext uri="{FF2B5EF4-FFF2-40B4-BE49-F238E27FC236}">
                      <a16:creationId xmlns:a16="http://schemas.microsoft.com/office/drawing/2014/main" id="{EDDBA68B-1AD7-1B40-8519-2F43C3EB11B1}"/>
                    </a:ext>
                  </a:extLst>
                </p:cNvPr>
                <p:cNvGrpSpPr/>
                <p:nvPr/>
              </p:nvGrpSpPr>
              <p:grpSpPr>
                <a:xfrm>
                  <a:off x="5883018" y="2631744"/>
                  <a:ext cx="361939" cy="295422"/>
                  <a:chOff x="2053883" y="2096086"/>
                  <a:chExt cx="361939" cy="295422"/>
                </a:xfrm>
              </p:grpSpPr>
              <p:sp>
                <p:nvSpPr>
                  <p:cNvPr id="10" name="Right Arrow 9">
                    <a:extLst>
                      <a:ext uri="{FF2B5EF4-FFF2-40B4-BE49-F238E27FC236}">
                        <a16:creationId xmlns:a16="http://schemas.microsoft.com/office/drawing/2014/main" id="{00B7269A-374E-FC4C-AEB3-957634D8D852}"/>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11" name="Straight Connector 10">
                    <a:extLst>
                      <a:ext uri="{FF2B5EF4-FFF2-40B4-BE49-F238E27FC236}">
                        <a16:creationId xmlns:a16="http://schemas.microsoft.com/office/drawing/2014/main" id="{F2599A5C-EF0C-504F-90AE-9D599D3575C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1CD1F40E-E4AD-4A4B-A3F8-34B4C039B3C5}"/>
                    </a:ext>
                  </a:extLst>
                </p:cNvPr>
                <p:cNvGrpSpPr/>
                <p:nvPr/>
              </p:nvGrpSpPr>
              <p:grpSpPr>
                <a:xfrm>
                  <a:off x="5238939" y="2631744"/>
                  <a:ext cx="361939" cy="295422"/>
                  <a:chOff x="4524640" y="2680401"/>
                  <a:chExt cx="361939" cy="295422"/>
                </a:xfrm>
              </p:grpSpPr>
              <p:grpSp>
                <p:nvGrpSpPr>
                  <p:cNvPr id="21" name="Group 20">
                    <a:extLst>
                      <a:ext uri="{FF2B5EF4-FFF2-40B4-BE49-F238E27FC236}">
                        <a16:creationId xmlns:a16="http://schemas.microsoft.com/office/drawing/2014/main" id="{25FE3AB9-90CA-604C-99B8-E85279A19578}"/>
                      </a:ext>
                    </a:extLst>
                  </p:cNvPr>
                  <p:cNvGrpSpPr/>
                  <p:nvPr/>
                </p:nvGrpSpPr>
                <p:grpSpPr>
                  <a:xfrm>
                    <a:off x="4524640" y="2680401"/>
                    <a:ext cx="361939" cy="295422"/>
                    <a:chOff x="2053883" y="2096086"/>
                    <a:chExt cx="361939" cy="295422"/>
                  </a:xfrm>
                </p:grpSpPr>
                <p:sp>
                  <p:nvSpPr>
                    <p:cNvPr id="22" name="Right Arrow 21">
                      <a:extLst>
                        <a:ext uri="{FF2B5EF4-FFF2-40B4-BE49-F238E27FC236}">
                          <a16:creationId xmlns:a16="http://schemas.microsoft.com/office/drawing/2014/main" id="{D2611F82-B44D-0244-818A-01717D3E7BB9}"/>
                        </a:ext>
                      </a:extLst>
                    </p:cNvPr>
                    <p:cNvSpPr/>
                    <p:nvPr/>
                  </p:nvSpPr>
                  <p:spPr>
                    <a:xfrm>
                      <a:off x="2053883" y="2096086"/>
                      <a:ext cx="361939" cy="295422"/>
                    </a:xfrm>
                    <a:prstGeom prst="rightArrow">
                      <a:avLst>
                        <a:gd name="adj1" fmla="val 32583"/>
                        <a:gd name="adj2"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23" name="Straight Connector 22">
                      <a:extLst>
                        <a:ext uri="{FF2B5EF4-FFF2-40B4-BE49-F238E27FC236}">
                          <a16:creationId xmlns:a16="http://schemas.microsoft.com/office/drawing/2014/main" id="{E7CECC71-D0D5-2C48-9B73-2ABFA5BD8C30}"/>
                        </a:ext>
                      </a:extLst>
                    </p:cNvPr>
                    <p:cNvCxnSpPr>
                      <a:cxnSpLocks/>
                    </p:cNvCxnSpPr>
                    <p:nvPr/>
                  </p:nvCxnSpPr>
                  <p:spPr>
                    <a:xfrm>
                      <a:off x="2053883" y="2110154"/>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24" name="Straight Connector 23">
                    <a:extLst>
                      <a:ext uri="{FF2B5EF4-FFF2-40B4-BE49-F238E27FC236}">
                        <a16:creationId xmlns:a16="http://schemas.microsoft.com/office/drawing/2014/main" id="{E89CB8B5-4DC3-864B-940F-CA30F51A1BA8}"/>
                      </a:ext>
                    </a:extLst>
                  </p:cNvPr>
                  <p:cNvCxnSpPr>
                    <a:cxnSpLocks/>
                  </p:cNvCxnSpPr>
                  <p:nvPr/>
                </p:nvCxnSpPr>
                <p:spPr>
                  <a:xfrm>
                    <a:off x="4875871" y="2694469"/>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35" name="Straight Connector 34">
                <a:extLst>
                  <a:ext uri="{FF2B5EF4-FFF2-40B4-BE49-F238E27FC236}">
                    <a16:creationId xmlns:a16="http://schemas.microsoft.com/office/drawing/2014/main" id="{4576C0FC-2BC7-AD4A-A93A-E6D818B8C7DC}"/>
                  </a:ext>
                </a:extLst>
              </p:cNvPr>
              <p:cNvCxnSpPr>
                <a:cxnSpLocks/>
              </p:cNvCxnSpPr>
              <p:nvPr/>
            </p:nvCxnSpPr>
            <p:spPr>
              <a:xfrm>
                <a:off x="6240932" y="2645812"/>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37" name="Rectangle 36">
              <a:extLst>
                <a:ext uri="{FF2B5EF4-FFF2-40B4-BE49-F238E27FC236}">
                  <a16:creationId xmlns:a16="http://schemas.microsoft.com/office/drawing/2014/main" id="{FEF1CDAA-ED05-3842-8DFE-BA20A25928CA}"/>
                </a:ext>
              </a:extLst>
            </p:cNvPr>
            <p:cNvSpPr/>
            <p:nvPr/>
          </p:nvSpPr>
          <p:spPr>
            <a:xfrm>
              <a:off x="5871919" y="1642622"/>
              <a:ext cx="3110665" cy="1077218"/>
            </a:xfrm>
            <a:prstGeom prst="rect">
              <a:avLst/>
            </a:prstGeom>
          </p:spPr>
          <p:txBody>
            <a:bodyPr wrap="square">
              <a:spAutoFit/>
            </a:bodyPr>
            <a:lstStyle/>
            <a:p>
              <a:pPr algn="ctr"/>
              <a:r>
                <a:rPr lang="en-US" sz="4400" dirty="0">
                  <a:latin typeface="Segoe UI Light" panose="020B0502040204020203" pitchFamily="34" charset="0"/>
                  <a:ea typeface="Segoe UI Mono" panose="020B0502040204020203" pitchFamily="34" charset="0"/>
                  <a:cs typeface="Segoe UI Mono" panose="020B0502040204020203" pitchFamily="34" charset="0"/>
                </a:rPr>
                <a:t>4,603</a:t>
              </a:r>
              <a:r>
                <a:rPr lang="en-US" sz="4000" dirty="0">
                  <a:latin typeface="Segoe UI Light" panose="020B0502040204020203" pitchFamily="34" charset="0"/>
                  <a:ea typeface="Segoe UI Mono" panose="020B0502040204020203" pitchFamily="34" charset="0"/>
                  <a:cs typeface="Segoe UI Mono" panose="020B0502040204020203" pitchFamily="34" charset="0"/>
                </a:rPr>
                <a:t> </a:t>
              </a:r>
              <a:r>
                <a:rPr lang="en-US" sz="2400" dirty="0">
                  <a:latin typeface="Segoe UI Light" panose="020B0502040204020203" pitchFamily="34" charset="0"/>
                  <a:ea typeface="Segoe UI Mono" panose="020B0502040204020203" pitchFamily="34" charset="0"/>
                  <a:cs typeface="Segoe UI Mono" panose="020B0502040204020203" pitchFamily="34" charset="0"/>
                </a:rPr>
                <a:t>hours</a:t>
              </a:r>
            </a:p>
            <a:p>
              <a:pPr algn="ctr"/>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4.7% </a:t>
              </a:r>
              <a:r>
                <a:rPr lang="en-US" sz="2000" dirty="0">
                  <a:latin typeface="Segoe UI Light" panose="020B0502040204020203" pitchFamily="34" charset="0"/>
                  <a:ea typeface="Segoe UI Mono" panose="020B0502040204020203" pitchFamily="34" charset="0"/>
                  <a:cs typeface="Segoe UI Mono" panose="020B0502040204020203" pitchFamily="34" charset="0"/>
                </a:rPr>
                <a:t>of work</a:t>
              </a:r>
            </a:p>
          </p:txBody>
        </p:sp>
      </p:grpSp>
      <p:grpSp>
        <p:nvGrpSpPr>
          <p:cNvPr id="16" name="Group 15">
            <a:extLst>
              <a:ext uri="{FF2B5EF4-FFF2-40B4-BE49-F238E27FC236}">
                <a16:creationId xmlns:a16="http://schemas.microsoft.com/office/drawing/2014/main" id="{071078A8-4489-6D40-A838-63B01B676AEA}"/>
              </a:ext>
            </a:extLst>
          </p:cNvPr>
          <p:cNvGrpSpPr/>
          <p:nvPr/>
        </p:nvGrpSpPr>
        <p:grpSpPr>
          <a:xfrm>
            <a:off x="1192451" y="2837512"/>
            <a:ext cx="1048594" cy="621561"/>
            <a:chOff x="916898" y="2837512"/>
            <a:chExt cx="1048594" cy="621561"/>
          </a:xfrm>
        </p:grpSpPr>
        <p:cxnSp>
          <p:nvCxnSpPr>
            <p:cNvPr id="38" name="Straight Connector 37">
              <a:extLst>
                <a:ext uri="{FF2B5EF4-FFF2-40B4-BE49-F238E27FC236}">
                  <a16:creationId xmlns:a16="http://schemas.microsoft.com/office/drawing/2014/main" id="{AAE01A3F-20F8-354A-B25D-A59E4D774E9A}"/>
                </a:ext>
              </a:extLst>
            </p:cNvPr>
            <p:cNvCxnSpPr>
              <a:cxnSpLocks/>
            </p:cNvCxnSpPr>
            <p:nvPr/>
          </p:nvCxnSpPr>
          <p:spPr>
            <a:xfrm>
              <a:off x="1196629" y="2837512"/>
              <a:ext cx="0" cy="267286"/>
            </a:xfrm>
            <a:prstGeom prst="line">
              <a:avLst/>
            </a:prstGeom>
            <a:ln w="285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9" name="Rounded Rectangle 38">
              <a:extLst>
                <a:ext uri="{FF2B5EF4-FFF2-40B4-BE49-F238E27FC236}">
                  <a16:creationId xmlns:a16="http://schemas.microsoft.com/office/drawing/2014/main" id="{C41BA178-F9DE-0146-B63C-B98F091A9964}"/>
                </a:ext>
              </a:extLst>
            </p:cNvPr>
            <p:cNvSpPr/>
            <p:nvPr/>
          </p:nvSpPr>
          <p:spPr>
            <a:xfrm>
              <a:off x="916898" y="3269502"/>
              <a:ext cx="667088" cy="189571"/>
            </a:xfrm>
            <a:prstGeom prst="roundRect">
              <a:avLst/>
            </a:prstGeom>
            <a:solidFill>
              <a:schemeClr val="bg1"/>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rgbClr val="C00000"/>
                  </a:solidFill>
                  <a:latin typeface="Segoe UI Light"/>
                  <a:cs typeface="Segoe UI Light"/>
                </a:rPr>
                <a:t>Returned</a:t>
              </a:r>
            </a:p>
          </p:txBody>
        </p:sp>
        <p:grpSp>
          <p:nvGrpSpPr>
            <p:cNvPr id="40" name="Group 39">
              <a:extLst>
                <a:ext uri="{FF2B5EF4-FFF2-40B4-BE49-F238E27FC236}">
                  <a16:creationId xmlns:a16="http://schemas.microsoft.com/office/drawing/2014/main" id="{59D11E41-9970-0049-A634-C474902A7F96}"/>
                </a:ext>
              </a:extLst>
            </p:cNvPr>
            <p:cNvGrpSpPr/>
            <p:nvPr/>
          </p:nvGrpSpPr>
          <p:grpSpPr>
            <a:xfrm>
              <a:off x="1199336" y="2971155"/>
              <a:ext cx="766156" cy="399035"/>
              <a:chOff x="6766514" y="3012742"/>
              <a:chExt cx="766156" cy="581741"/>
            </a:xfrm>
          </p:grpSpPr>
          <p:sp>
            <p:nvSpPr>
              <p:cNvPr id="41" name="Arc 40">
                <a:extLst>
                  <a:ext uri="{FF2B5EF4-FFF2-40B4-BE49-F238E27FC236}">
                    <a16:creationId xmlns:a16="http://schemas.microsoft.com/office/drawing/2014/main" id="{810F25B6-9E7F-5649-BF2B-7EEA4729DC32}"/>
                  </a:ext>
                </a:extLst>
              </p:cNvPr>
              <p:cNvSpPr/>
              <p:nvPr/>
            </p:nvSpPr>
            <p:spPr>
              <a:xfrm>
                <a:off x="7035685" y="3012742"/>
                <a:ext cx="496985" cy="581741"/>
              </a:xfrm>
              <a:prstGeom prst="arc">
                <a:avLst>
                  <a:gd name="adj1" fmla="val 16200000"/>
                  <a:gd name="adj2" fmla="val 6475419"/>
                </a:avLst>
              </a:prstGeom>
              <a:ln w="76200">
                <a:solidFill>
                  <a:schemeClr val="bg1">
                    <a:lumMod val="5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A2E8352-1891-9049-8256-1E1A525FA957}"/>
                  </a:ext>
                </a:extLst>
              </p:cNvPr>
              <p:cNvCxnSpPr>
                <a:cxnSpLocks/>
              </p:cNvCxnSpPr>
              <p:nvPr/>
            </p:nvCxnSpPr>
            <p:spPr>
              <a:xfrm flipH="1">
                <a:off x="6766514" y="3012742"/>
                <a:ext cx="534240" cy="0"/>
              </a:xfrm>
              <a:prstGeom prst="line">
                <a:avLst/>
              </a:prstGeom>
              <a:ln w="762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 name="TextBox 1">
            <a:extLst>
              <a:ext uri="{FF2B5EF4-FFF2-40B4-BE49-F238E27FC236}">
                <a16:creationId xmlns:a16="http://schemas.microsoft.com/office/drawing/2014/main" id="{BDC8636C-F40D-2744-A010-49D5D2433859}"/>
              </a:ext>
            </a:extLst>
          </p:cNvPr>
          <p:cNvSpPr txBox="1"/>
          <p:nvPr/>
        </p:nvSpPr>
        <p:spPr>
          <a:xfrm>
            <a:off x="421835" y="340462"/>
            <a:ext cx="1587294" cy="769441"/>
          </a:xfrm>
          <a:prstGeom prst="rect">
            <a:avLst/>
          </a:prstGeom>
          <a:noFill/>
        </p:spPr>
        <p:txBody>
          <a:bodyPr wrap="none" rtlCol="0">
            <a:spAutoFit/>
          </a:bodyPr>
          <a:lstStyle/>
          <a:p>
            <a:r>
              <a:rPr lang="en-US" sz="4400" dirty="0">
                <a:latin typeface="Segoe UI Light"/>
                <a:cs typeface="Segoe UI Light"/>
              </a:rPr>
              <a:t>Result</a:t>
            </a:r>
          </a:p>
        </p:txBody>
      </p:sp>
    </p:spTree>
    <p:extLst>
      <p:ext uri="{BB962C8B-B14F-4D97-AF65-F5344CB8AC3E}">
        <p14:creationId xmlns:p14="http://schemas.microsoft.com/office/powerpoint/2010/main" val="12204335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2D82813A-73A6-844F-96DA-5C15BEBADE03}"/>
              </a:ext>
            </a:extLst>
          </p:cNvPr>
          <p:cNvGrpSpPr/>
          <p:nvPr/>
        </p:nvGrpSpPr>
        <p:grpSpPr>
          <a:xfrm>
            <a:off x="525780" y="1679831"/>
            <a:ext cx="8335722" cy="1439544"/>
            <a:chOff x="422910" y="1141946"/>
            <a:chExt cx="8335722" cy="1439544"/>
          </a:xfrm>
        </p:grpSpPr>
        <p:sp>
          <p:nvSpPr>
            <p:cNvPr id="4" name="Rectangle 3">
              <a:extLst>
                <a:ext uri="{FF2B5EF4-FFF2-40B4-BE49-F238E27FC236}">
                  <a16:creationId xmlns:a16="http://schemas.microsoft.com/office/drawing/2014/main" id="{20915596-5312-E74A-BA37-D2959280CEC6}"/>
                </a:ext>
              </a:extLst>
            </p:cNvPr>
            <p:cNvSpPr/>
            <p:nvPr/>
          </p:nvSpPr>
          <p:spPr>
            <a:xfrm>
              <a:off x="422910" y="1750493"/>
              <a:ext cx="8335722" cy="830997"/>
            </a:xfrm>
            <a:prstGeom prst="rect">
              <a:avLst/>
            </a:prstGeom>
          </p:spPr>
          <p:txBody>
            <a:bodyPr wrap="square">
              <a:spAutoFit/>
            </a:bodyPr>
            <a:lstStyle/>
            <a:p>
              <a:r>
                <a:rPr lang="en-US" sz="2400" dirty="0">
                  <a:latin typeface="Segoe UI Light" panose="020B0502040204020203" pitchFamily="34" charset="0"/>
                  <a:ea typeface="Segoe UI Semibold" panose="020B0502040204020203" pitchFamily="34" charset="0"/>
                  <a:cs typeface="Segoe UI Semibold" panose="020B0502040204020203" pitchFamily="34" charset="0"/>
                </a:rPr>
                <a:t>Returning tasks has the biggest impact on the hourly wage</a:t>
              </a:r>
              <a:r>
                <a:rPr lang="en-US" sz="2400" dirty="0">
                  <a:latin typeface="Segoe UI Light" panose="020B0502040204020203" pitchFamily="34" charset="0"/>
                </a:rPr>
                <a:t>. In fact,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31.8% of work time is wasted due to this unpaid work. </a:t>
              </a:r>
              <a:endParaRPr lang="en-US" sz="2400" dirty="0">
                <a:latin typeface="Segoe UI Light" panose="020B0502040204020203" pitchFamily="34" charset="0"/>
              </a:endParaRPr>
            </a:p>
          </p:txBody>
        </p:sp>
        <p:sp>
          <p:nvSpPr>
            <p:cNvPr id="40" name="TextBox 39">
              <a:extLst>
                <a:ext uri="{FF2B5EF4-FFF2-40B4-BE49-F238E27FC236}">
                  <a16:creationId xmlns:a16="http://schemas.microsoft.com/office/drawing/2014/main" id="{B39AEFC9-9731-C248-8F9E-2E94733F8364}"/>
                </a:ext>
              </a:extLst>
            </p:cNvPr>
            <p:cNvSpPr txBox="1"/>
            <p:nvPr/>
          </p:nvSpPr>
          <p:spPr>
            <a:xfrm>
              <a:off x="434506" y="1141946"/>
              <a:ext cx="2551724" cy="707886"/>
            </a:xfrm>
            <a:prstGeom prst="rect">
              <a:avLst/>
            </a:prstGeom>
            <a:noFill/>
          </p:spPr>
          <p:txBody>
            <a:bodyPr wrap="none" lIns="45720" rtlCol="0">
              <a:spAutoFit/>
            </a:bodyPr>
            <a:lstStyle/>
            <a:p>
              <a:r>
                <a:rPr lang="en-US" sz="4000" dirty="0">
                  <a:solidFill>
                    <a:schemeClr val="bg1">
                      <a:lumMod val="65000"/>
                    </a:schemeClr>
                  </a:solidFill>
                  <a:latin typeface="Segoe UI Light"/>
                  <a:cs typeface="Segoe UI Light"/>
                </a:rPr>
                <a:t>Takeaway 2</a:t>
              </a:r>
            </a:p>
          </p:txBody>
        </p:sp>
      </p:grpSp>
    </p:spTree>
    <p:extLst>
      <p:ext uri="{BB962C8B-B14F-4D97-AF65-F5344CB8AC3E}">
        <p14:creationId xmlns:p14="http://schemas.microsoft.com/office/powerpoint/2010/main" val="10932060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A55845E8-92A5-4143-AAC7-DC1C3D016C0C}"/>
              </a:ext>
            </a:extLst>
          </p:cNvPr>
          <p:cNvGrpSpPr/>
          <p:nvPr/>
        </p:nvGrpSpPr>
        <p:grpSpPr>
          <a:xfrm>
            <a:off x="4408803" y="2275383"/>
            <a:ext cx="413388" cy="547159"/>
            <a:chOff x="2027125" y="3050968"/>
            <a:chExt cx="1546571" cy="2047034"/>
          </a:xfrm>
        </p:grpSpPr>
        <p:pic>
          <p:nvPicPr>
            <p:cNvPr id="42" name="Picture 41">
              <a:extLst>
                <a:ext uri="{FF2B5EF4-FFF2-40B4-BE49-F238E27FC236}">
                  <a16:creationId xmlns:a16="http://schemas.microsoft.com/office/drawing/2014/main" id="{92F56ABB-18C3-5B4E-A10D-DD1766C97D8D}"/>
                </a:ext>
              </a:extLst>
            </p:cNvPr>
            <p:cNvPicPr>
              <a:picLocks noChangeAspect="1"/>
            </p:cNvPicPr>
            <p:nvPr/>
          </p:nvPicPr>
          <p:blipFill rotWithShape="1">
            <a:blip r:embed="rId3">
              <a:extLst>
                <a:ext uri="{28A0092B-C50C-407E-A947-70E740481C1C}">
                  <a14:useLocalDpi xmlns:a14="http://schemas.microsoft.com/office/drawing/2010/main" val="0"/>
                </a:ext>
              </a:extLst>
            </a:blip>
            <a:srcRect l="19241" t="7812" r="56185" b="23564"/>
            <a:stretch/>
          </p:blipFill>
          <p:spPr>
            <a:xfrm flipH="1">
              <a:off x="2027125" y="3050968"/>
              <a:ext cx="733052" cy="2047034"/>
            </a:xfrm>
            <a:prstGeom prst="rect">
              <a:avLst/>
            </a:prstGeom>
          </p:spPr>
        </p:pic>
        <p:cxnSp>
          <p:nvCxnSpPr>
            <p:cNvPr id="51" name="Straight Connector 50">
              <a:extLst>
                <a:ext uri="{FF2B5EF4-FFF2-40B4-BE49-F238E27FC236}">
                  <a16:creationId xmlns:a16="http://schemas.microsoft.com/office/drawing/2014/main" id="{3FCFFE38-969F-AE46-BA68-CE548FE6B42C}"/>
                </a:ext>
              </a:extLst>
            </p:cNvPr>
            <p:cNvCxnSpPr/>
            <p:nvPr/>
          </p:nvCxnSpPr>
          <p:spPr>
            <a:xfrm>
              <a:off x="2760177" y="3667349"/>
              <a:ext cx="442867" cy="307800"/>
            </a:xfrm>
            <a:prstGeom prst="line">
              <a:avLst/>
            </a:prstGeom>
            <a:ln w="3810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0" name="Picture 59">
              <a:extLst>
                <a:ext uri="{FF2B5EF4-FFF2-40B4-BE49-F238E27FC236}">
                  <a16:creationId xmlns:a16="http://schemas.microsoft.com/office/drawing/2014/main" id="{A97FEE37-BE90-9C49-9541-0F59053F167F}"/>
                </a:ext>
              </a:extLst>
            </p:cNvPr>
            <p:cNvPicPr>
              <a:picLocks noChangeAspect="1"/>
            </p:cNvPicPr>
            <p:nvPr/>
          </p:nvPicPr>
          <p:blipFill rotWithShape="1">
            <a:blip r:embed="rId4">
              <a:extLst>
                <a:ext uri="{28A0092B-C50C-407E-A947-70E740481C1C}">
                  <a14:useLocalDpi xmlns:a14="http://schemas.microsoft.com/office/drawing/2010/main" val="0"/>
                </a:ext>
              </a:extLst>
            </a:blip>
            <a:srcRect l="60406" t="10191" r="19324" b="67959"/>
            <a:stretch/>
          </p:blipFill>
          <p:spPr>
            <a:xfrm>
              <a:off x="3158440" y="3492261"/>
              <a:ext cx="415256" cy="447613"/>
            </a:xfrm>
            <a:prstGeom prst="rect">
              <a:avLst/>
            </a:prstGeom>
          </p:spPr>
        </p:pic>
      </p:grpSp>
      <p:sp>
        <p:nvSpPr>
          <p:cNvPr id="3" name="Title 2">
            <a:extLst>
              <a:ext uri="{FF2B5EF4-FFF2-40B4-BE49-F238E27FC236}">
                <a16:creationId xmlns:a16="http://schemas.microsoft.com/office/drawing/2014/main" id="{0B7631EF-8BE1-5E43-A98B-B8C286FACD59}"/>
              </a:ext>
            </a:extLst>
          </p:cNvPr>
          <p:cNvSpPr>
            <a:spLocks noGrp="1"/>
          </p:cNvSpPr>
          <p:nvPr>
            <p:ph type="title"/>
          </p:nvPr>
        </p:nvSpPr>
        <p:spPr/>
        <p:txBody>
          <a:bodyPr/>
          <a:lstStyle/>
          <a:p>
            <a:r>
              <a:rPr lang="en-US" dirty="0"/>
              <a:t>What contributes to the low wage?</a:t>
            </a:r>
          </a:p>
        </p:txBody>
      </p:sp>
      <p:pic>
        <p:nvPicPr>
          <p:cNvPr id="20" name="Picture 19">
            <a:extLst>
              <a:ext uri="{FF2B5EF4-FFF2-40B4-BE49-F238E27FC236}">
                <a16:creationId xmlns:a16="http://schemas.microsoft.com/office/drawing/2014/main" id="{6EA8C5BB-97D1-CD45-BEE9-53B74E32D4ED}"/>
              </a:ext>
            </a:extLst>
          </p:cNvPr>
          <p:cNvPicPr>
            <a:picLocks noChangeAspect="1"/>
          </p:cNvPicPr>
          <p:nvPr/>
        </p:nvPicPr>
        <p:blipFill rotWithShape="1">
          <a:blip r:embed="rId5"/>
          <a:srcRect l="17623" r="17017" b="13738"/>
          <a:stretch/>
        </p:blipFill>
        <p:spPr>
          <a:xfrm>
            <a:off x="6081331" y="2291934"/>
            <a:ext cx="345848" cy="456446"/>
          </a:xfrm>
          <a:prstGeom prst="rect">
            <a:avLst/>
          </a:prstGeom>
        </p:spPr>
      </p:pic>
      <p:grpSp>
        <p:nvGrpSpPr>
          <p:cNvPr id="37" name="Group 36">
            <a:extLst>
              <a:ext uri="{FF2B5EF4-FFF2-40B4-BE49-F238E27FC236}">
                <a16:creationId xmlns:a16="http://schemas.microsoft.com/office/drawing/2014/main" id="{64B3ADE8-D824-964A-B652-8BF79449038F}"/>
              </a:ext>
            </a:extLst>
          </p:cNvPr>
          <p:cNvGrpSpPr/>
          <p:nvPr/>
        </p:nvGrpSpPr>
        <p:grpSpPr>
          <a:xfrm>
            <a:off x="7883268" y="2229839"/>
            <a:ext cx="394392" cy="580637"/>
            <a:chOff x="6880694" y="2354608"/>
            <a:chExt cx="394392" cy="580637"/>
          </a:xfrm>
        </p:grpSpPr>
        <p:sp>
          <p:nvSpPr>
            <p:cNvPr id="21" name="Rectangle 20">
              <a:extLst>
                <a:ext uri="{FF2B5EF4-FFF2-40B4-BE49-F238E27FC236}">
                  <a16:creationId xmlns:a16="http://schemas.microsoft.com/office/drawing/2014/main" id="{6DCE7905-633C-0A4C-AB16-AFB4F3F2494C}"/>
                </a:ext>
              </a:extLst>
            </p:cNvPr>
            <p:cNvSpPr/>
            <p:nvPr/>
          </p:nvSpPr>
          <p:spPr>
            <a:xfrm>
              <a:off x="6880694" y="2354608"/>
              <a:ext cx="182610" cy="18261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3" name="Rectangle 22">
              <a:extLst>
                <a:ext uri="{FF2B5EF4-FFF2-40B4-BE49-F238E27FC236}">
                  <a16:creationId xmlns:a16="http://schemas.microsoft.com/office/drawing/2014/main" id="{A272E259-0EBD-0B49-8059-4D3A0546C537}"/>
                </a:ext>
              </a:extLst>
            </p:cNvPr>
            <p:cNvSpPr/>
            <p:nvPr/>
          </p:nvSpPr>
          <p:spPr>
            <a:xfrm>
              <a:off x="7151649" y="2612014"/>
              <a:ext cx="123437" cy="12343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4" name="Rectangle 23">
              <a:extLst>
                <a:ext uri="{FF2B5EF4-FFF2-40B4-BE49-F238E27FC236}">
                  <a16:creationId xmlns:a16="http://schemas.microsoft.com/office/drawing/2014/main" id="{61BD3A6C-A802-104A-8D86-1EABAB04D235}"/>
                </a:ext>
              </a:extLst>
            </p:cNvPr>
            <p:cNvSpPr/>
            <p:nvPr/>
          </p:nvSpPr>
          <p:spPr>
            <a:xfrm>
              <a:off x="7151649" y="2811808"/>
              <a:ext cx="123437" cy="12343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26" name="Straight Connector 25">
              <a:extLst>
                <a:ext uri="{FF2B5EF4-FFF2-40B4-BE49-F238E27FC236}">
                  <a16:creationId xmlns:a16="http://schemas.microsoft.com/office/drawing/2014/main" id="{CEA5EA5D-9E67-404D-95E7-5B30C27491FD}"/>
                </a:ext>
              </a:extLst>
            </p:cNvPr>
            <p:cNvCxnSpPr>
              <a:cxnSpLocks/>
              <a:stCxn id="21" idx="2"/>
            </p:cNvCxnSpPr>
            <p:nvPr/>
          </p:nvCxnSpPr>
          <p:spPr>
            <a:xfrm>
              <a:off x="6971999" y="2537218"/>
              <a:ext cx="0" cy="336308"/>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9B9C8B0-F519-C741-9642-6ED79E25D721}"/>
                </a:ext>
              </a:extLst>
            </p:cNvPr>
            <p:cNvCxnSpPr>
              <a:cxnSpLocks/>
              <a:stCxn id="23" idx="1"/>
            </p:cNvCxnSpPr>
            <p:nvPr/>
          </p:nvCxnSpPr>
          <p:spPr>
            <a:xfrm flipH="1" flipV="1">
              <a:off x="6971999" y="2673732"/>
              <a:ext cx="179650" cy="1"/>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31AB4DF-030D-7949-B24C-8B0767521DB9}"/>
                </a:ext>
              </a:extLst>
            </p:cNvPr>
            <p:cNvCxnSpPr>
              <a:cxnSpLocks/>
              <a:stCxn id="24" idx="1"/>
            </p:cNvCxnSpPr>
            <p:nvPr/>
          </p:nvCxnSpPr>
          <p:spPr>
            <a:xfrm flipH="1">
              <a:off x="6971999" y="2873527"/>
              <a:ext cx="179650" cy="0"/>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6D87AD5D-4EF3-F646-BEE9-9F1D94CA7387}"/>
              </a:ext>
            </a:extLst>
          </p:cNvPr>
          <p:cNvGrpSpPr/>
          <p:nvPr/>
        </p:nvGrpSpPr>
        <p:grpSpPr>
          <a:xfrm>
            <a:off x="190805" y="2104659"/>
            <a:ext cx="1668214" cy="1346419"/>
            <a:chOff x="190805" y="2104659"/>
            <a:chExt cx="1668214" cy="1346419"/>
          </a:xfrm>
        </p:grpSpPr>
        <p:grpSp>
          <p:nvGrpSpPr>
            <p:cNvPr id="43" name="Group 42">
              <a:extLst>
                <a:ext uri="{FF2B5EF4-FFF2-40B4-BE49-F238E27FC236}">
                  <a16:creationId xmlns:a16="http://schemas.microsoft.com/office/drawing/2014/main" id="{37C9F62E-9812-7C44-91DD-22BB941ABEDB}"/>
                </a:ext>
              </a:extLst>
            </p:cNvPr>
            <p:cNvGrpSpPr/>
            <p:nvPr/>
          </p:nvGrpSpPr>
          <p:grpSpPr>
            <a:xfrm>
              <a:off x="712699" y="2104659"/>
              <a:ext cx="624426" cy="830997"/>
              <a:chOff x="1159565" y="2133764"/>
              <a:chExt cx="624426" cy="830997"/>
            </a:xfrm>
          </p:grpSpPr>
          <p:sp>
            <p:nvSpPr>
              <p:cNvPr id="5" name="TextBox 4">
                <a:extLst>
                  <a:ext uri="{FF2B5EF4-FFF2-40B4-BE49-F238E27FC236}">
                    <a16:creationId xmlns:a16="http://schemas.microsoft.com/office/drawing/2014/main" id="{54B5DD64-15DF-0141-93FA-BA086F9639A9}"/>
                  </a:ext>
                </a:extLst>
              </p:cNvPr>
              <p:cNvSpPr txBox="1"/>
              <p:nvPr/>
            </p:nvSpPr>
            <p:spPr>
              <a:xfrm>
                <a:off x="1285027" y="2133764"/>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cxnSp>
            <p:nvCxnSpPr>
              <p:cNvPr id="7" name="Straight Connector 6">
                <a:extLst>
                  <a:ext uri="{FF2B5EF4-FFF2-40B4-BE49-F238E27FC236}">
                    <a16:creationId xmlns:a16="http://schemas.microsoft.com/office/drawing/2014/main" id="{1F4F4123-45E6-3B4B-93C7-2C93A6185566}"/>
                  </a:ext>
                </a:extLst>
              </p:cNvPr>
              <p:cNvCxnSpPr>
                <a:cxnSpLocks/>
              </p:cNvCxnSpPr>
              <p:nvPr/>
            </p:nvCxnSpPr>
            <p:spPr>
              <a:xfrm>
                <a:off x="1159565" y="2591816"/>
                <a:ext cx="624426" cy="0"/>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grpSp>
        <p:sp>
          <p:nvSpPr>
            <p:cNvPr id="44" name="TextBox 43">
              <a:extLst>
                <a:ext uri="{FF2B5EF4-FFF2-40B4-BE49-F238E27FC236}">
                  <a16:creationId xmlns:a16="http://schemas.microsoft.com/office/drawing/2014/main" id="{2E2A74F5-8F0C-C74A-AB4E-2192001CB088}"/>
                </a:ext>
              </a:extLst>
            </p:cNvPr>
            <p:cNvSpPr txBox="1"/>
            <p:nvPr/>
          </p:nvSpPr>
          <p:spPr>
            <a:xfrm>
              <a:off x="190805" y="3050968"/>
              <a:ext cx="1668214" cy="400110"/>
            </a:xfrm>
            <a:prstGeom prst="rect">
              <a:avLst/>
            </a:prstGeom>
            <a:noFill/>
          </p:spPr>
          <p:txBody>
            <a:bodyPr wrap="none" rtlCol="0">
              <a:spAutoFit/>
            </a:bodyPr>
            <a:lstStyle/>
            <a:p>
              <a:pPr algn="ctr"/>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Unpaid work</a:t>
              </a:r>
            </a:p>
          </p:txBody>
        </p:sp>
      </p:grpSp>
      <p:grpSp>
        <p:nvGrpSpPr>
          <p:cNvPr id="50" name="Group 49">
            <a:extLst>
              <a:ext uri="{FF2B5EF4-FFF2-40B4-BE49-F238E27FC236}">
                <a16:creationId xmlns:a16="http://schemas.microsoft.com/office/drawing/2014/main" id="{8B627118-A49D-074D-83A0-49FA28B0014D}"/>
              </a:ext>
            </a:extLst>
          </p:cNvPr>
          <p:cNvGrpSpPr/>
          <p:nvPr/>
        </p:nvGrpSpPr>
        <p:grpSpPr>
          <a:xfrm>
            <a:off x="2171278" y="2104659"/>
            <a:ext cx="1423147" cy="1346419"/>
            <a:chOff x="2171278" y="2104659"/>
            <a:chExt cx="1423147" cy="1346419"/>
          </a:xfrm>
        </p:grpSpPr>
        <p:sp>
          <p:nvSpPr>
            <p:cNvPr id="11" name="TextBox 10">
              <a:extLst>
                <a:ext uri="{FF2B5EF4-FFF2-40B4-BE49-F238E27FC236}">
                  <a16:creationId xmlns:a16="http://schemas.microsoft.com/office/drawing/2014/main" id="{07B46BA5-E05F-684E-81B5-B8884434A294}"/>
                </a:ext>
              </a:extLst>
            </p:cNvPr>
            <p:cNvSpPr txBox="1"/>
            <p:nvPr/>
          </p:nvSpPr>
          <p:spPr>
            <a:xfrm>
              <a:off x="2696102" y="2104659"/>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sp>
          <p:nvSpPr>
            <p:cNvPr id="45" name="TextBox 44">
              <a:extLst>
                <a:ext uri="{FF2B5EF4-FFF2-40B4-BE49-F238E27FC236}">
                  <a16:creationId xmlns:a16="http://schemas.microsoft.com/office/drawing/2014/main" id="{220F7F8F-8AD0-4440-8969-50F9FB5CD3AF}"/>
                </a:ext>
              </a:extLst>
            </p:cNvPr>
            <p:cNvSpPr txBox="1"/>
            <p:nvPr/>
          </p:nvSpPr>
          <p:spPr>
            <a:xfrm>
              <a:off x="2171278" y="3050968"/>
              <a:ext cx="1423147" cy="400110"/>
            </a:xfrm>
            <a:prstGeom prst="rect">
              <a:avLst/>
            </a:prstGeom>
            <a:noFill/>
          </p:spPr>
          <p:txBody>
            <a:bodyPr wrap="none" rtlCol="0">
              <a:spAutoFit/>
            </a:bodyPr>
            <a:lstStyle/>
            <a:p>
              <a:r>
                <a:rPr lang="en-US" sz="2000" dirty="0">
                  <a:latin typeface="Segoe UI Light"/>
                  <a:cs typeface="Segoe UI Light"/>
                </a:rPr>
                <a:t>Low reward</a:t>
              </a:r>
            </a:p>
          </p:txBody>
        </p:sp>
      </p:grpSp>
      <p:sp>
        <p:nvSpPr>
          <p:cNvPr id="46" name="TextBox 45">
            <a:extLst>
              <a:ext uri="{FF2B5EF4-FFF2-40B4-BE49-F238E27FC236}">
                <a16:creationId xmlns:a16="http://schemas.microsoft.com/office/drawing/2014/main" id="{0E06E228-9223-7F4A-BDF8-D940E3DA176C}"/>
              </a:ext>
            </a:extLst>
          </p:cNvPr>
          <p:cNvSpPr txBox="1"/>
          <p:nvPr/>
        </p:nvSpPr>
        <p:spPr>
          <a:xfrm>
            <a:off x="3919545" y="3050968"/>
            <a:ext cx="1362168" cy="400110"/>
          </a:xfrm>
          <a:prstGeom prst="rect">
            <a:avLst/>
          </a:prstGeom>
          <a:noFill/>
        </p:spPr>
        <p:txBody>
          <a:bodyPr wrap="none" rtlCol="0">
            <a:spAutoFit/>
          </a:bodyPr>
          <a:lstStyle/>
          <a:p>
            <a:r>
              <a:rPr lang="en-US" sz="2000" dirty="0">
                <a:latin typeface="Segoe UI Light"/>
                <a:cs typeface="Segoe UI Light"/>
              </a:rPr>
              <a:t>Requesters</a:t>
            </a:r>
          </a:p>
        </p:txBody>
      </p:sp>
      <p:sp>
        <p:nvSpPr>
          <p:cNvPr id="47" name="TextBox 46">
            <a:extLst>
              <a:ext uri="{FF2B5EF4-FFF2-40B4-BE49-F238E27FC236}">
                <a16:creationId xmlns:a16="http://schemas.microsoft.com/office/drawing/2014/main" id="{4ADE3021-4791-D545-ADCD-8FBE599D7910}"/>
              </a:ext>
            </a:extLst>
          </p:cNvPr>
          <p:cNvSpPr txBox="1"/>
          <p:nvPr/>
        </p:nvSpPr>
        <p:spPr>
          <a:xfrm>
            <a:off x="5442174" y="3050968"/>
            <a:ext cx="1624163" cy="400110"/>
          </a:xfrm>
          <a:prstGeom prst="rect">
            <a:avLst/>
          </a:prstGeom>
          <a:noFill/>
        </p:spPr>
        <p:txBody>
          <a:bodyPr wrap="none" rtlCol="0">
            <a:spAutoFit/>
          </a:bodyPr>
          <a:lstStyle/>
          <a:p>
            <a:r>
              <a:rPr lang="en-US" sz="2000" dirty="0">
                <a:latin typeface="Segoe UI Light"/>
                <a:cs typeface="Segoe UI Light"/>
              </a:rPr>
              <a:t>Qualifications</a:t>
            </a:r>
          </a:p>
        </p:txBody>
      </p:sp>
      <p:sp>
        <p:nvSpPr>
          <p:cNvPr id="48" name="TextBox 47">
            <a:extLst>
              <a:ext uri="{FF2B5EF4-FFF2-40B4-BE49-F238E27FC236}">
                <a16:creationId xmlns:a16="http://schemas.microsoft.com/office/drawing/2014/main" id="{F2A54AC9-3972-1B49-ABAF-D94D8114C7C8}"/>
              </a:ext>
            </a:extLst>
          </p:cNvPr>
          <p:cNvSpPr txBox="1"/>
          <p:nvPr/>
        </p:nvSpPr>
        <p:spPr>
          <a:xfrm>
            <a:off x="7454171" y="3050968"/>
            <a:ext cx="1252587" cy="400110"/>
          </a:xfrm>
          <a:prstGeom prst="rect">
            <a:avLst/>
          </a:prstGeom>
          <a:noFill/>
        </p:spPr>
        <p:txBody>
          <a:bodyPr wrap="none" rtlCol="0">
            <a:spAutoFit/>
          </a:bodyPr>
          <a:lstStyle/>
          <a:p>
            <a:r>
              <a:rPr lang="en-US" sz="2000" dirty="0">
                <a:latin typeface="Segoe UI Light"/>
                <a:cs typeface="Segoe UI Light"/>
              </a:rPr>
              <a:t>Task types</a:t>
            </a:r>
          </a:p>
        </p:txBody>
      </p:sp>
      <p:sp>
        <p:nvSpPr>
          <p:cNvPr id="2" name="Rectangle 1">
            <a:extLst>
              <a:ext uri="{FF2B5EF4-FFF2-40B4-BE49-F238E27FC236}">
                <a16:creationId xmlns:a16="http://schemas.microsoft.com/office/drawing/2014/main" id="{692A5E99-5866-2E4D-9FEF-BBB031E6BFAA}"/>
              </a:ext>
            </a:extLst>
          </p:cNvPr>
          <p:cNvSpPr/>
          <p:nvPr/>
        </p:nvSpPr>
        <p:spPr>
          <a:xfrm>
            <a:off x="1977483" y="2089791"/>
            <a:ext cx="6653561" cy="1508336"/>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Tree>
    <p:extLst>
      <p:ext uri="{BB962C8B-B14F-4D97-AF65-F5344CB8AC3E}">
        <p14:creationId xmlns:p14="http://schemas.microsoft.com/office/powerpoint/2010/main" val="143611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1186E19D-8F0C-6B48-8383-D108EE5C0AF1}"/>
              </a:ext>
            </a:extLst>
          </p:cNvPr>
          <p:cNvSpPr txBox="1"/>
          <p:nvPr/>
        </p:nvSpPr>
        <p:spPr>
          <a:xfrm>
            <a:off x="415433" y="1711300"/>
            <a:ext cx="1430100" cy="738664"/>
          </a:xfrm>
          <a:prstGeom prst="rect">
            <a:avLst/>
          </a:prstGeom>
          <a:noFill/>
        </p:spPr>
        <p:txBody>
          <a:bodyPr wrap="square" rtlCol="0">
            <a:spAutoFit/>
          </a:bodyPr>
          <a:lstStyle/>
          <a:p>
            <a:r>
              <a:rPr lang="en-SG" sz="2800" b="1" dirty="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rPr>
              <a:t>$4.65/h </a:t>
            </a:r>
            <a:br>
              <a:rPr lang="en-SG" sz="2400" b="1" dirty="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rPr>
            </a:br>
            <a:r>
              <a:rPr lang="en-SG" sz="1400" dirty="0">
                <a:solidFill>
                  <a:schemeClr val="bg1"/>
                </a:solidFill>
                <a:latin typeface="Segoe UI Light"/>
                <a:cs typeface="Segoe UI Light"/>
              </a:rPr>
              <a:t>[Berg 2016]</a:t>
            </a:r>
            <a:endParaRPr lang="en-SG" sz="2400" dirty="0">
              <a:solidFill>
                <a:schemeClr val="bg1"/>
              </a:solidFill>
              <a:latin typeface="Segoe UI Light"/>
              <a:cs typeface="Segoe UI Light"/>
            </a:endParaRPr>
          </a:p>
        </p:txBody>
      </p:sp>
      <p:cxnSp>
        <p:nvCxnSpPr>
          <p:cNvPr id="4" name="Straight Connector 3"/>
          <p:cNvCxnSpPr/>
          <p:nvPr/>
        </p:nvCxnSpPr>
        <p:spPr>
          <a:xfrm flipV="1">
            <a:off x="2514276" y="431392"/>
            <a:ext cx="0" cy="4203404"/>
          </a:xfrm>
          <a:prstGeom prst="line">
            <a:avLst/>
          </a:prstGeom>
          <a:ln w="12700">
            <a:solidFill>
              <a:schemeClr val="tx1">
                <a:lumMod val="75000"/>
                <a:lumOff val="2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294534" y="4450499"/>
            <a:ext cx="134679" cy="0"/>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406951" y="4188889"/>
            <a:ext cx="877163" cy="523220"/>
          </a:xfrm>
          <a:prstGeom prst="rect">
            <a:avLst/>
          </a:prstGeom>
          <a:noFill/>
        </p:spPr>
        <p:txBody>
          <a:bodyPr wrap="none" rtlCol="0">
            <a:spAutoFit/>
          </a:bodyPr>
          <a:lstStyle/>
          <a:p>
            <a:r>
              <a:rPr lang="en-SG" sz="2800" dirty="0">
                <a:solidFill>
                  <a:schemeClr val="tx1">
                    <a:lumMod val="65000"/>
                    <a:lumOff val="35000"/>
                  </a:schemeClr>
                </a:solidFill>
                <a:latin typeface="Segoe UI Light"/>
                <a:cs typeface="Segoe UI Light"/>
              </a:rPr>
              <a:t>$0/h</a:t>
            </a:r>
          </a:p>
        </p:txBody>
      </p:sp>
      <p:cxnSp>
        <p:nvCxnSpPr>
          <p:cNvPr id="15" name="Straight Connector 14"/>
          <p:cNvCxnSpPr/>
          <p:nvPr/>
        </p:nvCxnSpPr>
        <p:spPr>
          <a:xfrm>
            <a:off x="2294534" y="1091257"/>
            <a:ext cx="134679" cy="0"/>
          </a:xfrm>
          <a:prstGeom prst="line">
            <a:avLst/>
          </a:prstGeom>
          <a:ln w="1270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59877" y="829647"/>
            <a:ext cx="1326004" cy="523220"/>
          </a:xfrm>
          <a:prstGeom prst="rect">
            <a:avLst/>
          </a:prstGeom>
          <a:noFill/>
        </p:spPr>
        <p:txBody>
          <a:bodyPr wrap="none" rtlCol="0">
            <a:spAutoFit/>
          </a:bodyPr>
          <a:lstStyle/>
          <a:p>
            <a:r>
              <a:rPr lang="en-SG" sz="2800" dirty="0">
                <a:solidFill>
                  <a:schemeClr val="tx1">
                    <a:lumMod val="65000"/>
                    <a:lumOff val="35000"/>
                  </a:schemeClr>
                </a:solidFill>
                <a:latin typeface="Segoe UI Light"/>
                <a:cs typeface="Segoe UI Light"/>
              </a:rPr>
              <a:t>$7.25/h</a:t>
            </a:r>
          </a:p>
        </p:txBody>
      </p:sp>
      <p:cxnSp>
        <p:nvCxnSpPr>
          <p:cNvPr id="19" name="Straight Connector 18"/>
          <p:cNvCxnSpPr/>
          <p:nvPr/>
        </p:nvCxnSpPr>
        <p:spPr>
          <a:xfrm flipH="1" flipV="1">
            <a:off x="2578732" y="1735650"/>
            <a:ext cx="604288" cy="1"/>
          </a:xfrm>
          <a:prstGeom prst="line">
            <a:avLst/>
          </a:prstGeom>
          <a:ln w="9525">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183020" y="1505562"/>
            <a:ext cx="1130092" cy="738664"/>
          </a:xfrm>
          <a:prstGeom prst="rect">
            <a:avLst/>
          </a:prstGeom>
          <a:noFill/>
        </p:spPr>
        <p:txBody>
          <a:bodyPr wrap="square" rtlCol="0">
            <a:spAutoFit/>
          </a:bodyPr>
          <a:lstStyle/>
          <a:p>
            <a:r>
              <a:rPr lang="en-SG" sz="2800" b="1" dirty="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rPr>
              <a:t>$5/h </a:t>
            </a:r>
            <a:br>
              <a:rPr lang="en-SG" sz="2400" b="1" dirty="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rPr>
            </a:br>
            <a:r>
              <a:rPr lang="en-SG" sz="1400" dirty="0">
                <a:solidFill>
                  <a:schemeClr val="bg1"/>
                </a:solidFill>
                <a:latin typeface="Segoe UI Light"/>
                <a:cs typeface="Segoe UI Light"/>
              </a:rPr>
              <a:t>[</a:t>
            </a:r>
            <a:r>
              <a:rPr lang="en-SG" sz="1400" dirty="0" err="1">
                <a:solidFill>
                  <a:schemeClr val="bg1"/>
                </a:solidFill>
                <a:latin typeface="Segoe UI Light"/>
                <a:cs typeface="Segoe UI Light"/>
              </a:rPr>
              <a:t>Hitlin</a:t>
            </a:r>
            <a:r>
              <a:rPr lang="en-SG" sz="1400" dirty="0">
                <a:solidFill>
                  <a:schemeClr val="bg1"/>
                </a:solidFill>
                <a:latin typeface="Segoe UI Light"/>
                <a:cs typeface="Segoe UI Light"/>
              </a:rPr>
              <a:t> 2015]</a:t>
            </a:r>
            <a:endParaRPr lang="en-SG" sz="2400" dirty="0">
              <a:solidFill>
                <a:schemeClr val="bg1"/>
              </a:solidFill>
              <a:latin typeface="Segoe UI Light"/>
              <a:cs typeface="Segoe UI Light"/>
            </a:endParaRPr>
          </a:p>
        </p:txBody>
      </p:sp>
      <p:cxnSp>
        <p:nvCxnSpPr>
          <p:cNvPr id="22" name="Straight Connector 21"/>
          <p:cNvCxnSpPr/>
          <p:nvPr/>
        </p:nvCxnSpPr>
        <p:spPr>
          <a:xfrm flipH="1" flipV="1">
            <a:off x="2578732" y="3939474"/>
            <a:ext cx="604288" cy="1"/>
          </a:xfrm>
          <a:prstGeom prst="line">
            <a:avLst/>
          </a:prstGeom>
          <a:ln w="9525">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183020" y="3694146"/>
            <a:ext cx="1638362" cy="738664"/>
          </a:xfrm>
          <a:prstGeom prst="rect">
            <a:avLst/>
          </a:prstGeom>
          <a:noFill/>
        </p:spPr>
        <p:txBody>
          <a:bodyPr wrap="square" rtlCol="0">
            <a:spAutoFit/>
          </a:bodyPr>
          <a:lstStyle/>
          <a:p>
            <a:r>
              <a:rPr lang="en-SG" sz="2800" b="1" dirty="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rPr>
              <a:t>$1/h </a:t>
            </a:r>
            <a:br>
              <a:rPr lang="en-SG" sz="1400" b="1" dirty="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rPr>
            </a:br>
            <a:r>
              <a:rPr lang="en-SG" sz="1400" dirty="0">
                <a:solidFill>
                  <a:schemeClr val="bg1"/>
                </a:solidFill>
                <a:latin typeface="Segoe UI Light"/>
                <a:cs typeface="Segoe UI Light"/>
              </a:rPr>
              <a:t>[Martin </a:t>
            </a:r>
            <a:r>
              <a:rPr lang="en-SG" sz="1400" i="1" dirty="0">
                <a:solidFill>
                  <a:schemeClr val="bg1"/>
                </a:solidFill>
                <a:latin typeface="Segoe UI Light"/>
                <a:cs typeface="Segoe UI Light"/>
              </a:rPr>
              <a:t>et al. </a:t>
            </a:r>
            <a:r>
              <a:rPr lang="en-SG" sz="1400" dirty="0">
                <a:solidFill>
                  <a:schemeClr val="bg1"/>
                </a:solidFill>
                <a:latin typeface="Segoe UI Light"/>
                <a:cs typeface="Segoe UI Light"/>
              </a:rPr>
              <a:t>2015]</a:t>
            </a:r>
          </a:p>
        </p:txBody>
      </p:sp>
      <p:cxnSp>
        <p:nvCxnSpPr>
          <p:cNvPr id="21" name="Straight Connector 20">
            <a:extLst>
              <a:ext uri="{FF2B5EF4-FFF2-40B4-BE49-F238E27FC236}">
                <a16:creationId xmlns:a16="http://schemas.microsoft.com/office/drawing/2014/main" id="{0593AF89-1E9B-CA44-AE62-C864032E050D}"/>
              </a:ext>
            </a:extLst>
          </p:cNvPr>
          <p:cNvCxnSpPr/>
          <p:nvPr/>
        </p:nvCxnSpPr>
        <p:spPr>
          <a:xfrm flipH="1" flipV="1">
            <a:off x="1824925" y="1966830"/>
            <a:ext cx="604288" cy="1"/>
          </a:xfrm>
          <a:prstGeom prst="line">
            <a:avLst/>
          </a:prstGeom>
          <a:ln w="9525">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8BDF93E-C633-5F4B-BF57-E3A7816514F7}"/>
              </a:ext>
            </a:extLst>
          </p:cNvPr>
          <p:cNvSpPr txBox="1"/>
          <p:nvPr/>
        </p:nvSpPr>
        <p:spPr>
          <a:xfrm>
            <a:off x="4821382" y="357071"/>
            <a:ext cx="4065163" cy="3724096"/>
          </a:xfrm>
          <a:prstGeom prst="rect">
            <a:avLst/>
          </a:prstGeom>
          <a:noFill/>
        </p:spPr>
        <p:txBody>
          <a:bodyPr wrap="square" rtlCol="0">
            <a:spAutoFit/>
          </a:bodyPr>
          <a:lstStyle/>
          <a:p>
            <a:pPr>
              <a:spcBef>
                <a:spcPts val="600"/>
              </a:spcBef>
              <a:spcAft>
                <a:spcPts val="600"/>
              </a:spcAft>
            </a:pPr>
            <a:r>
              <a:rPr lang="en-SG" sz="2400" dirty="0">
                <a:solidFill>
                  <a:schemeClr val="bg1">
                    <a:lumMod val="95000"/>
                  </a:schemeClr>
                </a:solidFill>
                <a:latin typeface="Segoe UI Light"/>
                <a:cs typeface="Segoe UI Light"/>
              </a:rPr>
              <a:t>These figures are </a:t>
            </a:r>
            <a:r>
              <a:rPr lang="en-SG" sz="2400" dirty="0">
                <a:solidFill>
                  <a:schemeClr val="bg1">
                    <a:lumMod val="95000"/>
                  </a:schemeClr>
                </a:solidFill>
                <a:latin typeface="Segoe UI Semibold" panose="020B0702040204020203" pitchFamily="34" charset="0"/>
                <a:cs typeface="Segoe UI Semibold" panose="020B0702040204020203" pitchFamily="34" charset="0"/>
              </a:rPr>
              <a:t>subjective data</a:t>
            </a:r>
            <a:r>
              <a:rPr lang="en-SG" sz="2400" dirty="0">
                <a:solidFill>
                  <a:schemeClr val="bg1">
                    <a:lumMod val="95000"/>
                  </a:schemeClr>
                </a:solidFill>
                <a:latin typeface="Segoe UI Light"/>
                <a:cs typeface="Segoe UI Light"/>
              </a:rPr>
              <a:t> based on workers’ opinions on an online forum and survey responses</a:t>
            </a:r>
          </a:p>
          <a:p>
            <a:pPr>
              <a:spcBef>
                <a:spcPts val="600"/>
              </a:spcBef>
              <a:spcAft>
                <a:spcPts val="600"/>
              </a:spcAft>
            </a:pPr>
            <a:r>
              <a:rPr lang="en-SG" sz="2400" dirty="0">
                <a:solidFill>
                  <a:schemeClr val="bg1">
                    <a:lumMod val="95000"/>
                  </a:schemeClr>
                </a:solidFill>
                <a:latin typeface="Segoe UI Light"/>
                <a:cs typeface="Segoe UI Light"/>
              </a:rPr>
              <a:t>The lack of </a:t>
            </a:r>
            <a:r>
              <a:rPr lang="en-SG" sz="2400" b="1" dirty="0">
                <a:solidFill>
                  <a:schemeClr val="bg1">
                    <a:lumMod val="95000"/>
                  </a:schemeClr>
                </a:solidFill>
                <a:latin typeface="Segoe UI Semibold" panose="020B0502040204020203" pitchFamily="34" charset="0"/>
                <a:ea typeface="Segoe UI Semibold" panose="020B0502040204020203" pitchFamily="34" charset="0"/>
                <a:cs typeface="Segoe UI Semibold" panose="020B0502040204020203" pitchFamily="34" charset="0"/>
              </a:rPr>
              <a:t>reward and </a:t>
            </a:r>
            <a:r>
              <a:rPr lang="en-SG" sz="2400" dirty="0">
                <a:solidFill>
                  <a:schemeClr val="bg1">
                    <a:lumMod val="95000"/>
                  </a:schemeClr>
                </a:solidFill>
                <a:latin typeface="Segoe UI Semibold" panose="020B0702040204020203" pitchFamily="34" charset="0"/>
                <a:cs typeface="Segoe UI Semibold" panose="020B0702040204020203" pitchFamily="34" charset="0"/>
              </a:rPr>
              <a:t>task duration data</a:t>
            </a:r>
            <a:r>
              <a:rPr lang="en-SG" sz="2400" dirty="0">
                <a:solidFill>
                  <a:schemeClr val="bg1">
                    <a:lumMod val="95000"/>
                  </a:schemeClr>
                </a:solidFill>
                <a:latin typeface="Segoe UI Light"/>
                <a:cs typeface="Segoe UI Light"/>
              </a:rPr>
              <a:t> has prevented us from objectively analysing workers’ hourly wage</a:t>
            </a:r>
          </a:p>
          <a:p>
            <a:pPr>
              <a:spcBef>
                <a:spcPts val="600"/>
              </a:spcBef>
              <a:spcAft>
                <a:spcPts val="600"/>
              </a:spcAft>
            </a:pPr>
            <a:endParaRPr lang="en-SG" sz="2400" dirty="0">
              <a:solidFill>
                <a:schemeClr val="bg1">
                  <a:lumMod val="95000"/>
                </a:schemeClr>
              </a:solidFill>
              <a:latin typeface="Segoe UI Light"/>
              <a:cs typeface="Segoe UI Light"/>
            </a:endParaRPr>
          </a:p>
        </p:txBody>
      </p:sp>
    </p:spTree>
    <p:extLst>
      <p:ext uri="{BB962C8B-B14F-4D97-AF65-F5344CB8AC3E}">
        <p14:creationId xmlns:p14="http://schemas.microsoft.com/office/powerpoint/2010/main" val="412508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7631EF-8BE1-5E43-A98B-B8C286FACD59}"/>
              </a:ext>
            </a:extLst>
          </p:cNvPr>
          <p:cNvSpPr>
            <a:spLocks noGrp="1"/>
          </p:cNvSpPr>
          <p:nvPr>
            <p:ph type="title"/>
          </p:nvPr>
        </p:nvSpPr>
        <p:spPr/>
        <p:txBody>
          <a:bodyPr/>
          <a:lstStyle/>
          <a:p>
            <a:r>
              <a:rPr lang="en-US" dirty="0"/>
              <a:t>What contributes to the low wage?</a:t>
            </a:r>
          </a:p>
        </p:txBody>
      </p:sp>
      <p:pic>
        <p:nvPicPr>
          <p:cNvPr id="20" name="Picture 19">
            <a:extLst>
              <a:ext uri="{FF2B5EF4-FFF2-40B4-BE49-F238E27FC236}">
                <a16:creationId xmlns:a16="http://schemas.microsoft.com/office/drawing/2014/main" id="{6EA8C5BB-97D1-CD45-BEE9-53B74E32D4ED}"/>
              </a:ext>
            </a:extLst>
          </p:cNvPr>
          <p:cNvPicPr>
            <a:picLocks noChangeAspect="1"/>
          </p:cNvPicPr>
          <p:nvPr/>
        </p:nvPicPr>
        <p:blipFill rotWithShape="1">
          <a:blip r:embed="rId3"/>
          <a:srcRect l="17623" r="17017" b="13738"/>
          <a:stretch/>
        </p:blipFill>
        <p:spPr>
          <a:xfrm>
            <a:off x="6081331" y="2291934"/>
            <a:ext cx="345848" cy="456446"/>
          </a:xfrm>
          <a:prstGeom prst="rect">
            <a:avLst/>
          </a:prstGeom>
        </p:spPr>
      </p:pic>
      <p:grpSp>
        <p:nvGrpSpPr>
          <p:cNvPr id="37" name="Group 36">
            <a:extLst>
              <a:ext uri="{FF2B5EF4-FFF2-40B4-BE49-F238E27FC236}">
                <a16:creationId xmlns:a16="http://schemas.microsoft.com/office/drawing/2014/main" id="{64B3ADE8-D824-964A-B652-8BF79449038F}"/>
              </a:ext>
            </a:extLst>
          </p:cNvPr>
          <p:cNvGrpSpPr/>
          <p:nvPr/>
        </p:nvGrpSpPr>
        <p:grpSpPr>
          <a:xfrm>
            <a:off x="7883268" y="2229839"/>
            <a:ext cx="394392" cy="580637"/>
            <a:chOff x="6880694" y="2354608"/>
            <a:chExt cx="394392" cy="580637"/>
          </a:xfrm>
        </p:grpSpPr>
        <p:sp>
          <p:nvSpPr>
            <p:cNvPr id="21" name="Rectangle 20">
              <a:extLst>
                <a:ext uri="{FF2B5EF4-FFF2-40B4-BE49-F238E27FC236}">
                  <a16:creationId xmlns:a16="http://schemas.microsoft.com/office/drawing/2014/main" id="{6DCE7905-633C-0A4C-AB16-AFB4F3F2494C}"/>
                </a:ext>
              </a:extLst>
            </p:cNvPr>
            <p:cNvSpPr/>
            <p:nvPr/>
          </p:nvSpPr>
          <p:spPr>
            <a:xfrm>
              <a:off x="6880694" y="2354608"/>
              <a:ext cx="182610" cy="18261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3" name="Rectangle 22">
              <a:extLst>
                <a:ext uri="{FF2B5EF4-FFF2-40B4-BE49-F238E27FC236}">
                  <a16:creationId xmlns:a16="http://schemas.microsoft.com/office/drawing/2014/main" id="{A272E259-0EBD-0B49-8059-4D3A0546C537}"/>
                </a:ext>
              </a:extLst>
            </p:cNvPr>
            <p:cNvSpPr/>
            <p:nvPr/>
          </p:nvSpPr>
          <p:spPr>
            <a:xfrm>
              <a:off x="7151649" y="2612014"/>
              <a:ext cx="123437" cy="12343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24" name="Rectangle 23">
              <a:extLst>
                <a:ext uri="{FF2B5EF4-FFF2-40B4-BE49-F238E27FC236}">
                  <a16:creationId xmlns:a16="http://schemas.microsoft.com/office/drawing/2014/main" id="{61BD3A6C-A802-104A-8D86-1EABAB04D235}"/>
                </a:ext>
              </a:extLst>
            </p:cNvPr>
            <p:cNvSpPr/>
            <p:nvPr/>
          </p:nvSpPr>
          <p:spPr>
            <a:xfrm>
              <a:off x="7151649" y="2811808"/>
              <a:ext cx="123437" cy="12343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cxnSp>
          <p:nvCxnSpPr>
            <p:cNvPr id="26" name="Straight Connector 25">
              <a:extLst>
                <a:ext uri="{FF2B5EF4-FFF2-40B4-BE49-F238E27FC236}">
                  <a16:creationId xmlns:a16="http://schemas.microsoft.com/office/drawing/2014/main" id="{CEA5EA5D-9E67-404D-95E7-5B30C27491FD}"/>
                </a:ext>
              </a:extLst>
            </p:cNvPr>
            <p:cNvCxnSpPr>
              <a:cxnSpLocks/>
              <a:stCxn id="21" idx="2"/>
            </p:cNvCxnSpPr>
            <p:nvPr/>
          </p:nvCxnSpPr>
          <p:spPr>
            <a:xfrm>
              <a:off x="6971999" y="2537218"/>
              <a:ext cx="0" cy="336308"/>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9B9C8B0-F519-C741-9642-6ED79E25D721}"/>
                </a:ext>
              </a:extLst>
            </p:cNvPr>
            <p:cNvCxnSpPr>
              <a:cxnSpLocks/>
              <a:stCxn id="23" idx="1"/>
            </p:cNvCxnSpPr>
            <p:nvPr/>
          </p:nvCxnSpPr>
          <p:spPr>
            <a:xfrm flipH="1" flipV="1">
              <a:off x="6971999" y="2673732"/>
              <a:ext cx="179650" cy="1"/>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31AB4DF-030D-7949-B24C-8B0767521DB9}"/>
                </a:ext>
              </a:extLst>
            </p:cNvPr>
            <p:cNvCxnSpPr>
              <a:cxnSpLocks/>
              <a:stCxn id="24" idx="1"/>
            </p:cNvCxnSpPr>
            <p:nvPr/>
          </p:nvCxnSpPr>
          <p:spPr>
            <a:xfrm flipH="1">
              <a:off x="6971999" y="2873527"/>
              <a:ext cx="179650" cy="0"/>
            </a:xfrm>
            <a:prstGeom prst="line">
              <a:avLst/>
            </a:prstGeom>
            <a:ln w="12700" cap="sq">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6D87AD5D-4EF3-F646-BEE9-9F1D94CA7387}"/>
              </a:ext>
            </a:extLst>
          </p:cNvPr>
          <p:cNvGrpSpPr/>
          <p:nvPr/>
        </p:nvGrpSpPr>
        <p:grpSpPr>
          <a:xfrm>
            <a:off x="252906" y="2104659"/>
            <a:ext cx="1544012" cy="1346419"/>
            <a:chOff x="252906" y="2104659"/>
            <a:chExt cx="1544012" cy="1346419"/>
          </a:xfrm>
        </p:grpSpPr>
        <p:grpSp>
          <p:nvGrpSpPr>
            <p:cNvPr id="43" name="Group 42">
              <a:extLst>
                <a:ext uri="{FF2B5EF4-FFF2-40B4-BE49-F238E27FC236}">
                  <a16:creationId xmlns:a16="http://schemas.microsoft.com/office/drawing/2014/main" id="{37C9F62E-9812-7C44-91DD-22BB941ABEDB}"/>
                </a:ext>
              </a:extLst>
            </p:cNvPr>
            <p:cNvGrpSpPr/>
            <p:nvPr/>
          </p:nvGrpSpPr>
          <p:grpSpPr>
            <a:xfrm>
              <a:off x="712699" y="2104659"/>
              <a:ext cx="624426" cy="830997"/>
              <a:chOff x="1159565" y="2133764"/>
              <a:chExt cx="624426" cy="830997"/>
            </a:xfrm>
          </p:grpSpPr>
          <p:sp>
            <p:nvSpPr>
              <p:cNvPr id="5" name="TextBox 4">
                <a:extLst>
                  <a:ext uri="{FF2B5EF4-FFF2-40B4-BE49-F238E27FC236}">
                    <a16:creationId xmlns:a16="http://schemas.microsoft.com/office/drawing/2014/main" id="{54B5DD64-15DF-0141-93FA-BA086F9639A9}"/>
                  </a:ext>
                </a:extLst>
              </p:cNvPr>
              <p:cNvSpPr txBox="1"/>
              <p:nvPr/>
            </p:nvSpPr>
            <p:spPr>
              <a:xfrm>
                <a:off x="1285027" y="2133764"/>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cxnSp>
            <p:nvCxnSpPr>
              <p:cNvPr id="7" name="Straight Connector 6">
                <a:extLst>
                  <a:ext uri="{FF2B5EF4-FFF2-40B4-BE49-F238E27FC236}">
                    <a16:creationId xmlns:a16="http://schemas.microsoft.com/office/drawing/2014/main" id="{1F4F4123-45E6-3B4B-93C7-2C93A6185566}"/>
                  </a:ext>
                </a:extLst>
              </p:cNvPr>
              <p:cNvCxnSpPr>
                <a:cxnSpLocks/>
              </p:cNvCxnSpPr>
              <p:nvPr/>
            </p:nvCxnSpPr>
            <p:spPr>
              <a:xfrm>
                <a:off x="1159565" y="2591816"/>
                <a:ext cx="624426" cy="0"/>
              </a:xfrm>
              <a:prstGeom prst="line">
                <a:avLst/>
              </a:prstGeom>
              <a:ln w="38100">
                <a:solidFill>
                  <a:srgbClr val="C00000"/>
                </a:solidFill>
              </a:ln>
              <a:effectLst/>
            </p:spPr>
            <p:style>
              <a:lnRef idx="2">
                <a:schemeClr val="accent1"/>
              </a:lnRef>
              <a:fillRef idx="0">
                <a:schemeClr val="accent1"/>
              </a:fillRef>
              <a:effectRef idx="1">
                <a:schemeClr val="accent1"/>
              </a:effectRef>
              <a:fontRef idx="minor">
                <a:schemeClr val="tx1"/>
              </a:fontRef>
            </p:style>
          </p:cxnSp>
        </p:grpSp>
        <p:sp>
          <p:nvSpPr>
            <p:cNvPr id="44" name="TextBox 43">
              <a:extLst>
                <a:ext uri="{FF2B5EF4-FFF2-40B4-BE49-F238E27FC236}">
                  <a16:creationId xmlns:a16="http://schemas.microsoft.com/office/drawing/2014/main" id="{2E2A74F5-8F0C-C74A-AB4E-2192001CB088}"/>
                </a:ext>
              </a:extLst>
            </p:cNvPr>
            <p:cNvSpPr txBox="1"/>
            <p:nvPr/>
          </p:nvSpPr>
          <p:spPr>
            <a:xfrm>
              <a:off x="252906" y="3050968"/>
              <a:ext cx="1544012" cy="400110"/>
            </a:xfrm>
            <a:prstGeom prst="rect">
              <a:avLst/>
            </a:prstGeom>
            <a:noFill/>
          </p:spPr>
          <p:txBody>
            <a:bodyPr wrap="none" rtlCol="0">
              <a:spAutoFit/>
            </a:bodyPr>
            <a:lstStyle/>
            <a:p>
              <a:r>
                <a:rPr lang="en-US" sz="2000" dirty="0">
                  <a:latin typeface="Segoe UI Light"/>
                  <a:cs typeface="Segoe UI Light"/>
                </a:rPr>
                <a:t>Unpaid work</a:t>
              </a:r>
            </a:p>
          </p:txBody>
        </p:sp>
      </p:grpSp>
      <p:grpSp>
        <p:nvGrpSpPr>
          <p:cNvPr id="50" name="Group 49">
            <a:extLst>
              <a:ext uri="{FF2B5EF4-FFF2-40B4-BE49-F238E27FC236}">
                <a16:creationId xmlns:a16="http://schemas.microsoft.com/office/drawing/2014/main" id="{8B627118-A49D-074D-83A0-49FA28B0014D}"/>
              </a:ext>
            </a:extLst>
          </p:cNvPr>
          <p:cNvGrpSpPr/>
          <p:nvPr/>
        </p:nvGrpSpPr>
        <p:grpSpPr>
          <a:xfrm>
            <a:off x="2171278" y="2104659"/>
            <a:ext cx="1423147" cy="1346419"/>
            <a:chOff x="2171278" y="2104659"/>
            <a:chExt cx="1423147" cy="1346419"/>
          </a:xfrm>
        </p:grpSpPr>
        <p:sp>
          <p:nvSpPr>
            <p:cNvPr id="11" name="TextBox 10">
              <a:extLst>
                <a:ext uri="{FF2B5EF4-FFF2-40B4-BE49-F238E27FC236}">
                  <a16:creationId xmlns:a16="http://schemas.microsoft.com/office/drawing/2014/main" id="{07B46BA5-E05F-684E-81B5-B8884434A294}"/>
                </a:ext>
              </a:extLst>
            </p:cNvPr>
            <p:cNvSpPr txBox="1"/>
            <p:nvPr/>
          </p:nvSpPr>
          <p:spPr>
            <a:xfrm>
              <a:off x="2696102" y="2104659"/>
              <a:ext cx="373499" cy="830997"/>
            </a:xfrm>
            <a:prstGeom prst="rect">
              <a:avLst/>
            </a:prstGeom>
            <a:noFill/>
          </p:spPr>
          <p:txBody>
            <a:bodyPr wrap="none" lIns="0" tIns="0" rIns="0" bIns="0" rtlCol="0">
              <a:spAutoFit/>
            </a:bodyPr>
            <a:lstStyle/>
            <a:p>
              <a:pPr algn="ctr"/>
              <a:r>
                <a:rPr lang="en-US" sz="5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a:t>
              </a:r>
            </a:p>
          </p:txBody>
        </p:sp>
        <p:sp>
          <p:nvSpPr>
            <p:cNvPr id="45" name="TextBox 44">
              <a:extLst>
                <a:ext uri="{FF2B5EF4-FFF2-40B4-BE49-F238E27FC236}">
                  <a16:creationId xmlns:a16="http://schemas.microsoft.com/office/drawing/2014/main" id="{220F7F8F-8AD0-4440-8969-50F9FB5CD3AF}"/>
                </a:ext>
              </a:extLst>
            </p:cNvPr>
            <p:cNvSpPr txBox="1"/>
            <p:nvPr/>
          </p:nvSpPr>
          <p:spPr>
            <a:xfrm>
              <a:off x="2171278" y="3050968"/>
              <a:ext cx="1423147" cy="400110"/>
            </a:xfrm>
            <a:prstGeom prst="rect">
              <a:avLst/>
            </a:prstGeom>
            <a:noFill/>
          </p:spPr>
          <p:txBody>
            <a:bodyPr wrap="none" rtlCol="0">
              <a:spAutoFit/>
            </a:bodyPr>
            <a:lstStyle/>
            <a:p>
              <a:r>
                <a:rPr lang="en-US" sz="2000" dirty="0">
                  <a:latin typeface="Segoe UI Light"/>
                  <a:cs typeface="Segoe UI Light"/>
                </a:rPr>
                <a:t>Low reward</a:t>
              </a:r>
            </a:p>
          </p:txBody>
        </p:sp>
      </p:grpSp>
      <p:sp>
        <p:nvSpPr>
          <p:cNvPr id="46" name="TextBox 45">
            <a:extLst>
              <a:ext uri="{FF2B5EF4-FFF2-40B4-BE49-F238E27FC236}">
                <a16:creationId xmlns:a16="http://schemas.microsoft.com/office/drawing/2014/main" id="{0E06E228-9223-7F4A-BDF8-D940E3DA176C}"/>
              </a:ext>
            </a:extLst>
          </p:cNvPr>
          <p:cNvSpPr txBox="1"/>
          <p:nvPr/>
        </p:nvSpPr>
        <p:spPr>
          <a:xfrm>
            <a:off x="3871198" y="3050968"/>
            <a:ext cx="1458862" cy="400110"/>
          </a:xfrm>
          <a:prstGeom prst="rect">
            <a:avLst/>
          </a:prstGeom>
          <a:noFill/>
        </p:spPr>
        <p:txBody>
          <a:bodyPr wrap="none" rtlCol="0">
            <a:spAutoFit/>
          </a:bodyPr>
          <a:lstStyle/>
          <a:p>
            <a:pPr algn="ctr"/>
            <a:r>
              <a:rPr lang="en-US" sz="2000" b="1" dirty="0">
                <a:latin typeface="Segoe UI Semibold" panose="020B0502040204020203" pitchFamily="34" charset="0"/>
                <a:ea typeface="Segoe UI Semibold" panose="020B0502040204020203" pitchFamily="34" charset="0"/>
                <a:cs typeface="Segoe UI Semibold" panose="020B0502040204020203" pitchFamily="34" charset="0"/>
              </a:rPr>
              <a:t>Requesters</a:t>
            </a:r>
          </a:p>
        </p:txBody>
      </p:sp>
      <p:sp>
        <p:nvSpPr>
          <p:cNvPr id="47" name="TextBox 46">
            <a:extLst>
              <a:ext uri="{FF2B5EF4-FFF2-40B4-BE49-F238E27FC236}">
                <a16:creationId xmlns:a16="http://schemas.microsoft.com/office/drawing/2014/main" id="{4ADE3021-4791-D545-ADCD-8FBE599D7910}"/>
              </a:ext>
            </a:extLst>
          </p:cNvPr>
          <p:cNvSpPr txBox="1"/>
          <p:nvPr/>
        </p:nvSpPr>
        <p:spPr>
          <a:xfrm>
            <a:off x="5442174" y="3050968"/>
            <a:ext cx="1624163" cy="400110"/>
          </a:xfrm>
          <a:prstGeom prst="rect">
            <a:avLst/>
          </a:prstGeom>
          <a:noFill/>
        </p:spPr>
        <p:txBody>
          <a:bodyPr wrap="none" rtlCol="0">
            <a:spAutoFit/>
          </a:bodyPr>
          <a:lstStyle/>
          <a:p>
            <a:r>
              <a:rPr lang="en-US" sz="2000" dirty="0">
                <a:latin typeface="Segoe UI Light"/>
                <a:cs typeface="Segoe UI Light"/>
              </a:rPr>
              <a:t>Qualifications</a:t>
            </a:r>
          </a:p>
        </p:txBody>
      </p:sp>
      <p:sp>
        <p:nvSpPr>
          <p:cNvPr id="48" name="TextBox 47">
            <a:extLst>
              <a:ext uri="{FF2B5EF4-FFF2-40B4-BE49-F238E27FC236}">
                <a16:creationId xmlns:a16="http://schemas.microsoft.com/office/drawing/2014/main" id="{F2A54AC9-3972-1B49-ABAF-D94D8114C7C8}"/>
              </a:ext>
            </a:extLst>
          </p:cNvPr>
          <p:cNvSpPr txBox="1"/>
          <p:nvPr/>
        </p:nvSpPr>
        <p:spPr>
          <a:xfrm>
            <a:off x="7454171" y="3050968"/>
            <a:ext cx="1252587" cy="400110"/>
          </a:xfrm>
          <a:prstGeom prst="rect">
            <a:avLst/>
          </a:prstGeom>
          <a:noFill/>
        </p:spPr>
        <p:txBody>
          <a:bodyPr wrap="none" rtlCol="0">
            <a:spAutoFit/>
          </a:bodyPr>
          <a:lstStyle/>
          <a:p>
            <a:r>
              <a:rPr lang="en-US" sz="2000" dirty="0">
                <a:latin typeface="Segoe UI Light"/>
                <a:cs typeface="Segoe UI Light"/>
              </a:rPr>
              <a:t>Task types</a:t>
            </a:r>
          </a:p>
        </p:txBody>
      </p:sp>
      <p:sp>
        <p:nvSpPr>
          <p:cNvPr id="2" name="Rectangle 1">
            <a:extLst>
              <a:ext uri="{FF2B5EF4-FFF2-40B4-BE49-F238E27FC236}">
                <a16:creationId xmlns:a16="http://schemas.microsoft.com/office/drawing/2014/main" id="{692A5E99-5866-2E4D-9FEF-BBB031E6BFAA}"/>
              </a:ext>
            </a:extLst>
          </p:cNvPr>
          <p:cNvSpPr/>
          <p:nvPr/>
        </p:nvSpPr>
        <p:spPr>
          <a:xfrm>
            <a:off x="5310253" y="2089791"/>
            <a:ext cx="3320791" cy="1508336"/>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sp>
        <p:nvSpPr>
          <p:cNvPr id="41" name="Rectangle 40">
            <a:extLst>
              <a:ext uri="{FF2B5EF4-FFF2-40B4-BE49-F238E27FC236}">
                <a16:creationId xmlns:a16="http://schemas.microsoft.com/office/drawing/2014/main" id="{018C1AEB-9033-9149-9316-A8886358E779}"/>
              </a:ext>
            </a:extLst>
          </p:cNvPr>
          <p:cNvSpPr/>
          <p:nvPr/>
        </p:nvSpPr>
        <p:spPr>
          <a:xfrm>
            <a:off x="252905" y="1932871"/>
            <a:ext cx="3320791" cy="1508336"/>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Light"/>
              <a:cs typeface="Segoe UI Light"/>
            </a:endParaRPr>
          </a:p>
        </p:txBody>
      </p:sp>
      <p:grpSp>
        <p:nvGrpSpPr>
          <p:cNvPr id="8" name="Group 7">
            <a:extLst>
              <a:ext uri="{FF2B5EF4-FFF2-40B4-BE49-F238E27FC236}">
                <a16:creationId xmlns:a16="http://schemas.microsoft.com/office/drawing/2014/main" id="{E1B9DAD0-C280-6147-AFC1-41E903014CE9}"/>
              </a:ext>
            </a:extLst>
          </p:cNvPr>
          <p:cNvGrpSpPr/>
          <p:nvPr/>
        </p:nvGrpSpPr>
        <p:grpSpPr>
          <a:xfrm>
            <a:off x="4408803" y="2275383"/>
            <a:ext cx="413388" cy="547159"/>
            <a:chOff x="2027125" y="3050968"/>
            <a:chExt cx="1546571" cy="2047034"/>
          </a:xfrm>
        </p:grpSpPr>
        <p:pic>
          <p:nvPicPr>
            <p:cNvPr id="51" name="Picture 50">
              <a:extLst>
                <a:ext uri="{FF2B5EF4-FFF2-40B4-BE49-F238E27FC236}">
                  <a16:creationId xmlns:a16="http://schemas.microsoft.com/office/drawing/2014/main" id="{84663080-576C-D74F-B6CB-FEAAEF6029D3}"/>
                </a:ext>
              </a:extLst>
            </p:cNvPr>
            <p:cNvPicPr>
              <a:picLocks noChangeAspect="1"/>
            </p:cNvPicPr>
            <p:nvPr/>
          </p:nvPicPr>
          <p:blipFill rotWithShape="1">
            <a:blip r:embed="rId4">
              <a:extLst>
                <a:ext uri="{28A0092B-C50C-407E-A947-70E740481C1C}">
                  <a14:useLocalDpi xmlns:a14="http://schemas.microsoft.com/office/drawing/2010/main" val="0"/>
                </a:ext>
              </a:extLst>
            </a:blip>
            <a:srcRect l="19241" t="7812" r="56185" b="23564"/>
            <a:stretch/>
          </p:blipFill>
          <p:spPr>
            <a:xfrm flipH="1">
              <a:off x="2027125" y="3050968"/>
              <a:ext cx="733052" cy="2047034"/>
            </a:xfrm>
            <a:prstGeom prst="rect">
              <a:avLst/>
            </a:prstGeom>
          </p:spPr>
        </p:pic>
        <p:cxnSp>
          <p:nvCxnSpPr>
            <p:cNvPr id="60" name="Straight Connector 59">
              <a:extLst>
                <a:ext uri="{FF2B5EF4-FFF2-40B4-BE49-F238E27FC236}">
                  <a16:creationId xmlns:a16="http://schemas.microsoft.com/office/drawing/2014/main" id="{2A2FF49F-789E-5346-9EF9-8D9140EB23C3}"/>
                </a:ext>
              </a:extLst>
            </p:cNvPr>
            <p:cNvCxnSpPr/>
            <p:nvPr/>
          </p:nvCxnSpPr>
          <p:spPr>
            <a:xfrm>
              <a:off x="2760177" y="3667349"/>
              <a:ext cx="442867" cy="307800"/>
            </a:xfrm>
            <a:prstGeom prst="line">
              <a:avLst/>
            </a:prstGeom>
            <a:ln w="3810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61" name="Picture 60">
              <a:extLst>
                <a:ext uri="{FF2B5EF4-FFF2-40B4-BE49-F238E27FC236}">
                  <a16:creationId xmlns:a16="http://schemas.microsoft.com/office/drawing/2014/main" id="{2AADBBBA-8C7D-1C43-95EF-EDA7FA3B3C99}"/>
                </a:ext>
              </a:extLst>
            </p:cNvPr>
            <p:cNvPicPr>
              <a:picLocks noChangeAspect="1"/>
            </p:cNvPicPr>
            <p:nvPr/>
          </p:nvPicPr>
          <p:blipFill rotWithShape="1">
            <a:blip r:embed="rId5">
              <a:extLst>
                <a:ext uri="{28A0092B-C50C-407E-A947-70E740481C1C}">
                  <a14:useLocalDpi xmlns:a14="http://schemas.microsoft.com/office/drawing/2010/main" val="0"/>
                </a:ext>
              </a:extLst>
            </a:blip>
            <a:srcRect l="60406" t="10191" r="19324" b="67959"/>
            <a:stretch/>
          </p:blipFill>
          <p:spPr>
            <a:xfrm>
              <a:off x="3158440" y="3492261"/>
              <a:ext cx="415256" cy="447613"/>
            </a:xfrm>
            <a:prstGeom prst="rect">
              <a:avLst/>
            </a:prstGeom>
          </p:spPr>
        </p:pic>
      </p:grpSp>
    </p:spTree>
    <p:extLst>
      <p:ext uri="{BB962C8B-B14F-4D97-AF65-F5344CB8AC3E}">
        <p14:creationId xmlns:p14="http://schemas.microsoft.com/office/powerpoint/2010/main" val="389903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578A8F4-7A24-6849-8879-F179668E9F77}"/>
              </a:ext>
            </a:extLst>
          </p:cNvPr>
          <p:cNvGrpSpPr/>
          <p:nvPr/>
        </p:nvGrpSpPr>
        <p:grpSpPr>
          <a:xfrm>
            <a:off x="746405" y="1786920"/>
            <a:ext cx="7651191" cy="1569660"/>
            <a:chOff x="909713" y="1569388"/>
            <a:chExt cx="7651191" cy="1569660"/>
          </a:xfrm>
        </p:grpSpPr>
        <p:sp>
          <p:nvSpPr>
            <p:cNvPr id="3" name="Rectangle 2">
              <a:extLst>
                <a:ext uri="{FF2B5EF4-FFF2-40B4-BE49-F238E27FC236}">
                  <a16:creationId xmlns:a16="http://schemas.microsoft.com/office/drawing/2014/main" id="{ABBEF060-5941-7141-8334-DEC07DEBBD46}"/>
                </a:ext>
              </a:extLst>
            </p:cNvPr>
            <p:cNvSpPr/>
            <p:nvPr/>
          </p:nvSpPr>
          <p:spPr>
            <a:xfrm>
              <a:off x="3364892" y="1569388"/>
              <a:ext cx="5196012" cy="1569660"/>
            </a:xfrm>
            <a:prstGeom prst="rect">
              <a:avLst/>
            </a:prstGeom>
          </p:spPr>
          <p:txBody>
            <a:bodyPr wrap="square">
              <a:spAutoFit/>
            </a:bodyPr>
            <a:lstStyle/>
            <a:p>
              <a:r>
                <a:rPr lang="en-US" sz="2400" dirty="0">
                  <a:latin typeface="Segoe UI Light" panose="020B0502040204020203" pitchFamily="34" charset="0"/>
                  <a:ea typeface="Segoe UI Mono" panose="020B0502040204020203" pitchFamily="34" charset="0"/>
                  <a:cs typeface="Segoe UI Mono" panose="020B0502040204020203" pitchFamily="34" charset="0"/>
                </a:rPr>
                <a:t>Workers are underpaid. </a:t>
              </a:r>
              <a:r>
                <a:rPr lang="en-US" sz="2400" dirty="0">
                  <a:solidFill>
                    <a:schemeClr val="bg1"/>
                  </a:solidFill>
                  <a:latin typeface="Segoe UI Light" panose="020B0502040204020203" pitchFamily="34" charset="0"/>
                  <a:ea typeface="Segoe UI Mono" panose="020B0502040204020203" pitchFamily="34" charset="0"/>
                  <a:cs typeface="Segoe UI Mono" panose="020B0502040204020203" pitchFamily="34" charset="0"/>
                </a:rPr>
                <a:t>Is this because all requesters treat workers unfairly, or are there are small number of people who request very low paid tasks?</a:t>
              </a:r>
            </a:p>
          </p:txBody>
        </p:sp>
        <p:sp>
          <p:nvSpPr>
            <p:cNvPr id="4" name="Rectangle 3">
              <a:extLst>
                <a:ext uri="{FF2B5EF4-FFF2-40B4-BE49-F238E27FC236}">
                  <a16:creationId xmlns:a16="http://schemas.microsoft.com/office/drawing/2014/main" id="{E98EAAEA-D860-A14A-A93E-AE99BB421E63}"/>
                </a:ext>
              </a:extLst>
            </p:cNvPr>
            <p:cNvSpPr/>
            <p:nvPr/>
          </p:nvSpPr>
          <p:spPr>
            <a:xfrm>
              <a:off x="909713" y="1938720"/>
              <a:ext cx="2079415" cy="830997"/>
            </a:xfrm>
            <a:prstGeom prst="rect">
              <a:avLst/>
            </a:prstGeom>
          </p:spPr>
          <p:txBody>
            <a:bodyPr wrap="none">
              <a:spAutoFit/>
            </a:bodyPr>
            <a:lstStyle/>
            <a:p>
              <a:r>
                <a:rPr lang="en-US" sz="4800" b="1" dirty="0">
                  <a:latin typeface="Segoe UI Semibold" panose="020B0502040204020203" pitchFamily="34" charset="0"/>
                  <a:ea typeface="Segoe UI Semibold" panose="020B0502040204020203" pitchFamily="34" charset="0"/>
                  <a:cs typeface="Segoe UI Semibold" panose="020B0502040204020203" pitchFamily="34" charset="0"/>
                </a:rPr>
                <a:t>&lt; $2/h</a:t>
              </a:r>
              <a:endParaRPr lang="en-US" sz="4800" dirty="0"/>
            </a:p>
          </p:txBody>
        </p:sp>
      </p:grpSp>
    </p:spTree>
    <p:extLst>
      <p:ext uri="{BB962C8B-B14F-4D97-AF65-F5344CB8AC3E}">
        <p14:creationId xmlns:p14="http://schemas.microsoft.com/office/powerpoint/2010/main" val="27710594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578A8F4-7A24-6849-8879-F179668E9F77}"/>
              </a:ext>
            </a:extLst>
          </p:cNvPr>
          <p:cNvGrpSpPr/>
          <p:nvPr/>
        </p:nvGrpSpPr>
        <p:grpSpPr>
          <a:xfrm>
            <a:off x="746405" y="1786920"/>
            <a:ext cx="7651191" cy="1569660"/>
            <a:chOff x="909713" y="1569388"/>
            <a:chExt cx="7651191" cy="1569660"/>
          </a:xfrm>
        </p:grpSpPr>
        <p:sp>
          <p:nvSpPr>
            <p:cNvPr id="3" name="Rectangle 2">
              <a:extLst>
                <a:ext uri="{FF2B5EF4-FFF2-40B4-BE49-F238E27FC236}">
                  <a16:creationId xmlns:a16="http://schemas.microsoft.com/office/drawing/2014/main" id="{ABBEF060-5941-7141-8334-DEC07DEBBD46}"/>
                </a:ext>
              </a:extLst>
            </p:cNvPr>
            <p:cNvSpPr/>
            <p:nvPr/>
          </p:nvSpPr>
          <p:spPr>
            <a:xfrm>
              <a:off x="3364892" y="1569388"/>
              <a:ext cx="5196012" cy="1569660"/>
            </a:xfrm>
            <a:prstGeom prst="rect">
              <a:avLst/>
            </a:prstGeom>
          </p:spPr>
          <p:txBody>
            <a:bodyPr wrap="square">
              <a:spAutoFit/>
            </a:bodyPr>
            <a:lstStyle/>
            <a:p>
              <a:r>
                <a:rPr lang="en-US" sz="2400" dirty="0">
                  <a:latin typeface="Segoe UI Light" panose="020B0502040204020203" pitchFamily="34" charset="0"/>
                  <a:ea typeface="Segoe UI Mono" panose="020B0502040204020203" pitchFamily="34" charset="0"/>
                  <a:cs typeface="Segoe UI Mono" panose="020B0502040204020203" pitchFamily="34" charset="0"/>
                </a:rPr>
                <a:t>Workers are underpaid. Is this because all requesters treat workers unfairly, </a:t>
              </a:r>
              <a:r>
                <a:rPr lang="en-US" sz="2400" dirty="0">
                  <a:solidFill>
                    <a:schemeClr val="bg1"/>
                  </a:solidFill>
                  <a:latin typeface="Segoe UI Light" panose="020B0502040204020203" pitchFamily="34" charset="0"/>
                  <a:ea typeface="Segoe UI Mono" panose="020B0502040204020203" pitchFamily="34" charset="0"/>
                  <a:cs typeface="Segoe UI Mono" panose="020B0502040204020203" pitchFamily="34" charset="0"/>
                </a:rPr>
                <a:t>or are there are small number of people who request very low paid tasks?</a:t>
              </a:r>
            </a:p>
          </p:txBody>
        </p:sp>
        <p:sp>
          <p:nvSpPr>
            <p:cNvPr id="4" name="Rectangle 3">
              <a:extLst>
                <a:ext uri="{FF2B5EF4-FFF2-40B4-BE49-F238E27FC236}">
                  <a16:creationId xmlns:a16="http://schemas.microsoft.com/office/drawing/2014/main" id="{E98EAAEA-D860-A14A-A93E-AE99BB421E63}"/>
                </a:ext>
              </a:extLst>
            </p:cNvPr>
            <p:cNvSpPr/>
            <p:nvPr/>
          </p:nvSpPr>
          <p:spPr>
            <a:xfrm>
              <a:off x="909713" y="1938720"/>
              <a:ext cx="2079415" cy="830997"/>
            </a:xfrm>
            <a:prstGeom prst="rect">
              <a:avLst/>
            </a:prstGeom>
          </p:spPr>
          <p:txBody>
            <a:bodyPr wrap="none">
              <a:spAutoFit/>
            </a:bodyPr>
            <a:lstStyle/>
            <a:p>
              <a:r>
                <a:rPr lang="en-US" sz="4800" b="1" dirty="0">
                  <a:latin typeface="Segoe UI Semibold" panose="020B0502040204020203" pitchFamily="34" charset="0"/>
                  <a:ea typeface="Segoe UI Semibold" panose="020B0502040204020203" pitchFamily="34" charset="0"/>
                  <a:cs typeface="Segoe UI Semibold" panose="020B0502040204020203" pitchFamily="34" charset="0"/>
                </a:rPr>
                <a:t>&lt; $2/h</a:t>
              </a:r>
              <a:endParaRPr lang="en-US" sz="4800" dirty="0"/>
            </a:p>
          </p:txBody>
        </p:sp>
      </p:grpSp>
    </p:spTree>
    <p:extLst>
      <p:ext uri="{BB962C8B-B14F-4D97-AF65-F5344CB8AC3E}">
        <p14:creationId xmlns:p14="http://schemas.microsoft.com/office/powerpoint/2010/main" val="40674592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578A8F4-7A24-6849-8879-F179668E9F77}"/>
              </a:ext>
            </a:extLst>
          </p:cNvPr>
          <p:cNvGrpSpPr/>
          <p:nvPr/>
        </p:nvGrpSpPr>
        <p:grpSpPr>
          <a:xfrm>
            <a:off x="746405" y="1786920"/>
            <a:ext cx="7651191" cy="1569660"/>
            <a:chOff x="909713" y="1569388"/>
            <a:chExt cx="7651191" cy="1569660"/>
          </a:xfrm>
        </p:grpSpPr>
        <p:sp>
          <p:nvSpPr>
            <p:cNvPr id="3" name="Rectangle 2">
              <a:extLst>
                <a:ext uri="{FF2B5EF4-FFF2-40B4-BE49-F238E27FC236}">
                  <a16:creationId xmlns:a16="http://schemas.microsoft.com/office/drawing/2014/main" id="{ABBEF060-5941-7141-8334-DEC07DEBBD46}"/>
                </a:ext>
              </a:extLst>
            </p:cNvPr>
            <p:cNvSpPr/>
            <p:nvPr/>
          </p:nvSpPr>
          <p:spPr>
            <a:xfrm>
              <a:off x="3364892" y="1569388"/>
              <a:ext cx="5196012" cy="1569660"/>
            </a:xfrm>
            <a:prstGeom prst="rect">
              <a:avLst/>
            </a:prstGeom>
          </p:spPr>
          <p:txBody>
            <a:bodyPr wrap="square">
              <a:spAutoFit/>
            </a:bodyPr>
            <a:lstStyle/>
            <a:p>
              <a:r>
                <a:rPr lang="en-US" sz="2400" dirty="0">
                  <a:latin typeface="Segoe UI Light" panose="020B0502040204020203" pitchFamily="34" charset="0"/>
                  <a:ea typeface="Segoe UI Mono" panose="020B0502040204020203" pitchFamily="34" charset="0"/>
                  <a:cs typeface="Segoe UI Mono" panose="020B0502040204020203" pitchFamily="34" charset="0"/>
                </a:rPr>
                <a:t>Workers are underpaid. Is this because all requesters treat workers unfairly, or are there a small number of requesters who post many very low paid tasks?</a:t>
              </a:r>
            </a:p>
          </p:txBody>
        </p:sp>
        <p:sp>
          <p:nvSpPr>
            <p:cNvPr id="4" name="Rectangle 3">
              <a:extLst>
                <a:ext uri="{FF2B5EF4-FFF2-40B4-BE49-F238E27FC236}">
                  <a16:creationId xmlns:a16="http://schemas.microsoft.com/office/drawing/2014/main" id="{E98EAAEA-D860-A14A-A93E-AE99BB421E63}"/>
                </a:ext>
              </a:extLst>
            </p:cNvPr>
            <p:cNvSpPr/>
            <p:nvPr/>
          </p:nvSpPr>
          <p:spPr>
            <a:xfrm>
              <a:off x="909713" y="1938720"/>
              <a:ext cx="2079415" cy="830997"/>
            </a:xfrm>
            <a:prstGeom prst="rect">
              <a:avLst/>
            </a:prstGeom>
          </p:spPr>
          <p:txBody>
            <a:bodyPr wrap="none">
              <a:spAutoFit/>
            </a:bodyPr>
            <a:lstStyle/>
            <a:p>
              <a:r>
                <a:rPr lang="en-US" sz="4800" b="1" dirty="0">
                  <a:latin typeface="Segoe UI Semibold" panose="020B0502040204020203" pitchFamily="34" charset="0"/>
                  <a:ea typeface="Segoe UI Semibold" panose="020B0502040204020203" pitchFamily="34" charset="0"/>
                  <a:cs typeface="Segoe UI Semibold" panose="020B0502040204020203" pitchFamily="34" charset="0"/>
                </a:rPr>
                <a:t>&lt; $2/h</a:t>
              </a:r>
              <a:endParaRPr lang="en-US" sz="4800" dirty="0"/>
            </a:p>
          </p:txBody>
        </p:sp>
      </p:grpSp>
    </p:spTree>
    <p:extLst>
      <p:ext uri="{BB962C8B-B14F-4D97-AF65-F5344CB8AC3E}">
        <p14:creationId xmlns:p14="http://schemas.microsoft.com/office/powerpoint/2010/main" val="13075971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63EF2D6-4D4A-7D4B-8268-051C5F95D634}"/>
              </a:ext>
            </a:extLst>
          </p:cNvPr>
          <p:cNvGrpSpPr/>
          <p:nvPr/>
        </p:nvGrpSpPr>
        <p:grpSpPr>
          <a:xfrm>
            <a:off x="1806877" y="1548233"/>
            <a:ext cx="5797871" cy="2047034"/>
            <a:chOff x="1491458" y="807643"/>
            <a:chExt cx="5797871" cy="2047034"/>
          </a:xfrm>
        </p:grpSpPr>
        <p:grpSp>
          <p:nvGrpSpPr>
            <p:cNvPr id="29" name="Group 28">
              <a:extLst>
                <a:ext uri="{FF2B5EF4-FFF2-40B4-BE49-F238E27FC236}">
                  <a16:creationId xmlns:a16="http://schemas.microsoft.com/office/drawing/2014/main" id="{15663B46-6C72-A743-9A47-4CD50682D6CF}"/>
                </a:ext>
              </a:extLst>
            </p:cNvPr>
            <p:cNvGrpSpPr/>
            <p:nvPr/>
          </p:nvGrpSpPr>
          <p:grpSpPr>
            <a:xfrm>
              <a:off x="3540368" y="807643"/>
              <a:ext cx="1394260" cy="2047034"/>
              <a:chOff x="3540368" y="807643"/>
              <a:chExt cx="1394260" cy="2047034"/>
            </a:xfrm>
          </p:grpSpPr>
          <p:pic>
            <p:nvPicPr>
              <p:cNvPr id="19" name="Picture 18">
                <a:extLst>
                  <a:ext uri="{FF2B5EF4-FFF2-40B4-BE49-F238E27FC236}">
                    <a16:creationId xmlns:a16="http://schemas.microsoft.com/office/drawing/2014/main" id="{8053081C-F60F-694F-96E7-A79B50219D8E}"/>
                  </a:ext>
                </a:extLst>
              </p:cNvPr>
              <p:cNvPicPr>
                <a:picLocks noChangeAspect="1"/>
              </p:cNvPicPr>
              <p:nvPr/>
            </p:nvPicPr>
            <p:blipFill rotWithShape="1">
              <a:blip r:embed="rId3">
                <a:extLst>
                  <a:ext uri="{28A0092B-C50C-407E-A947-70E740481C1C}">
                    <a14:useLocalDpi xmlns:a14="http://schemas.microsoft.com/office/drawing/2010/main" val="0"/>
                  </a:ext>
                </a:extLst>
              </a:blip>
              <a:srcRect l="19241" t="7812" r="56185" b="23564"/>
              <a:stretch/>
            </p:blipFill>
            <p:spPr>
              <a:xfrm flipH="1">
                <a:off x="3540368" y="807643"/>
                <a:ext cx="733052" cy="2047034"/>
              </a:xfrm>
              <a:prstGeom prst="rect">
                <a:avLst/>
              </a:prstGeom>
            </p:spPr>
          </p:pic>
          <p:cxnSp>
            <p:nvCxnSpPr>
              <p:cNvPr id="20" name="Straight Connector 19">
                <a:extLst>
                  <a:ext uri="{FF2B5EF4-FFF2-40B4-BE49-F238E27FC236}">
                    <a16:creationId xmlns:a16="http://schemas.microsoft.com/office/drawing/2014/main" id="{A061D97C-7CAD-3147-A5EA-D7D58175272D}"/>
                  </a:ext>
                </a:extLst>
              </p:cNvPr>
              <p:cNvCxnSpPr/>
              <p:nvPr/>
            </p:nvCxnSpPr>
            <p:spPr>
              <a:xfrm>
                <a:off x="4273420" y="1424024"/>
                <a:ext cx="442867" cy="307800"/>
              </a:xfrm>
              <a:prstGeom prst="line">
                <a:avLst/>
              </a:prstGeom>
              <a:ln w="14605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A90FC7C1-DFD6-FF4B-8C28-67AC2D20997E}"/>
                  </a:ext>
                </a:extLst>
              </p:cNvPr>
              <p:cNvPicPr>
                <a:picLocks noChangeAspect="1"/>
              </p:cNvPicPr>
              <p:nvPr/>
            </p:nvPicPr>
            <p:blipFill rotWithShape="1">
              <a:blip r:embed="rId4">
                <a:extLst>
                  <a:ext uri="{28A0092B-C50C-407E-A947-70E740481C1C}">
                    <a14:useLocalDpi xmlns:a14="http://schemas.microsoft.com/office/drawing/2010/main" val="0"/>
                  </a:ext>
                </a:extLst>
              </a:blip>
              <a:srcRect l="60406" t="10191" r="19324" b="67959"/>
              <a:stretch/>
            </p:blipFill>
            <p:spPr>
              <a:xfrm>
                <a:off x="4716287" y="1424024"/>
                <a:ext cx="218341" cy="235355"/>
              </a:xfrm>
              <a:prstGeom prst="rect">
                <a:avLst/>
              </a:prstGeom>
            </p:spPr>
          </p:pic>
        </p:grpSp>
        <p:grpSp>
          <p:nvGrpSpPr>
            <p:cNvPr id="30" name="Group 29">
              <a:extLst>
                <a:ext uri="{FF2B5EF4-FFF2-40B4-BE49-F238E27FC236}">
                  <a16:creationId xmlns:a16="http://schemas.microsoft.com/office/drawing/2014/main" id="{183A1B2D-64B3-6645-8957-B1CF450FC8EB}"/>
                </a:ext>
              </a:extLst>
            </p:cNvPr>
            <p:cNvGrpSpPr/>
            <p:nvPr/>
          </p:nvGrpSpPr>
          <p:grpSpPr>
            <a:xfrm>
              <a:off x="5410094" y="807643"/>
              <a:ext cx="1879235" cy="2047034"/>
              <a:chOff x="5410094" y="807643"/>
              <a:chExt cx="1879235" cy="2047034"/>
            </a:xfrm>
          </p:grpSpPr>
          <p:pic>
            <p:nvPicPr>
              <p:cNvPr id="22" name="Picture 21">
                <a:extLst>
                  <a:ext uri="{FF2B5EF4-FFF2-40B4-BE49-F238E27FC236}">
                    <a16:creationId xmlns:a16="http://schemas.microsoft.com/office/drawing/2014/main" id="{943688C7-9318-4246-BD98-BB7722EAE9D8}"/>
                  </a:ext>
                </a:extLst>
              </p:cNvPr>
              <p:cNvPicPr>
                <a:picLocks noChangeAspect="1"/>
              </p:cNvPicPr>
              <p:nvPr/>
            </p:nvPicPr>
            <p:blipFill rotWithShape="1">
              <a:blip r:embed="rId3">
                <a:extLst>
                  <a:ext uri="{28A0092B-C50C-407E-A947-70E740481C1C}">
                    <a14:useLocalDpi xmlns:a14="http://schemas.microsoft.com/office/drawing/2010/main" val="0"/>
                  </a:ext>
                </a:extLst>
              </a:blip>
              <a:srcRect l="19241" t="7812" r="56185" b="23564"/>
              <a:stretch/>
            </p:blipFill>
            <p:spPr>
              <a:xfrm flipH="1">
                <a:off x="5410094" y="807643"/>
                <a:ext cx="733052" cy="2047034"/>
              </a:xfrm>
              <a:prstGeom prst="rect">
                <a:avLst/>
              </a:prstGeom>
            </p:spPr>
          </p:pic>
          <p:cxnSp>
            <p:nvCxnSpPr>
              <p:cNvPr id="23" name="Straight Connector 22">
                <a:extLst>
                  <a:ext uri="{FF2B5EF4-FFF2-40B4-BE49-F238E27FC236}">
                    <a16:creationId xmlns:a16="http://schemas.microsoft.com/office/drawing/2014/main" id="{00AA0C83-A488-DC41-AC6F-E563B22B3897}"/>
                  </a:ext>
                </a:extLst>
              </p:cNvPr>
              <p:cNvCxnSpPr/>
              <p:nvPr/>
            </p:nvCxnSpPr>
            <p:spPr>
              <a:xfrm>
                <a:off x="6143146" y="1424024"/>
                <a:ext cx="442867" cy="307800"/>
              </a:xfrm>
              <a:prstGeom prst="line">
                <a:avLst/>
              </a:prstGeom>
              <a:ln w="14605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4" name="Picture 23">
                <a:extLst>
                  <a:ext uri="{FF2B5EF4-FFF2-40B4-BE49-F238E27FC236}">
                    <a16:creationId xmlns:a16="http://schemas.microsoft.com/office/drawing/2014/main" id="{9632DD01-0183-F24C-A2A3-39D3A60F59A3}"/>
                  </a:ext>
                </a:extLst>
              </p:cNvPr>
              <p:cNvPicPr>
                <a:picLocks noChangeAspect="1"/>
              </p:cNvPicPr>
              <p:nvPr/>
            </p:nvPicPr>
            <p:blipFill rotWithShape="1">
              <a:blip r:embed="rId4">
                <a:extLst>
                  <a:ext uri="{28A0092B-C50C-407E-A947-70E740481C1C}">
                    <a14:useLocalDpi xmlns:a14="http://schemas.microsoft.com/office/drawing/2010/main" val="0"/>
                  </a:ext>
                </a:extLst>
              </a:blip>
              <a:srcRect l="60406" t="10191" r="19324" b="67959"/>
              <a:stretch/>
            </p:blipFill>
            <p:spPr>
              <a:xfrm>
                <a:off x="6445702" y="851452"/>
                <a:ext cx="843627" cy="909364"/>
              </a:xfrm>
              <a:prstGeom prst="rect">
                <a:avLst/>
              </a:prstGeom>
            </p:spPr>
          </p:pic>
        </p:grpSp>
        <p:grpSp>
          <p:nvGrpSpPr>
            <p:cNvPr id="28" name="Group 27">
              <a:extLst>
                <a:ext uri="{FF2B5EF4-FFF2-40B4-BE49-F238E27FC236}">
                  <a16:creationId xmlns:a16="http://schemas.microsoft.com/office/drawing/2014/main" id="{12CF6229-848F-7E4A-A1FB-58D3EA276355}"/>
                </a:ext>
              </a:extLst>
            </p:cNvPr>
            <p:cNvGrpSpPr/>
            <p:nvPr/>
          </p:nvGrpSpPr>
          <p:grpSpPr>
            <a:xfrm>
              <a:off x="1491458" y="807643"/>
              <a:ext cx="1546571" cy="2047034"/>
              <a:chOff x="1491458" y="807643"/>
              <a:chExt cx="1546571" cy="2047034"/>
            </a:xfrm>
          </p:grpSpPr>
          <p:pic>
            <p:nvPicPr>
              <p:cNvPr id="25" name="Picture 24">
                <a:extLst>
                  <a:ext uri="{FF2B5EF4-FFF2-40B4-BE49-F238E27FC236}">
                    <a16:creationId xmlns:a16="http://schemas.microsoft.com/office/drawing/2014/main" id="{1E36FF63-DC39-5A4C-93CE-2CB9C4348A3E}"/>
                  </a:ext>
                </a:extLst>
              </p:cNvPr>
              <p:cNvPicPr>
                <a:picLocks noChangeAspect="1"/>
              </p:cNvPicPr>
              <p:nvPr/>
            </p:nvPicPr>
            <p:blipFill rotWithShape="1">
              <a:blip r:embed="rId3">
                <a:extLst>
                  <a:ext uri="{28A0092B-C50C-407E-A947-70E740481C1C}">
                    <a14:useLocalDpi xmlns:a14="http://schemas.microsoft.com/office/drawing/2010/main" val="0"/>
                  </a:ext>
                </a:extLst>
              </a:blip>
              <a:srcRect l="19241" t="7812" r="56185" b="23564"/>
              <a:stretch/>
            </p:blipFill>
            <p:spPr>
              <a:xfrm flipH="1">
                <a:off x="1491458" y="807643"/>
                <a:ext cx="733052" cy="2047034"/>
              </a:xfrm>
              <a:prstGeom prst="rect">
                <a:avLst/>
              </a:prstGeom>
            </p:spPr>
          </p:pic>
          <p:cxnSp>
            <p:nvCxnSpPr>
              <p:cNvPr id="26" name="Straight Connector 25">
                <a:extLst>
                  <a:ext uri="{FF2B5EF4-FFF2-40B4-BE49-F238E27FC236}">
                    <a16:creationId xmlns:a16="http://schemas.microsoft.com/office/drawing/2014/main" id="{2A02F447-E217-2E48-B3E9-16DEC6FA068E}"/>
                  </a:ext>
                </a:extLst>
              </p:cNvPr>
              <p:cNvCxnSpPr/>
              <p:nvPr/>
            </p:nvCxnSpPr>
            <p:spPr>
              <a:xfrm>
                <a:off x="2224510" y="1424024"/>
                <a:ext cx="442867" cy="307800"/>
              </a:xfrm>
              <a:prstGeom prst="line">
                <a:avLst/>
              </a:prstGeom>
              <a:ln w="14605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F6DC73CA-BDFE-324F-98D7-500510D77718}"/>
                  </a:ext>
                </a:extLst>
              </p:cNvPr>
              <p:cNvPicPr>
                <a:picLocks noChangeAspect="1"/>
              </p:cNvPicPr>
              <p:nvPr/>
            </p:nvPicPr>
            <p:blipFill rotWithShape="1">
              <a:blip r:embed="rId4">
                <a:extLst>
                  <a:ext uri="{28A0092B-C50C-407E-A947-70E740481C1C}">
                    <a14:useLocalDpi xmlns:a14="http://schemas.microsoft.com/office/drawing/2010/main" val="0"/>
                  </a:ext>
                </a:extLst>
              </a:blip>
              <a:srcRect l="60406" t="10191" r="19324" b="67959"/>
              <a:stretch/>
            </p:blipFill>
            <p:spPr>
              <a:xfrm>
                <a:off x="2622773" y="1248936"/>
                <a:ext cx="415256" cy="447613"/>
              </a:xfrm>
              <a:prstGeom prst="rect">
                <a:avLst/>
              </a:prstGeom>
            </p:spPr>
          </p:pic>
        </p:grpSp>
      </p:grpSp>
      <p:sp>
        <p:nvSpPr>
          <p:cNvPr id="32" name="TextBox 31">
            <a:extLst>
              <a:ext uri="{FF2B5EF4-FFF2-40B4-BE49-F238E27FC236}">
                <a16:creationId xmlns:a16="http://schemas.microsoft.com/office/drawing/2014/main" id="{399AB8CE-756A-E54D-8F7B-E9BDE5903E7C}"/>
              </a:ext>
            </a:extLst>
          </p:cNvPr>
          <p:cNvSpPr txBox="1"/>
          <p:nvPr/>
        </p:nvSpPr>
        <p:spPr>
          <a:xfrm>
            <a:off x="144966" y="3925861"/>
            <a:ext cx="8854068" cy="461665"/>
          </a:xfrm>
          <a:prstGeom prst="rect">
            <a:avLst/>
          </a:prstGeom>
          <a:noFill/>
        </p:spPr>
        <p:txBody>
          <a:bodyPr wrap="square" rtlCol="0">
            <a:spAutoFit/>
          </a:bodyPr>
          <a:lstStyle/>
          <a:p>
            <a:pPr algn="ctr"/>
            <a:r>
              <a:rPr lang="en-US" sz="2400" dirty="0">
                <a:latin typeface="Segoe UI Light"/>
                <a:cs typeface="Segoe UI Light"/>
              </a:rPr>
              <a:t>We investigated the distribution of </a:t>
            </a: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per-requester hourly payment</a:t>
            </a:r>
          </a:p>
        </p:txBody>
      </p:sp>
    </p:spTree>
    <p:extLst>
      <p:ext uri="{BB962C8B-B14F-4D97-AF65-F5344CB8AC3E}">
        <p14:creationId xmlns:p14="http://schemas.microsoft.com/office/powerpoint/2010/main" val="3929169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BFE28D7-EAB3-5748-90E1-197604A9ED43}"/>
              </a:ext>
            </a:extLst>
          </p:cNvPr>
          <p:cNvSpPr/>
          <p:nvPr/>
        </p:nvSpPr>
        <p:spPr>
          <a:xfrm>
            <a:off x="9349415" y="2573282"/>
            <a:ext cx="317716" cy="369332"/>
          </a:xfrm>
          <a:prstGeom prst="rect">
            <a:avLst/>
          </a:prstGeom>
        </p:spPr>
        <p:txBody>
          <a:bodyPr wrap="none">
            <a:spAutoFit/>
          </a:bodyPr>
          <a:lstStyle/>
          <a:p>
            <a:r>
              <a:rPr lang="en-US" dirty="0" err="1">
                <a:solidFill>
                  <a:srgbClr val="000000"/>
                </a:solidFill>
                <a:latin typeface="Linux Libertine" panose="02000503000000000000" pitchFamily="2" charset="0"/>
              </a:rPr>
              <a:t>Σ</a:t>
            </a:r>
            <a:endParaRPr lang="en-US" b="0" i="0" dirty="0">
              <a:solidFill>
                <a:srgbClr val="000000"/>
              </a:solidFill>
              <a:effectLst/>
              <a:latin typeface="Linux Libertine" panose="02000503000000000000" pitchFamily="2" charset="0"/>
            </a:endParaRPr>
          </a:p>
        </p:txBody>
      </p:sp>
      <p:grpSp>
        <p:nvGrpSpPr>
          <p:cNvPr id="28" name="Group 27">
            <a:extLst>
              <a:ext uri="{FF2B5EF4-FFF2-40B4-BE49-F238E27FC236}">
                <a16:creationId xmlns:a16="http://schemas.microsoft.com/office/drawing/2014/main" id="{45EB9C85-E5D9-BD4F-BB39-8D4F71C16C14}"/>
              </a:ext>
            </a:extLst>
          </p:cNvPr>
          <p:cNvGrpSpPr/>
          <p:nvPr/>
        </p:nvGrpSpPr>
        <p:grpSpPr>
          <a:xfrm>
            <a:off x="1177862" y="1648290"/>
            <a:ext cx="413388" cy="547159"/>
            <a:chOff x="2027125" y="3050968"/>
            <a:chExt cx="1546571" cy="2047034"/>
          </a:xfrm>
        </p:grpSpPr>
        <p:pic>
          <p:nvPicPr>
            <p:cNvPr id="29" name="Picture 28">
              <a:extLst>
                <a:ext uri="{FF2B5EF4-FFF2-40B4-BE49-F238E27FC236}">
                  <a16:creationId xmlns:a16="http://schemas.microsoft.com/office/drawing/2014/main" id="{0D17989B-EA76-B340-B8F6-7DC59F4E6F42}"/>
                </a:ext>
              </a:extLst>
            </p:cNvPr>
            <p:cNvPicPr>
              <a:picLocks noChangeAspect="1"/>
            </p:cNvPicPr>
            <p:nvPr/>
          </p:nvPicPr>
          <p:blipFill rotWithShape="1">
            <a:blip r:embed="rId3">
              <a:extLst>
                <a:ext uri="{28A0092B-C50C-407E-A947-70E740481C1C}">
                  <a14:useLocalDpi xmlns:a14="http://schemas.microsoft.com/office/drawing/2010/main" val="0"/>
                </a:ext>
              </a:extLst>
            </a:blip>
            <a:srcRect l="19241" t="7812" r="56185" b="23564"/>
            <a:stretch/>
          </p:blipFill>
          <p:spPr>
            <a:xfrm flipH="1">
              <a:off x="2027125" y="3050968"/>
              <a:ext cx="733052" cy="2047034"/>
            </a:xfrm>
            <a:prstGeom prst="rect">
              <a:avLst/>
            </a:prstGeom>
          </p:spPr>
        </p:pic>
        <p:cxnSp>
          <p:nvCxnSpPr>
            <p:cNvPr id="30" name="Straight Connector 29">
              <a:extLst>
                <a:ext uri="{FF2B5EF4-FFF2-40B4-BE49-F238E27FC236}">
                  <a16:creationId xmlns:a16="http://schemas.microsoft.com/office/drawing/2014/main" id="{8172BD12-8920-C343-BAAE-184E5BA4448A}"/>
                </a:ext>
              </a:extLst>
            </p:cNvPr>
            <p:cNvCxnSpPr/>
            <p:nvPr/>
          </p:nvCxnSpPr>
          <p:spPr>
            <a:xfrm>
              <a:off x="2760177" y="3667349"/>
              <a:ext cx="442867" cy="307800"/>
            </a:xfrm>
            <a:prstGeom prst="line">
              <a:avLst/>
            </a:prstGeom>
            <a:ln w="3810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CDF32133-12CF-8648-927A-66624C193686}"/>
                </a:ext>
              </a:extLst>
            </p:cNvPr>
            <p:cNvPicPr>
              <a:picLocks noChangeAspect="1"/>
            </p:cNvPicPr>
            <p:nvPr/>
          </p:nvPicPr>
          <p:blipFill rotWithShape="1">
            <a:blip r:embed="rId4">
              <a:extLst>
                <a:ext uri="{28A0092B-C50C-407E-A947-70E740481C1C}">
                  <a14:useLocalDpi xmlns:a14="http://schemas.microsoft.com/office/drawing/2010/main" val="0"/>
                </a:ext>
              </a:extLst>
            </a:blip>
            <a:srcRect l="60406" t="10191" r="19324" b="67959"/>
            <a:stretch/>
          </p:blipFill>
          <p:spPr>
            <a:xfrm>
              <a:off x="3158440" y="3492261"/>
              <a:ext cx="415256" cy="447613"/>
            </a:xfrm>
            <a:prstGeom prst="rect">
              <a:avLst/>
            </a:prstGeom>
          </p:spPr>
        </p:pic>
      </p:grpSp>
      <p:grpSp>
        <p:nvGrpSpPr>
          <p:cNvPr id="25" name="Group 24">
            <a:extLst>
              <a:ext uri="{FF2B5EF4-FFF2-40B4-BE49-F238E27FC236}">
                <a16:creationId xmlns:a16="http://schemas.microsoft.com/office/drawing/2014/main" id="{60FDD41C-6640-C342-A41E-FDB0365B7BDD}"/>
              </a:ext>
            </a:extLst>
          </p:cNvPr>
          <p:cNvGrpSpPr/>
          <p:nvPr/>
        </p:nvGrpSpPr>
        <p:grpSpPr>
          <a:xfrm>
            <a:off x="2030928" y="1627182"/>
            <a:ext cx="1369395" cy="593492"/>
            <a:chOff x="2030928" y="1627182"/>
            <a:chExt cx="1369395" cy="593492"/>
          </a:xfrm>
        </p:grpSpPr>
        <p:pic>
          <p:nvPicPr>
            <p:cNvPr id="4" name="Picture 3">
              <a:extLst>
                <a:ext uri="{FF2B5EF4-FFF2-40B4-BE49-F238E27FC236}">
                  <a16:creationId xmlns:a16="http://schemas.microsoft.com/office/drawing/2014/main" id="{2557889D-E536-4646-BAF4-4EEDB3E7C0E5}"/>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030928" y="1627182"/>
              <a:ext cx="267541" cy="548640"/>
            </a:xfrm>
            <a:prstGeom prst="rect">
              <a:avLst/>
            </a:prstGeom>
          </p:spPr>
        </p:pic>
        <p:grpSp>
          <p:nvGrpSpPr>
            <p:cNvPr id="6" name="Group 5">
              <a:extLst>
                <a:ext uri="{FF2B5EF4-FFF2-40B4-BE49-F238E27FC236}">
                  <a16:creationId xmlns:a16="http://schemas.microsoft.com/office/drawing/2014/main" id="{1198CCE1-3EEF-8F48-B10E-0C919665970E}"/>
                </a:ext>
              </a:extLst>
            </p:cNvPr>
            <p:cNvGrpSpPr/>
            <p:nvPr/>
          </p:nvGrpSpPr>
          <p:grpSpPr>
            <a:xfrm flipV="1">
              <a:off x="2605530" y="1759456"/>
              <a:ext cx="457200" cy="91440"/>
              <a:chOff x="2629786" y="2427767"/>
              <a:chExt cx="3884428" cy="290624"/>
            </a:xfrm>
          </p:grpSpPr>
          <p:cxnSp>
            <p:nvCxnSpPr>
              <p:cNvPr id="7" name="Straight Connector 6">
                <a:extLst>
                  <a:ext uri="{FF2B5EF4-FFF2-40B4-BE49-F238E27FC236}">
                    <a16:creationId xmlns:a16="http://schemas.microsoft.com/office/drawing/2014/main" id="{AE0E7423-E310-2846-9B7C-21D0B4BE90B0}"/>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94C6BAD-665B-DA4C-B430-B8E70DE15246}"/>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501846A-12EB-F840-9395-579447B61981}"/>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F72A2C52-5BB1-9349-961F-890A754C41F4}"/>
                </a:ext>
              </a:extLst>
            </p:cNvPr>
            <p:cNvGrpSpPr/>
            <p:nvPr/>
          </p:nvGrpSpPr>
          <p:grpSpPr>
            <a:xfrm>
              <a:off x="2506953" y="2036455"/>
              <a:ext cx="457200" cy="91440"/>
              <a:chOff x="2629786" y="2427767"/>
              <a:chExt cx="3884428" cy="290624"/>
            </a:xfrm>
          </p:grpSpPr>
          <p:cxnSp>
            <p:nvCxnSpPr>
              <p:cNvPr id="11" name="Straight Connector 10">
                <a:extLst>
                  <a:ext uri="{FF2B5EF4-FFF2-40B4-BE49-F238E27FC236}">
                    <a16:creationId xmlns:a16="http://schemas.microsoft.com/office/drawing/2014/main" id="{E0E6DD50-2794-224E-8BB2-EA4B47087965}"/>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2CAD003-FF3F-C540-A28A-E71423E4137C}"/>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F839CB4-BBA8-4742-9097-5A91A27FBD5B}"/>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2" name="Rectangle 31">
              <a:extLst>
                <a:ext uri="{FF2B5EF4-FFF2-40B4-BE49-F238E27FC236}">
                  <a16:creationId xmlns:a16="http://schemas.microsoft.com/office/drawing/2014/main" id="{92C0B498-02D7-D442-B629-63DAEA19BD17}"/>
                </a:ext>
              </a:extLst>
            </p:cNvPr>
            <p:cNvSpPr/>
            <p:nvPr/>
          </p:nvSpPr>
          <p:spPr>
            <a:xfrm>
              <a:off x="3095432" y="1666676"/>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sp>
          <p:nvSpPr>
            <p:cNvPr id="33" name="Rectangle 32">
              <a:extLst>
                <a:ext uri="{FF2B5EF4-FFF2-40B4-BE49-F238E27FC236}">
                  <a16:creationId xmlns:a16="http://schemas.microsoft.com/office/drawing/2014/main" id="{130FBC18-0100-334F-8933-485B2866A584}"/>
                </a:ext>
              </a:extLst>
            </p:cNvPr>
            <p:cNvSpPr/>
            <p:nvPr/>
          </p:nvSpPr>
          <p:spPr>
            <a:xfrm>
              <a:off x="3019031" y="1943675"/>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grpSp>
      <p:grpSp>
        <p:nvGrpSpPr>
          <p:cNvPr id="80" name="Group 79">
            <a:extLst>
              <a:ext uri="{FF2B5EF4-FFF2-40B4-BE49-F238E27FC236}">
                <a16:creationId xmlns:a16="http://schemas.microsoft.com/office/drawing/2014/main" id="{3BD0BA45-686C-FA42-B12A-92688D8BA3F2}"/>
              </a:ext>
            </a:extLst>
          </p:cNvPr>
          <p:cNvGrpSpPr/>
          <p:nvPr/>
        </p:nvGrpSpPr>
        <p:grpSpPr>
          <a:xfrm>
            <a:off x="2023369" y="2643356"/>
            <a:ext cx="1598102" cy="584226"/>
            <a:chOff x="2023369" y="2643356"/>
            <a:chExt cx="1598102" cy="584226"/>
          </a:xfrm>
        </p:grpSpPr>
        <p:pic>
          <p:nvPicPr>
            <p:cNvPr id="5" name="Picture 4">
              <a:extLst>
                <a:ext uri="{FF2B5EF4-FFF2-40B4-BE49-F238E27FC236}">
                  <a16:creationId xmlns:a16="http://schemas.microsoft.com/office/drawing/2014/main" id="{6B0EC902-DFBC-524D-98BE-9D8A45E79635}"/>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023369" y="2643356"/>
              <a:ext cx="267543" cy="548640"/>
            </a:xfrm>
            <a:prstGeom prst="rect">
              <a:avLst/>
            </a:prstGeom>
          </p:spPr>
        </p:pic>
        <p:grpSp>
          <p:nvGrpSpPr>
            <p:cNvPr id="54" name="Group 53">
              <a:extLst>
                <a:ext uri="{FF2B5EF4-FFF2-40B4-BE49-F238E27FC236}">
                  <a16:creationId xmlns:a16="http://schemas.microsoft.com/office/drawing/2014/main" id="{A6135FA5-2C38-894B-9F27-CCC502269CE7}"/>
                </a:ext>
              </a:extLst>
            </p:cNvPr>
            <p:cNvGrpSpPr/>
            <p:nvPr/>
          </p:nvGrpSpPr>
          <p:grpSpPr>
            <a:xfrm flipV="1">
              <a:off x="2434545" y="2766364"/>
              <a:ext cx="457200" cy="91440"/>
              <a:chOff x="2629786" y="2427767"/>
              <a:chExt cx="3884428" cy="290624"/>
            </a:xfrm>
          </p:grpSpPr>
          <p:cxnSp>
            <p:nvCxnSpPr>
              <p:cNvPr id="55" name="Straight Connector 54">
                <a:extLst>
                  <a:ext uri="{FF2B5EF4-FFF2-40B4-BE49-F238E27FC236}">
                    <a16:creationId xmlns:a16="http://schemas.microsoft.com/office/drawing/2014/main" id="{2679DC75-2364-4B4B-BD20-103842973AFF}"/>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1BA6C0C9-8FB4-9846-A038-B432C83287FF}"/>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913E478-E498-DF4E-9C42-FA207E504699}"/>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a:extLst>
                <a:ext uri="{FF2B5EF4-FFF2-40B4-BE49-F238E27FC236}">
                  <a16:creationId xmlns:a16="http://schemas.microsoft.com/office/drawing/2014/main" id="{CD60B069-3594-8A49-94EF-3C36E7EBF800}"/>
                </a:ext>
              </a:extLst>
            </p:cNvPr>
            <p:cNvGrpSpPr/>
            <p:nvPr/>
          </p:nvGrpSpPr>
          <p:grpSpPr>
            <a:xfrm>
              <a:off x="2804502" y="3043363"/>
              <a:ext cx="457200" cy="91440"/>
              <a:chOff x="2629786" y="2427767"/>
              <a:chExt cx="3884428" cy="290624"/>
            </a:xfrm>
          </p:grpSpPr>
          <p:cxnSp>
            <p:nvCxnSpPr>
              <p:cNvPr id="59" name="Straight Connector 58">
                <a:extLst>
                  <a:ext uri="{FF2B5EF4-FFF2-40B4-BE49-F238E27FC236}">
                    <a16:creationId xmlns:a16="http://schemas.microsoft.com/office/drawing/2014/main" id="{0798603A-0955-F74D-A4A8-741DF9154213}"/>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09F3E488-0CF7-7A4D-9321-B698ADD0AB5C}"/>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50045A75-6496-2544-944B-51EF88A45610}"/>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2" name="Rectangle 61">
              <a:extLst>
                <a:ext uri="{FF2B5EF4-FFF2-40B4-BE49-F238E27FC236}">
                  <a16:creationId xmlns:a16="http://schemas.microsoft.com/office/drawing/2014/main" id="{F28BDC0D-62A9-E149-803E-ECFE1E873453}"/>
                </a:ext>
              </a:extLst>
            </p:cNvPr>
            <p:cNvSpPr/>
            <p:nvPr/>
          </p:nvSpPr>
          <p:spPr>
            <a:xfrm>
              <a:off x="2924447" y="2673584"/>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sp>
          <p:nvSpPr>
            <p:cNvPr id="63" name="Rectangle 62">
              <a:extLst>
                <a:ext uri="{FF2B5EF4-FFF2-40B4-BE49-F238E27FC236}">
                  <a16:creationId xmlns:a16="http://schemas.microsoft.com/office/drawing/2014/main" id="{D08A00FD-036F-DD4E-84A6-6CE7D9083677}"/>
                </a:ext>
              </a:extLst>
            </p:cNvPr>
            <p:cNvSpPr/>
            <p:nvPr/>
          </p:nvSpPr>
          <p:spPr>
            <a:xfrm>
              <a:off x="3316580" y="2950583"/>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grpSp>
      <p:grpSp>
        <p:nvGrpSpPr>
          <p:cNvPr id="81" name="Group 80">
            <a:extLst>
              <a:ext uri="{FF2B5EF4-FFF2-40B4-BE49-F238E27FC236}">
                <a16:creationId xmlns:a16="http://schemas.microsoft.com/office/drawing/2014/main" id="{2F91D96F-C847-274A-8BFA-3791382C1AE9}"/>
              </a:ext>
            </a:extLst>
          </p:cNvPr>
          <p:cNvGrpSpPr/>
          <p:nvPr/>
        </p:nvGrpSpPr>
        <p:grpSpPr>
          <a:xfrm>
            <a:off x="2023369" y="3662985"/>
            <a:ext cx="1633906" cy="819031"/>
            <a:chOff x="2023369" y="3602529"/>
            <a:chExt cx="1633906" cy="819031"/>
          </a:xfrm>
        </p:grpSpPr>
        <p:pic>
          <p:nvPicPr>
            <p:cNvPr id="64" name="Picture 63">
              <a:extLst>
                <a:ext uri="{FF2B5EF4-FFF2-40B4-BE49-F238E27FC236}">
                  <a16:creationId xmlns:a16="http://schemas.microsoft.com/office/drawing/2014/main" id="{11BC6726-BBD1-2C46-BCE8-D454A295F8DD}"/>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023369" y="3602529"/>
              <a:ext cx="267543" cy="548640"/>
            </a:xfrm>
            <a:prstGeom prst="rect">
              <a:avLst/>
            </a:prstGeom>
          </p:spPr>
        </p:pic>
        <p:grpSp>
          <p:nvGrpSpPr>
            <p:cNvPr id="65" name="Group 64">
              <a:extLst>
                <a:ext uri="{FF2B5EF4-FFF2-40B4-BE49-F238E27FC236}">
                  <a16:creationId xmlns:a16="http://schemas.microsoft.com/office/drawing/2014/main" id="{F78E9B43-BD2F-6F40-9FC7-A50143F08C8C}"/>
                </a:ext>
              </a:extLst>
            </p:cNvPr>
            <p:cNvGrpSpPr/>
            <p:nvPr/>
          </p:nvGrpSpPr>
          <p:grpSpPr>
            <a:xfrm flipV="1">
              <a:off x="2470349" y="3695309"/>
              <a:ext cx="457200" cy="91440"/>
              <a:chOff x="2629786" y="2427767"/>
              <a:chExt cx="3884428" cy="290624"/>
            </a:xfrm>
          </p:grpSpPr>
          <p:cxnSp>
            <p:nvCxnSpPr>
              <p:cNvPr id="66" name="Straight Connector 65">
                <a:extLst>
                  <a:ext uri="{FF2B5EF4-FFF2-40B4-BE49-F238E27FC236}">
                    <a16:creationId xmlns:a16="http://schemas.microsoft.com/office/drawing/2014/main" id="{78B85C3C-03BF-544A-8AC0-6A4D94D692A0}"/>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1076285A-A59C-D148-90ED-B3BCF16D3C00}"/>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952E038-54DC-7B41-8A73-8D1F02969DB8}"/>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9" name="Group 68">
              <a:extLst>
                <a:ext uri="{FF2B5EF4-FFF2-40B4-BE49-F238E27FC236}">
                  <a16:creationId xmlns:a16="http://schemas.microsoft.com/office/drawing/2014/main" id="{C36442A5-F345-AB48-BD58-80DC6752B7F8}"/>
                </a:ext>
              </a:extLst>
            </p:cNvPr>
            <p:cNvGrpSpPr/>
            <p:nvPr/>
          </p:nvGrpSpPr>
          <p:grpSpPr>
            <a:xfrm>
              <a:off x="2840306" y="3972308"/>
              <a:ext cx="457200" cy="91440"/>
              <a:chOff x="2629786" y="2427767"/>
              <a:chExt cx="3884428" cy="290624"/>
            </a:xfrm>
          </p:grpSpPr>
          <p:cxnSp>
            <p:nvCxnSpPr>
              <p:cNvPr id="70" name="Straight Connector 69">
                <a:extLst>
                  <a:ext uri="{FF2B5EF4-FFF2-40B4-BE49-F238E27FC236}">
                    <a16:creationId xmlns:a16="http://schemas.microsoft.com/office/drawing/2014/main" id="{0FD9C036-FF9D-C243-93C5-2CFC6B8566FB}"/>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79EFBF03-B9CD-464E-A248-354F5D08012B}"/>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21981D64-C54E-2941-8385-CC9501C5DA2D}"/>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3" name="Rectangle 72">
              <a:extLst>
                <a:ext uri="{FF2B5EF4-FFF2-40B4-BE49-F238E27FC236}">
                  <a16:creationId xmlns:a16="http://schemas.microsoft.com/office/drawing/2014/main" id="{A057A0ED-50A6-8148-A5E2-49D079277AFB}"/>
                </a:ext>
              </a:extLst>
            </p:cNvPr>
            <p:cNvSpPr/>
            <p:nvPr/>
          </p:nvSpPr>
          <p:spPr>
            <a:xfrm>
              <a:off x="2960251" y="3602529"/>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sp>
          <p:nvSpPr>
            <p:cNvPr id="74" name="Rectangle 73">
              <a:extLst>
                <a:ext uri="{FF2B5EF4-FFF2-40B4-BE49-F238E27FC236}">
                  <a16:creationId xmlns:a16="http://schemas.microsoft.com/office/drawing/2014/main" id="{54E7F27A-0D5D-BC4C-AF38-C9677C94022F}"/>
                </a:ext>
              </a:extLst>
            </p:cNvPr>
            <p:cNvSpPr/>
            <p:nvPr/>
          </p:nvSpPr>
          <p:spPr>
            <a:xfrm>
              <a:off x="3352384" y="3879528"/>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grpSp>
          <p:nvGrpSpPr>
            <p:cNvPr id="75" name="Group 74">
              <a:extLst>
                <a:ext uri="{FF2B5EF4-FFF2-40B4-BE49-F238E27FC236}">
                  <a16:creationId xmlns:a16="http://schemas.microsoft.com/office/drawing/2014/main" id="{9F1388CD-F413-0B44-9EAE-88A53B2FD7C5}"/>
                </a:ext>
              </a:extLst>
            </p:cNvPr>
            <p:cNvGrpSpPr/>
            <p:nvPr/>
          </p:nvGrpSpPr>
          <p:grpSpPr>
            <a:xfrm>
              <a:off x="2626100" y="4237341"/>
              <a:ext cx="457200" cy="91440"/>
              <a:chOff x="2629786" y="2427767"/>
              <a:chExt cx="3884428" cy="290624"/>
            </a:xfrm>
          </p:grpSpPr>
          <p:cxnSp>
            <p:nvCxnSpPr>
              <p:cNvPr id="76" name="Straight Connector 75">
                <a:extLst>
                  <a:ext uri="{FF2B5EF4-FFF2-40B4-BE49-F238E27FC236}">
                    <a16:creationId xmlns:a16="http://schemas.microsoft.com/office/drawing/2014/main" id="{F37B28DE-F1BD-F546-BA5D-D27E3301DC6B}"/>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0C816012-8EF2-CA4B-9D35-CF0D8674FC3E}"/>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7CDF899-EA1B-2B4B-8AE7-DB355D6CDD5D}"/>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9" name="Rectangle 78">
              <a:extLst>
                <a:ext uri="{FF2B5EF4-FFF2-40B4-BE49-F238E27FC236}">
                  <a16:creationId xmlns:a16="http://schemas.microsoft.com/office/drawing/2014/main" id="{61746F81-1798-4144-B7B9-E5FAAF21D4BC}"/>
                </a:ext>
              </a:extLst>
            </p:cNvPr>
            <p:cNvSpPr/>
            <p:nvPr/>
          </p:nvSpPr>
          <p:spPr>
            <a:xfrm>
              <a:off x="3138178" y="4144561"/>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grpSp>
      <p:sp>
        <p:nvSpPr>
          <p:cNvPr id="3" name="Rectangle 2">
            <a:extLst>
              <a:ext uri="{FF2B5EF4-FFF2-40B4-BE49-F238E27FC236}">
                <a16:creationId xmlns:a16="http://schemas.microsoft.com/office/drawing/2014/main" id="{8214C1D8-BF75-EC4F-A849-B6CF61D1164B}"/>
              </a:ext>
            </a:extLst>
          </p:cNvPr>
          <p:cNvSpPr/>
          <p:nvPr/>
        </p:nvSpPr>
        <p:spPr>
          <a:xfrm>
            <a:off x="604207" y="648031"/>
            <a:ext cx="5302029" cy="584775"/>
          </a:xfrm>
          <a:prstGeom prst="rect">
            <a:avLst/>
          </a:prstGeom>
        </p:spPr>
        <p:txBody>
          <a:bodyPr wrap="none">
            <a:spAutoFit/>
          </a:bodyPr>
          <a:lstStyle/>
          <a:p>
            <a:r>
              <a:rPr lang="en-US" sz="3200" dirty="0">
                <a:latin typeface="Segoe UI Light" panose="020B0502040204020203" pitchFamily="34" charset="0"/>
                <a:ea typeface="Segoe UI Mono" panose="020B0502040204020203" pitchFamily="34" charset="0"/>
                <a:cs typeface="Segoe UI Mono" panose="020B0502040204020203" pitchFamily="34" charset="0"/>
              </a:rPr>
              <a:t>Per-requester Hourly Payment</a:t>
            </a:r>
          </a:p>
        </p:txBody>
      </p:sp>
      <p:sp>
        <p:nvSpPr>
          <p:cNvPr id="82" name="TextBox 81">
            <a:extLst>
              <a:ext uri="{FF2B5EF4-FFF2-40B4-BE49-F238E27FC236}">
                <a16:creationId xmlns:a16="http://schemas.microsoft.com/office/drawing/2014/main" id="{69BBE5BD-9198-3F41-881B-D95C79CF1488}"/>
              </a:ext>
            </a:extLst>
          </p:cNvPr>
          <p:cNvSpPr txBox="1"/>
          <p:nvPr/>
        </p:nvSpPr>
        <p:spPr>
          <a:xfrm>
            <a:off x="699392" y="2234662"/>
            <a:ext cx="1152880" cy="369332"/>
          </a:xfrm>
          <a:prstGeom prst="rect">
            <a:avLst/>
          </a:prstGeom>
          <a:noFill/>
        </p:spPr>
        <p:txBody>
          <a:bodyPr wrap="none" rtlCol="0">
            <a:spAutoFit/>
          </a:bodyPr>
          <a:lstStyle/>
          <a:p>
            <a:pPr algn="ctr"/>
            <a:r>
              <a:rPr lang="en-US" dirty="0">
                <a:latin typeface="Segoe UI Light"/>
                <a:cs typeface="Segoe UI Light"/>
              </a:rPr>
              <a:t>Requester</a:t>
            </a:r>
          </a:p>
        </p:txBody>
      </p:sp>
      <p:sp>
        <p:nvSpPr>
          <p:cNvPr id="83" name="TextBox 82">
            <a:extLst>
              <a:ext uri="{FF2B5EF4-FFF2-40B4-BE49-F238E27FC236}">
                <a16:creationId xmlns:a16="http://schemas.microsoft.com/office/drawing/2014/main" id="{C409A06B-C2E9-0840-871E-FE03B35CE998}"/>
              </a:ext>
            </a:extLst>
          </p:cNvPr>
          <p:cNvSpPr txBox="1"/>
          <p:nvPr/>
        </p:nvSpPr>
        <p:spPr>
          <a:xfrm>
            <a:off x="1667903" y="4417880"/>
            <a:ext cx="978473" cy="369332"/>
          </a:xfrm>
          <a:prstGeom prst="rect">
            <a:avLst/>
          </a:prstGeom>
          <a:noFill/>
        </p:spPr>
        <p:txBody>
          <a:bodyPr wrap="none" rtlCol="0">
            <a:spAutoFit/>
          </a:bodyPr>
          <a:lstStyle/>
          <a:p>
            <a:pPr algn="ctr"/>
            <a:r>
              <a:rPr lang="en-US" dirty="0">
                <a:latin typeface="Segoe UI Light"/>
                <a:cs typeface="Segoe UI Light"/>
              </a:rPr>
              <a:t>Workers</a:t>
            </a:r>
          </a:p>
        </p:txBody>
      </p:sp>
    </p:spTree>
    <p:extLst>
      <p:ext uri="{BB962C8B-B14F-4D97-AF65-F5344CB8AC3E}">
        <p14:creationId xmlns:p14="http://schemas.microsoft.com/office/powerpoint/2010/main" val="314449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20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nodeType="withEffect">
                                  <p:stCondLst>
                                    <p:cond delay="40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BFE28D7-EAB3-5748-90E1-197604A9ED43}"/>
              </a:ext>
            </a:extLst>
          </p:cNvPr>
          <p:cNvSpPr/>
          <p:nvPr/>
        </p:nvSpPr>
        <p:spPr>
          <a:xfrm>
            <a:off x="9349415" y="2573282"/>
            <a:ext cx="317716" cy="369332"/>
          </a:xfrm>
          <a:prstGeom prst="rect">
            <a:avLst/>
          </a:prstGeom>
        </p:spPr>
        <p:txBody>
          <a:bodyPr wrap="none">
            <a:spAutoFit/>
          </a:bodyPr>
          <a:lstStyle/>
          <a:p>
            <a:r>
              <a:rPr lang="en-US" dirty="0" err="1">
                <a:solidFill>
                  <a:srgbClr val="000000"/>
                </a:solidFill>
                <a:latin typeface="Linux Libertine" panose="02000503000000000000" pitchFamily="2" charset="0"/>
              </a:rPr>
              <a:t>Σ</a:t>
            </a:r>
            <a:endParaRPr lang="en-US" b="0" i="0" dirty="0">
              <a:solidFill>
                <a:srgbClr val="000000"/>
              </a:solidFill>
              <a:effectLst/>
              <a:latin typeface="Linux Libertine" panose="02000503000000000000" pitchFamily="2" charset="0"/>
            </a:endParaRPr>
          </a:p>
        </p:txBody>
      </p:sp>
      <p:grpSp>
        <p:nvGrpSpPr>
          <p:cNvPr id="28" name="Group 27">
            <a:extLst>
              <a:ext uri="{FF2B5EF4-FFF2-40B4-BE49-F238E27FC236}">
                <a16:creationId xmlns:a16="http://schemas.microsoft.com/office/drawing/2014/main" id="{45EB9C85-E5D9-BD4F-BB39-8D4F71C16C14}"/>
              </a:ext>
            </a:extLst>
          </p:cNvPr>
          <p:cNvGrpSpPr/>
          <p:nvPr/>
        </p:nvGrpSpPr>
        <p:grpSpPr>
          <a:xfrm>
            <a:off x="1177862" y="1648290"/>
            <a:ext cx="413388" cy="547159"/>
            <a:chOff x="2027125" y="3050968"/>
            <a:chExt cx="1546571" cy="2047034"/>
          </a:xfrm>
        </p:grpSpPr>
        <p:pic>
          <p:nvPicPr>
            <p:cNvPr id="29" name="Picture 28">
              <a:extLst>
                <a:ext uri="{FF2B5EF4-FFF2-40B4-BE49-F238E27FC236}">
                  <a16:creationId xmlns:a16="http://schemas.microsoft.com/office/drawing/2014/main" id="{0D17989B-EA76-B340-B8F6-7DC59F4E6F42}"/>
                </a:ext>
              </a:extLst>
            </p:cNvPr>
            <p:cNvPicPr>
              <a:picLocks noChangeAspect="1"/>
            </p:cNvPicPr>
            <p:nvPr/>
          </p:nvPicPr>
          <p:blipFill rotWithShape="1">
            <a:blip r:embed="rId3">
              <a:extLst>
                <a:ext uri="{28A0092B-C50C-407E-A947-70E740481C1C}">
                  <a14:useLocalDpi xmlns:a14="http://schemas.microsoft.com/office/drawing/2010/main" val="0"/>
                </a:ext>
              </a:extLst>
            </a:blip>
            <a:srcRect l="19241" t="7812" r="56185" b="23564"/>
            <a:stretch/>
          </p:blipFill>
          <p:spPr>
            <a:xfrm flipH="1">
              <a:off x="2027125" y="3050968"/>
              <a:ext cx="733052" cy="2047034"/>
            </a:xfrm>
            <a:prstGeom prst="rect">
              <a:avLst/>
            </a:prstGeom>
          </p:spPr>
        </p:pic>
        <p:cxnSp>
          <p:nvCxnSpPr>
            <p:cNvPr id="30" name="Straight Connector 29">
              <a:extLst>
                <a:ext uri="{FF2B5EF4-FFF2-40B4-BE49-F238E27FC236}">
                  <a16:creationId xmlns:a16="http://schemas.microsoft.com/office/drawing/2014/main" id="{8172BD12-8920-C343-BAAE-184E5BA4448A}"/>
                </a:ext>
              </a:extLst>
            </p:cNvPr>
            <p:cNvCxnSpPr/>
            <p:nvPr/>
          </p:nvCxnSpPr>
          <p:spPr>
            <a:xfrm>
              <a:off x="2760177" y="3667349"/>
              <a:ext cx="442867" cy="307800"/>
            </a:xfrm>
            <a:prstGeom prst="line">
              <a:avLst/>
            </a:prstGeom>
            <a:ln w="3810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CDF32133-12CF-8648-927A-66624C193686}"/>
                </a:ext>
              </a:extLst>
            </p:cNvPr>
            <p:cNvPicPr>
              <a:picLocks noChangeAspect="1"/>
            </p:cNvPicPr>
            <p:nvPr/>
          </p:nvPicPr>
          <p:blipFill rotWithShape="1">
            <a:blip r:embed="rId4">
              <a:extLst>
                <a:ext uri="{28A0092B-C50C-407E-A947-70E740481C1C}">
                  <a14:useLocalDpi xmlns:a14="http://schemas.microsoft.com/office/drawing/2010/main" val="0"/>
                </a:ext>
              </a:extLst>
            </a:blip>
            <a:srcRect l="60406" t="10191" r="19324" b="67959"/>
            <a:stretch/>
          </p:blipFill>
          <p:spPr>
            <a:xfrm>
              <a:off x="3158440" y="3492261"/>
              <a:ext cx="415256" cy="447613"/>
            </a:xfrm>
            <a:prstGeom prst="rect">
              <a:avLst/>
            </a:prstGeom>
          </p:spPr>
        </p:pic>
      </p:grpSp>
      <p:pic>
        <p:nvPicPr>
          <p:cNvPr id="4" name="Picture 3">
            <a:extLst>
              <a:ext uri="{FF2B5EF4-FFF2-40B4-BE49-F238E27FC236}">
                <a16:creationId xmlns:a16="http://schemas.microsoft.com/office/drawing/2014/main" id="{2557889D-E536-4646-BAF4-4EEDB3E7C0E5}"/>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030928" y="1627182"/>
            <a:ext cx="267541" cy="548640"/>
          </a:xfrm>
          <a:prstGeom prst="rect">
            <a:avLst/>
          </a:prstGeom>
        </p:spPr>
      </p:pic>
      <p:grpSp>
        <p:nvGrpSpPr>
          <p:cNvPr id="6" name="Group 5">
            <a:extLst>
              <a:ext uri="{FF2B5EF4-FFF2-40B4-BE49-F238E27FC236}">
                <a16:creationId xmlns:a16="http://schemas.microsoft.com/office/drawing/2014/main" id="{1198CCE1-3EEF-8F48-B10E-0C919665970E}"/>
              </a:ext>
            </a:extLst>
          </p:cNvPr>
          <p:cNvGrpSpPr/>
          <p:nvPr/>
        </p:nvGrpSpPr>
        <p:grpSpPr>
          <a:xfrm flipV="1">
            <a:off x="2605530" y="1759456"/>
            <a:ext cx="457200" cy="91440"/>
            <a:chOff x="2629786" y="2427767"/>
            <a:chExt cx="3884428" cy="290624"/>
          </a:xfrm>
        </p:grpSpPr>
        <p:cxnSp>
          <p:nvCxnSpPr>
            <p:cNvPr id="7" name="Straight Connector 6">
              <a:extLst>
                <a:ext uri="{FF2B5EF4-FFF2-40B4-BE49-F238E27FC236}">
                  <a16:creationId xmlns:a16="http://schemas.microsoft.com/office/drawing/2014/main" id="{AE0E7423-E310-2846-9B7C-21D0B4BE90B0}"/>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94C6BAD-665B-DA4C-B430-B8E70DE15246}"/>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501846A-12EB-F840-9395-579447B61981}"/>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F72A2C52-5BB1-9349-961F-890A754C41F4}"/>
              </a:ext>
            </a:extLst>
          </p:cNvPr>
          <p:cNvGrpSpPr/>
          <p:nvPr/>
        </p:nvGrpSpPr>
        <p:grpSpPr>
          <a:xfrm>
            <a:off x="2506953" y="2036455"/>
            <a:ext cx="457200" cy="91440"/>
            <a:chOff x="2629786" y="2427767"/>
            <a:chExt cx="3884428" cy="290624"/>
          </a:xfrm>
        </p:grpSpPr>
        <p:cxnSp>
          <p:nvCxnSpPr>
            <p:cNvPr id="11" name="Straight Connector 10">
              <a:extLst>
                <a:ext uri="{FF2B5EF4-FFF2-40B4-BE49-F238E27FC236}">
                  <a16:creationId xmlns:a16="http://schemas.microsoft.com/office/drawing/2014/main" id="{E0E6DD50-2794-224E-8BB2-EA4B47087965}"/>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2CAD003-FF3F-C540-A28A-E71423E4137C}"/>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F839CB4-BBA8-4742-9097-5A91A27FBD5B}"/>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2" name="Rectangle 31">
            <a:extLst>
              <a:ext uri="{FF2B5EF4-FFF2-40B4-BE49-F238E27FC236}">
                <a16:creationId xmlns:a16="http://schemas.microsoft.com/office/drawing/2014/main" id="{92C0B498-02D7-D442-B629-63DAEA19BD17}"/>
              </a:ext>
            </a:extLst>
          </p:cNvPr>
          <p:cNvSpPr/>
          <p:nvPr/>
        </p:nvSpPr>
        <p:spPr>
          <a:xfrm>
            <a:off x="3095432" y="1666676"/>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sp>
        <p:nvSpPr>
          <p:cNvPr id="33" name="Rectangle 32">
            <a:extLst>
              <a:ext uri="{FF2B5EF4-FFF2-40B4-BE49-F238E27FC236}">
                <a16:creationId xmlns:a16="http://schemas.microsoft.com/office/drawing/2014/main" id="{130FBC18-0100-334F-8933-485B2866A584}"/>
              </a:ext>
            </a:extLst>
          </p:cNvPr>
          <p:cNvSpPr/>
          <p:nvPr/>
        </p:nvSpPr>
        <p:spPr>
          <a:xfrm>
            <a:off x="3019031" y="1943675"/>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pic>
        <p:nvPicPr>
          <p:cNvPr id="5" name="Picture 4">
            <a:extLst>
              <a:ext uri="{FF2B5EF4-FFF2-40B4-BE49-F238E27FC236}">
                <a16:creationId xmlns:a16="http://schemas.microsoft.com/office/drawing/2014/main" id="{6B0EC902-DFBC-524D-98BE-9D8A45E79635}"/>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023369" y="2643356"/>
            <a:ext cx="267543" cy="548640"/>
          </a:xfrm>
          <a:prstGeom prst="rect">
            <a:avLst/>
          </a:prstGeom>
        </p:spPr>
      </p:pic>
      <p:grpSp>
        <p:nvGrpSpPr>
          <p:cNvPr id="54" name="Group 53">
            <a:extLst>
              <a:ext uri="{FF2B5EF4-FFF2-40B4-BE49-F238E27FC236}">
                <a16:creationId xmlns:a16="http://schemas.microsoft.com/office/drawing/2014/main" id="{A6135FA5-2C38-894B-9F27-CCC502269CE7}"/>
              </a:ext>
            </a:extLst>
          </p:cNvPr>
          <p:cNvGrpSpPr/>
          <p:nvPr/>
        </p:nvGrpSpPr>
        <p:grpSpPr>
          <a:xfrm flipV="1">
            <a:off x="2434545" y="2766364"/>
            <a:ext cx="457200" cy="91440"/>
            <a:chOff x="2629786" y="2427767"/>
            <a:chExt cx="3884428" cy="290624"/>
          </a:xfrm>
        </p:grpSpPr>
        <p:cxnSp>
          <p:nvCxnSpPr>
            <p:cNvPr id="55" name="Straight Connector 54">
              <a:extLst>
                <a:ext uri="{FF2B5EF4-FFF2-40B4-BE49-F238E27FC236}">
                  <a16:creationId xmlns:a16="http://schemas.microsoft.com/office/drawing/2014/main" id="{2679DC75-2364-4B4B-BD20-103842973AFF}"/>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1BA6C0C9-8FB4-9846-A038-B432C83287FF}"/>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3913E478-E498-DF4E-9C42-FA207E504699}"/>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a:extLst>
              <a:ext uri="{FF2B5EF4-FFF2-40B4-BE49-F238E27FC236}">
                <a16:creationId xmlns:a16="http://schemas.microsoft.com/office/drawing/2014/main" id="{CD60B069-3594-8A49-94EF-3C36E7EBF800}"/>
              </a:ext>
            </a:extLst>
          </p:cNvPr>
          <p:cNvGrpSpPr/>
          <p:nvPr/>
        </p:nvGrpSpPr>
        <p:grpSpPr>
          <a:xfrm>
            <a:off x="2804502" y="3043363"/>
            <a:ext cx="457200" cy="91440"/>
            <a:chOff x="2629786" y="2427767"/>
            <a:chExt cx="3884428" cy="290624"/>
          </a:xfrm>
        </p:grpSpPr>
        <p:cxnSp>
          <p:nvCxnSpPr>
            <p:cNvPr id="59" name="Straight Connector 58">
              <a:extLst>
                <a:ext uri="{FF2B5EF4-FFF2-40B4-BE49-F238E27FC236}">
                  <a16:creationId xmlns:a16="http://schemas.microsoft.com/office/drawing/2014/main" id="{0798603A-0955-F74D-A4A8-741DF9154213}"/>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09F3E488-0CF7-7A4D-9321-B698ADD0AB5C}"/>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50045A75-6496-2544-944B-51EF88A45610}"/>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2" name="Rectangle 61">
            <a:extLst>
              <a:ext uri="{FF2B5EF4-FFF2-40B4-BE49-F238E27FC236}">
                <a16:creationId xmlns:a16="http://schemas.microsoft.com/office/drawing/2014/main" id="{F28BDC0D-62A9-E149-803E-ECFE1E873453}"/>
              </a:ext>
            </a:extLst>
          </p:cNvPr>
          <p:cNvSpPr/>
          <p:nvPr/>
        </p:nvSpPr>
        <p:spPr>
          <a:xfrm>
            <a:off x="2924447" y="2673584"/>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sp>
        <p:nvSpPr>
          <p:cNvPr id="63" name="Rectangle 62">
            <a:extLst>
              <a:ext uri="{FF2B5EF4-FFF2-40B4-BE49-F238E27FC236}">
                <a16:creationId xmlns:a16="http://schemas.microsoft.com/office/drawing/2014/main" id="{D08A00FD-036F-DD4E-84A6-6CE7D9083677}"/>
              </a:ext>
            </a:extLst>
          </p:cNvPr>
          <p:cNvSpPr/>
          <p:nvPr/>
        </p:nvSpPr>
        <p:spPr>
          <a:xfrm>
            <a:off x="3316580" y="2950583"/>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pic>
        <p:nvPicPr>
          <p:cNvPr id="64" name="Picture 63">
            <a:extLst>
              <a:ext uri="{FF2B5EF4-FFF2-40B4-BE49-F238E27FC236}">
                <a16:creationId xmlns:a16="http://schemas.microsoft.com/office/drawing/2014/main" id="{11BC6726-BBD1-2C46-BCE8-D454A295F8DD}"/>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023369" y="3662985"/>
            <a:ext cx="267543" cy="548640"/>
          </a:xfrm>
          <a:prstGeom prst="rect">
            <a:avLst/>
          </a:prstGeom>
        </p:spPr>
      </p:pic>
      <p:grpSp>
        <p:nvGrpSpPr>
          <p:cNvPr id="65" name="Group 64">
            <a:extLst>
              <a:ext uri="{FF2B5EF4-FFF2-40B4-BE49-F238E27FC236}">
                <a16:creationId xmlns:a16="http://schemas.microsoft.com/office/drawing/2014/main" id="{F78E9B43-BD2F-6F40-9FC7-A50143F08C8C}"/>
              </a:ext>
            </a:extLst>
          </p:cNvPr>
          <p:cNvGrpSpPr/>
          <p:nvPr/>
        </p:nvGrpSpPr>
        <p:grpSpPr>
          <a:xfrm flipV="1">
            <a:off x="2470349" y="3755765"/>
            <a:ext cx="457200" cy="91440"/>
            <a:chOff x="2629786" y="2427767"/>
            <a:chExt cx="3884428" cy="290624"/>
          </a:xfrm>
        </p:grpSpPr>
        <p:cxnSp>
          <p:nvCxnSpPr>
            <p:cNvPr id="66" name="Straight Connector 65">
              <a:extLst>
                <a:ext uri="{FF2B5EF4-FFF2-40B4-BE49-F238E27FC236}">
                  <a16:creationId xmlns:a16="http://schemas.microsoft.com/office/drawing/2014/main" id="{78B85C3C-03BF-544A-8AC0-6A4D94D692A0}"/>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1076285A-A59C-D148-90ED-B3BCF16D3C00}"/>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952E038-54DC-7B41-8A73-8D1F02969DB8}"/>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9" name="Group 68">
            <a:extLst>
              <a:ext uri="{FF2B5EF4-FFF2-40B4-BE49-F238E27FC236}">
                <a16:creationId xmlns:a16="http://schemas.microsoft.com/office/drawing/2014/main" id="{C36442A5-F345-AB48-BD58-80DC6752B7F8}"/>
              </a:ext>
            </a:extLst>
          </p:cNvPr>
          <p:cNvGrpSpPr/>
          <p:nvPr/>
        </p:nvGrpSpPr>
        <p:grpSpPr>
          <a:xfrm>
            <a:off x="2840306" y="4032764"/>
            <a:ext cx="457200" cy="91440"/>
            <a:chOff x="2629786" y="2427767"/>
            <a:chExt cx="3884428" cy="290624"/>
          </a:xfrm>
        </p:grpSpPr>
        <p:cxnSp>
          <p:nvCxnSpPr>
            <p:cNvPr id="70" name="Straight Connector 69">
              <a:extLst>
                <a:ext uri="{FF2B5EF4-FFF2-40B4-BE49-F238E27FC236}">
                  <a16:creationId xmlns:a16="http://schemas.microsoft.com/office/drawing/2014/main" id="{0FD9C036-FF9D-C243-93C5-2CFC6B8566FB}"/>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79EFBF03-B9CD-464E-A248-354F5D08012B}"/>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21981D64-C54E-2941-8385-CC9501C5DA2D}"/>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3" name="Rectangle 72">
            <a:extLst>
              <a:ext uri="{FF2B5EF4-FFF2-40B4-BE49-F238E27FC236}">
                <a16:creationId xmlns:a16="http://schemas.microsoft.com/office/drawing/2014/main" id="{A057A0ED-50A6-8148-A5E2-49D079277AFB}"/>
              </a:ext>
            </a:extLst>
          </p:cNvPr>
          <p:cNvSpPr/>
          <p:nvPr/>
        </p:nvSpPr>
        <p:spPr>
          <a:xfrm>
            <a:off x="2960251" y="3662985"/>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sp>
        <p:nvSpPr>
          <p:cNvPr id="74" name="Rectangle 73">
            <a:extLst>
              <a:ext uri="{FF2B5EF4-FFF2-40B4-BE49-F238E27FC236}">
                <a16:creationId xmlns:a16="http://schemas.microsoft.com/office/drawing/2014/main" id="{54E7F27A-0D5D-BC4C-AF38-C9677C94022F}"/>
              </a:ext>
            </a:extLst>
          </p:cNvPr>
          <p:cNvSpPr/>
          <p:nvPr/>
        </p:nvSpPr>
        <p:spPr>
          <a:xfrm>
            <a:off x="3352384" y="3939984"/>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grpSp>
        <p:nvGrpSpPr>
          <p:cNvPr id="75" name="Group 74">
            <a:extLst>
              <a:ext uri="{FF2B5EF4-FFF2-40B4-BE49-F238E27FC236}">
                <a16:creationId xmlns:a16="http://schemas.microsoft.com/office/drawing/2014/main" id="{9F1388CD-F413-0B44-9EAE-88A53B2FD7C5}"/>
              </a:ext>
            </a:extLst>
          </p:cNvPr>
          <p:cNvGrpSpPr/>
          <p:nvPr/>
        </p:nvGrpSpPr>
        <p:grpSpPr>
          <a:xfrm>
            <a:off x="2626100" y="4297797"/>
            <a:ext cx="457200" cy="91440"/>
            <a:chOff x="2629786" y="2427767"/>
            <a:chExt cx="3884428" cy="290624"/>
          </a:xfrm>
        </p:grpSpPr>
        <p:cxnSp>
          <p:nvCxnSpPr>
            <p:cNvPr id="76" name="Straight Connector 75">
              <a:extLst>
                <a:ext uri="{FF2B5EF4-FFF2-40B4-BE49-F238E27FC236}">
                  <a16:creationId xmlns:a16="http://schemas.microsoft.com/office/drawing/2014/main" id="{F37B28DE-F1BD-F546-BA5D-D27E3301DC6B}"/>
                </a:ext>
              </a:extLst>
            </p:cNvPr>
            <p:cNvCxnSpPr/>
            <p:nvPr/>
          </p:nvCxnSpPr>
          <p:spPr>
            <a:xfrm>
              <a:off x="2629786" y="2573079"/>
              <a:ext cx="3884428" cy="0"/>
            </a:xfrm>
            <a:prstGeom prst="line">
              <a:avLst/>
            </a:prstGeom>
            <a:ln w="12700">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0C816012-8EF2-CA4B-9D35-CF0D8674FC3E}"/>
                </a:ext>
              </a:extLst>
            </p:cNvPr>
            <p:cNvCxnSpPr/>
            <p:nvPr/>
          </p:nvCxnSpPr>
          <p:spPr>
            <a:xfrm>
              <a:off x="2629786"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7CDF899-EA1B-2B4B-8AE7-DB355D6CDD5D}"/>
                </a:ext>
              </a:extLst>
            </p:cNvPr>
            <p:cNvCxnSpPr/>
            <p:nvPr/>
          </p:nvCxnSpPr>
          <p:spPr>
            <a:xfrm>
              <a:off x="6514214" y="2427767"/>
              <a:ext cx="0" cy="29062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9" name="Rectangle 78">
            <a:extLst>
              <a:ext uri="{FF2B5EF4-FFF2-40B4-BE49-F238E27FC236}">
                <a16:creationId xmlns:a16="http://schemas.microsoft.com/office/drawing/2014/main" id="{61746F81-1798-4144-B7B9-E5FAAF21D4BC}"/>
              </a:ext>
            </a:extLst>
          </p:cNvPr>
          <p:cNvSpPr/>
          <p:nvPr/>
        </p:nvSpPr>
        <p:spPr>
          <a:xfrm>
            <a:off x="3138178" y="4205017"/>
            <a:ext cx="304891" cy="276999"/>
          </a:xfrm>
          <a:prstGeom prst="rect">
            <a:avLst/>
          </a:prstGeom>
        </p:spPr>
        <p:txBody>
          <a:bodyPr wrap="none">
            <a:spAutoFit/>
          </a:bodyPr>
          <a:lstStyle/>
          <a:p>
            <a:pPr algn="ctr"/>
            <a:r>
              <a:rPr lang="en-US" sz="1200" dirty="0">
                <a:latin typeface="Segoe UI Light"/>
                <a:cs typeface="Segoe UI Light"/>
              </a:rPr>
              <a:t>$ </a:t>
            </a:r>
            <a:endParaRPr lang="en-US" sz="1200" dirty="0"/>
          </a:p>
        </p:txBody>
      </p:sp>
      <p:sp>
        <p:nvSpPr>
          <p:cNvPr id="3" name="Rectangle 2">
            <a:extLst>
              <a:ext uri="{FF2B5EF4-FFF2-40B4-BE49-F238E27FC236}">
                <a16:creationId xmlns:a16="http://schemas.microsoft.com/office/drawing/2014/main" id="{8214C1D8-BF75-EC4F-A849-B6CF61D1164B}"/>
              </a:ext>
            </a:extLst>
          </p:cNvPr>
          <p:cNvSpPr/>
          <p:nvPr/>
        </p:nvSpPr>
        <p:spPr>
          <a:xfrm>
            <a:off x="604207" y="648031"/>
            <a:ext cx="5302029" cy="584775"/>
          </a:xfrm>
          <a:prstGeom prst="rect">
            <a:avLst/>
          </a:prstGeom>
        </p:spPr>
        <p:txBody>
          <a:bodyPr wrap="none">
            <a:spAutoFit/>
          </a:bodyPr>
          <a:lstStyle/>
          <a:p>
            <a:r>
              <a:rPr lang="en-US" sz="3200" dirty="0">
                <a:latin typeface="Segoe UI Light" panose="020B0502040204020203" pitchFamily="34" charset="0"/>
                <a:ea typeface="Segoe UI Mono" panose="020B0502040204020203" pitchFamily="34" charset="0"/>
                <a:cs typeface="Segoe UI Mono" panose="020B0502040204020203" pitchFamily="34" charset="0"/>
              </a:rPr>
              <a:t>Per-requester Hourly Payment</a:t>
            </a:r>
          </a:p>
        </p:txBody>
      </p:sp>
      <p:sp>
        <p:nvSpPr>
          <p:cNvPr id="82" name="TextBox 81">
            <a:extLst>
              <a:ext uri="{FF2B5EF4-FFF2-40B4-BE49-F238E27FC236}">
                <a16:creationId xmlns:a16="http://schemas.microsoft.com/office/drawing/2014/main" id="{438EF9A0-A608-3D45-B150-2FF60DB05416}"/>
              </a:ext>
            </a:extLst>
          </p:cNvPr>
          <p:cNvSpPr txBox="1"/>
          <p:nvPr/>
        </p:nvSpPr>
        <p:spPr>
          <a:xfrm>
            <a:off x="699392" y="2234662"/>
            <a:ext cx="1152880" cy="369332"/>
          </a:xfrm>
          <a:prstGeom prst="rect">
            <a:avLst/>
          </a:prstGeom>
          <a:noFill/>
        </p:spPr>
        <p:txBody>
          <a:bodyPr wrap="none" rtlCol="0">
            <a:spAutoFit/>
          </a:bodyPr>
          <a:lstStyle/>
          <a:p>
            <a:pPr algn="ctr"/>
            <a:r>
              <a:rPr lang="en-US" dirty="0">
                <a:latin typeface="Segoe UI Light"/>
                <a:cs typeface="Segoe UI Light"/>
              </a:rPr>
              <a:t>Requester</a:t>
            </a:r>
          </a:p>
        </p:txBody>
      </p:sp>
      <p:sp>
        <p:nvSpPr>
          <p:cNvPr id="83" name="TextBox 82">
            <a:extLst>
              <a:ext uri="{FF2B5EF4-FFF2-40B4-BE49-F238E27FC236}">
                <a16:creationId xmlns:a16="http://schemas.microsoft.com/office/drawing/2014/main" id="{B4EEF246-D9AB-DA4C-BF0E-DFF9337C3416}"/>
              </a:ext>
            </a:extLst>
          </p:cNvPr>
          <p:cNvSpPr txBox="1"/>
          <p:nvPr/>
        </p:nvSpPr>
        <p:spPr>
          <a:xfrm>
            <a:off x="1667903" y="4417880"/>
            <a:ext cx="978473" cy="369332"/>
          </a:xfrm>
          <a:prstGeom prst="rect">
            <a:avLst/>
          </a:prstGeom>
          <a:noFill/>
        </p:spPr>
        <p:txBody>
          <a:bodyPr wrap="none" rtlCol="0">
            <a:spAutoFit/>
          </a:bodyPr>
          <a:lstStyle/>
          <a:p>
            <a:pPr algn="ctr"/>
            <a:r>
              <a:rPr lang="en-US" dirty="0">
                <a:latin typeface="Segoe UI Light"/>
                <a:cs typeface="Segoe UI Light"/>
              </a:rPr>
              <a:t>Workers</a:t>
            </a:r>
          </a:p>
        </p:txBody>
      </p:sp>
    </p:spTree>
    <p:extLst>
      <p:ext uri="{BB962C8B-B14F-4D97-AF65-F5344CB8AC3E}">
        <p14:creationId xmlns:p14="http://schemas.microsoft.com/office/powerpoint/2010/main" val="167969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00208 0.00154 L 0.24305 0.11327 " pathEditMode="relative" ptsTypes="AA">
                                      <p:cBhvr>
                                        <p:cTn id="6" dur="2000" fill="hold"/>
                                        <p:tgtEl>
                                          <p:spTgt spid="32"/>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8.33333E-7 -3.33333E-6 L 0.24896 0.05957 " pathEditMode="relative" rAng="0" ptsTypes="AA">
                                      <p:cBhvr>
                                        <p:cTn id="8" dur="2000" fill="hold"/>
                                        <p:tgtEl>
                                          <p:spTgt spid="33"/>
                                        </p:tgtEl>
                                        <p:attrNameLst>
                                          <p:attrName>ppt_x</p:attrName>
                                          <p:attrName>ppt_y</p:attrName>
                                        </p:attrNameLst>
                                      </p:cBhvr>
                                      <p:rCtr x="12622" y="2778"/>
                                    </p:animMotion>
                                  </p:childTnLst>
                                </p:cTn>
                              </p:par>
                              <p:par>
                                <p:cTn id="9" presetID="0" presetClass="path" presetSubtype="0" accel="50000" decel="50000" fill="hold" grpId="0" nodeType="withEffect">
                                  <p:stCondLst>
                                    <p:cond delay="0"/>
                                  </p:stCondLst>
                                  <p:childTnLst>
                                    <p:animMotion origin="layout" path="M -0.00452 0.00556 L 0.25781 -0.08148 " pathEditMode="relative" ptsTypes="AA">
                                      <p:cBhvr>
                                        <p:cTn id="10" dur="2000" fill="hold"/>
                                        <p:tgtEl>
                                          <p:spTgt spid="62"/>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0033 -0.00895 L 0.21649 -0.13827 " pathEditMode="relative" ptsTypes="AA">
                                      <p:cBhvr>
                                        <p:cTn id="12" dur="2000" fill="hold"/>
                                        <p:tgtEl>
                                          <p:spTgt spid="63"/>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00069 0.00247 L 0.25382 -0.27377 " pathEditMode="relative" ptsTypes="AA">
                                      <p:cBhvr>
                                        <p:cTn id="14" dur="2000" fill="hold"/>
                                        <p:tgtEl>
                                          <p:spTgt spid="73"/>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00086 -1.23457E-6 L 0.21007 -0.33055 " pathEditMode="relative" ptsTypes="AA">
                                      <p:cBhvr>
                                        <p:cTn id="16" dur="2000" fill="hold"/>
                                        <p:tgtEl>
                                          <p:spTgt spid="74"/>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00313 -4.44444E-6 L 0.23263 -0.37623 " pathEditMode="relative" ptsTypes="AA">
                                      <p:cBhvr>
                                        <p:cTn id="18" dur="2000" fill="hold"/>
                                        <p:tgtEl>
                                          <p:spTgt spid="79"/>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00069 0.00154 L 0.28593 0.20463 " pathEditMode="relative" ptsTypes="AA">
                                      <p:cBhvr>
                                        <p:cTn id="20" dur="2000" fill="hold"/>
                                        <p:tgtEl>
                                          <p:spTgt spid="6"/>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00156 0.00093 L 0.2934 0.15093 " pathEditMode="relative" ptsTypes="AA">
                                      <p:cBhvr>
                                        <p:cTn id="22" dur="2000" fill="hold"/>
                                        <p:tgtEl>
                                          <p:spTgt spid="10"/>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00417 -4.93827E-6 L 0.30121 0.01173 " pathEditMode="relative" ptsTypes="AA">
                                      <p:cBhvr>
                                        <p:cTn id="24" dur="2000" fill="hold"/>
                                        <p:tgtEl>
                                          <p:spTgt spid="54"/>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00313 -0.00124 L 0.25833 -0.04506 " pathEditMode="relative" ptsTypes="AA">
                                      <p:cBhvr>
                                        <p:cTn id="26" dur="2000" fill="hold"/>
                                        <p:tgtEl>
                                          <p:spTgt spid="58"/>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00069 1.11111E-6 L 0.29583 -0.18333 " pathEditMode="relative" ptsTypes="AA">
                                      <p:cBhvr>
                                        <p:cTn id="28" dur="2000" fill="hold"/>
                                        <p:tgtEl>
                                          <p:spTgt spid="65"/>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00069 -0.00092 L 0.25781 -0.23734 " pathEditMode="relative" ptsTypes="AA">
                                      <p:cBhvr>
                                        <p:cTn id="30" dur="2000" fill="hold"/>
                                        <p:tgtEl>
                                          <p:spTgt spid="69"/>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0.00156 0.0034 L 0.28038 -0.28888 " pathEditMode="relative" ptsTypes="AA">
                                      <p:cBhvr>
                                        <p:cTn id="32" dur="2000" fill="hold"/>
                                        <p:tgtEl>
                                          <p:spTgt spid="7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62" grpId="0"/>
      <p:bldP spid="63" grpId="0"/>
      <p:bldP spid="73" grpId="0"/>
      <p:bldP spid="74" grpId="0"/>
      <p:bldP spid="7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45EB9C85-E5D9-BD4F-BB39-8D4F71C16C14}"/>
              </a:ext>
            </a:extLst>
          </p:cNvPr>
          <p:cNvGrpSpPr/>
          <p:nvPr/>
        </p:nvGrpSpPr>
        <p:grpSpPr>
          <a:xfrm>
            <a:off x="1177862" y="1648290"/>
            <a:ext cx="413388" cy="547159"/>
            <a:chOff x="2027125" y="3050968"/>
            <a:chExt cx="1546571" cy="2047034"/>
          </a:xfrm>
        </p:grpSpPr>
        <p:pic>
          <p:nvPicPr>
            <p:cNvPr id="29" name="Picture 28">
              <a:extLst>
                <a:ext uri="{FF2B5EF4-FFF2-40B4-BE49-F238E27FC236}">
                  <a16:creationId xmlns:a16="http://schemas.microsoft.com/office/drawing/2014/main" id="{0D17989B-EA76-B340-B8F6-7DC59F4E6F42}"/>
                </a:ext>
              </a:extLst>
            </p:cNvPr>
            <p:cNvPicPr>
              <a:picLocks noChangeAspect="1"/>
            </p:cNvPicPr>
            <p:nvPr/>
          </p:nvPicPr>
          <p:blipFill rotWithShape="1">
            <a:blip r:embed="rId3">
              <a:extLst>
                <a:ext uri="{28A0092B-C50C-407E-A947-70E740481C1C}">
                  <a14:useLocalDpi xmlns:a14="http://schemas.microsoft.com/office/drawing/2010/main" val="0"/>
                </a:ext>
              </a:extLst>
            </a:blip>
            <a:srcRect l="19241" t="7812" r="56185" b="23564"/>
            <a:stretch/>
          </p:blipFill>
          <p:spPr>
            <a:xfrm flipH="1">
              <a:off x="2027125" y="3050968"/>
              <a:ext cx="733052" cy="2047034"/>
            </a:xfrm>
            <a:prstGeom prst="rect">
              <a:avLst/>
            </a:prstGeom>
          </p:spPr>
        </p:pic>
        <p:cxnSp>
          <p:nvCxnSpPr>
            <p:cNvPr id="30" name="Straight Connector 29">
              <a:extLst>
                <a:ext uri="{FF2B5EF4-FFF2-40B4-BE49-F238E27FC236}">
                  <a16:creationId xmlns:a16="http://schemas.microsoft.com/office/drawing/2014/main" id="{8172BD12-8920-C343-BAAE-184E5BA4448A}"/>
                </a:ext>
              </a:extLst>
            </p:cNvPr>
            <p:cNvCxnSpPr/>
            <p:nvPr/>
          </p:nvCxnSpPr>
          <p:spPr>
            <a:xfrm>
              <a:off x="2760177" y="3667349"/>
              <a:ext cx="442867" cy="307800"/>
            </a:xfrm>
            <a:prstGeom prst="line">
              <a:avLst/>
            </a:prstGeom>
            <a:ln w="38100" cap="rnd">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CDF32133-12CF-8648-927A-66624C193686}"/>
                </a:ext>
              </a:extLst>
            </p:cNvPr>
            <p:cNvPicPr>
              <a:picLocks noChangeAspect="1"/>
            </p:cNvPicPr>
            <p:nvPr/>
          </p:nvPicPr>
          <p:blipFill rotWithShape="1">
            <a:blip r:embed="rId4">
              <a:extLst>
                <a:ext uri="{28A0092B-C50C-407E-A947-70E740481C1C}">
                  <a14:useLocalDpi xmlns:a14="http://schemas.microsoft.com/office/drawing/2010/main" val="0"/>
                </a:ext>
              </a:extLst>
            </a:blip>
            <a:srcRect l="60406" t="10191" r="19324" b="67959"/>
            <a:stretch/>
          </p:blipFill>
          <p:spPr>
            <a:xfrm>
              <a:off x="3158440" y="3492261"/>
              <a:ext cx="415256" cy="447613"/>
            </a:xfrm>
            <a:prstGeom prst="rect">
              <a:avLst/>
            </a:prstGeom>
          </p:spPr>
        </p:pic>
      </p:grpSp>
      <p:pic>
        <p:nvPicPr>
          <p:cNvPr id="4" name="Picture 3">
            <a:extLst>
              <a:ext uri="{FF2B5EF4-FFF2-40B4-BE49-F238E27FC236}">
                <a16:creationId xmlns:a16="http://schemas.microsoft.com/office/drawing/2014/main" id="{2557889D-E536-4646-BAF4-4EEDB3E7C0E5}"/>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030928" y="1627182"/>
            <a:ext cx="267541" cy="548640"/>
          </a:xfrm>
          <a:prstGeom prst="rect">
            <a:avLst/>
          </a:prstGeom>
        </p:spPr>
      </p:pic>
      <p:pic>
        <p:nvPicPr>
          <p:cNvPr id="5" name="Picture 4">
            <a:extLst>
              <a:ext uri="{FF2B5EF4-FFF2-40B4-BE49-F238E27FC236}">
                <a16:creationId xmlns:a16="http://schemas.microsoft.com/office/drawing/2014/main" id="{6B0EC902-DFBC-524D-98BE-9D8A45E79635}"/>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023369" y="2643356"/>
            <a:ext cx="267543" cy="548640"/>
          </a:xfrm>
          <a:prstGeom prst="rect">
            <a:avLst/>
          </a:prstGeom>
        </p:spPr>
      </p:pic>
      <p:pic>
        <p:nvPicPr>
          <p:cNvPr id="64" name="Picture 63">
            <a:extLst>
              <a:ext uri="{FF2B5EF4-FFF2-40B4-BE49-F238E27FC236}">
                <a16:creationId xmlns:a16="http://schemas.microsoft.com/office/drawing/2014/main" id="{11BC6726-BBD1-2C46-BCE8-D454A295F8DD}"/>
              </a:ext>
            </a:extLst>
          </p:cNvPr>
          <p:cNvPicPr>
            <a:picLocks noChangeAspect="1"/>
          </p:cNvPicPr>
          <p:nvPr/>
        </p:nvPicPr>
        <p:blipFill rotWithShape="1">
          <a:blip r:embed="rId3">
            <a:extLst>
              <a:ext uri="{28A0092B-C50C-407E-A947-70E740481C1C}">
                <a14:useLocalDpi xmlns:a14="http://schemas.microsoft.com/office/drawing/2010/main" val="0"/>
              </a:ext>
            </a:extLst>
          </a:blip>
          <a:srcRect l="10350" t="7812" r="56186" b="23564"/>
          <a:stretch/>
        </p:blipFill>
        <p:spPr>
          <a:xfrm>
            <a:off x="2023369" y="3662985"/>
            <a:ext cx="267543" cy="548640"/>
          </a:xfrm>
          <a:prstGeom prst="rect">
            <a:avLst/>
          </a:prstGeom>
        </p:spPr>
      </p:pic>
      <p:sp>
        <p:nvSpPr>
          <p:cNvPr id="3" name="Rectangle 2">
            <a:extLst>
              <a:ext uri="{FF2B5EF4-FFF2-40B4-BE49-F238E27FC236}">
                <a16:creationId xmlns:a16="http://schemas.microsoft.com/office/drawing/2014/main" id="{8214C1D8-BF75-EC4F-A849-B6CF61D1164B}"/>
              </a:ext>
            </a:extLst>
          </p:cNvPr>
          <p:cNvSpPr/>
          <p:nvPr/>
        </p:nvSpPr>
        <p:spPr>
          <a:xfrm>
            <a:off x="604207" y="648031"/>
            <a:ext cx="5302029" cy="584775"/>
          </a:xfrm>
          <a:prstGeom prst="rect">
            <a:avLst/>
          </a:prstGeom>
        </p:spPr>
        <p:txBody>
          <a:bodyPr wrap="none">
            <a:spAutoFit/>
          </a:bodyPr>
          <a:lstStyle/>
          <a:p>
            <a:r>
              <a:rPr lang="en-US" sz="3200" dirty="0">
                <a:latin typeface="Segoe UI Light" panose="020B0502040204020203" pitchFamily="34" charset="0"/>
                <a:ea typeface="Segoe UI Mono" panose="020B0502040204020203" pitchFamily="34" charset="0"/>
                <a:cs typeface="Segoe UI Mono" panose="020B0502040204020203" pitchFamily="34" charset="0"/>
              </a:rPr>
              <a:t>Per-requester Hourly Payment</a:t>
            </a:r>
          </a:p>
        </p:txBody>
      </p:sp>
      <p:sp>
        <p:nvSpPr>
          <p:cNvPr id="51" name="Rectangle 50">
            <a:extLst>
              <a:ext uri="{FF2B5EF4-FFF2-40B4-BE49-F238E27FC236}">
                <a16:creationId xmlns:a16="http://schemas.microsoft.com/office/drawing/2014/main" id="{72A3B130-D415-BB41-9813-4DAB45C0FFED}"/>
              </a:ext>
            </a:extLst>
          </p:cNvPr>
          <p:cNvSpPr/>
          <p:nvPr/>
        </p:nvSpPr>
        <p:spPr>
          <a:xfrm>
            <a:off x="4048926" y="2082907"/>
            <a:ext cx="2280432" cy="584775"/>
          </a:xfrm>
          <a:prstGeom prst="rect">
            <a:avLst/>
          </a:prstGeom>
        </p:spPr>
        <p:txBody>
          <a:bodyPr wrap="none">
            <a:spAutoFit/>
          </a:bodyPr>
          <a:lstStyle/>
          <a:p>
            <a:r>
              <a:rPr lang="en-US" sz="3200" dirty="0" err="1">
                <a:solidFill>
                  <a:srgbClr val="000000"/>
                </a:solidFill>
                <a:latin typeface="Segoe UI Light" panose="020B0502040204020203" pitchFamily="34" charset="0"/>
              </a:rPr>
              <a:t>Σ</a:t>
            </a:r>
            <a:r>
              <a:rPr lang="en-US" sz="3200" dirty="0">
                <a:solidFill>
                  <a:srgbClr val="000000"/>
                </a:solidFill>
                <a:latin typeface="Segoe UI Light" panose="020B0502040204020203" pitchFamily="34" charset="0"/>
              </a:rPr>
              <a:t> </a:t>
            </a:r>
            <a:r>
              <a:rPr lang="en-US" sz="2000" dirty="0">
                <a:solidFill>
                  <a:srgbClr val="000000"/>
                </a:solidFill>
                <a:latin typeface="Segoe UI Light" panose="020B0502040204020203" pitchFamily="34" charset="0"/>
              </a:rPr>
              <a:t>Task Payment ($)</a:t>
            </a:r>
            <a:endParaRPr lang="en-US" sz="3200" dirty="0">
              <a:solidFill>
                <a:srgbClr val="000000"/>
              </a:solidFill>
              <a:effectLst/>
              <a:latin typeface="Segoe UI Light" panose="020B0502040204020203" pitchFamily="34" charset="0"/>
            </a:endParaRPr>
          </a:p>
        </p:txBody>
      </p:sp>
      <p:sp>
        <p:nvSpPr>
          <p:cNvPr id="52" name="Rectangle 51">
            <a:extLst>
              <a:ext uri="{FF2B5EF4-FFF2-40B4-BE49-F238E27FC236}">
                <a16:creationId xmlns:a16="http://schemas.microsoft.com/office/drawing/2014/main" id="{9325783D-FA20-6D48-820E-E7D0DEFB50EE}"/>
              </a:ext>
            </a:extLst>
          </p:cNvPr>
          <p:cNvSpPr/>
          <p:nvPr/>
        </p:nvSpPr>
        <p:spPr>
          <a:xfrm>
            <a:off x="4284920" y="2597742"/>
            <a:ext cx="1808444" cy="584775"/>
          </a:xfrm>
          <a:prstGeom prst="rect">
            <a:avLst/>
          </a:prstGeom>
        </p:spPr>
        <p:txBody>
          <a:bodyPr wrap="none">
            <a:spAutoFit/>
          </a:bodyPr>
          <a:lstStyle/>
          <a:p>
            <a:r>
              <a:rPr lang="en-US" sz="3200" dirty="0" err="1">
                <a:solidFill>
                  <a:srgbClr val="000000"/>
                </a:solidFill>
                <a:latin typeface="Segoe UI Light" panose="020B0502040204020203" pitchFamily="34" charset="0"/>
              </a:rPr>
              <a:t>Σ</a:t>
            </a:r>
            <a:r>
              <a:rPr lang="en-US" sz="3200" dirty="0">
                <a:solidFill>
                  <a:srgbClr val="000000"/>
                </a:solidFill>
                <a:latin typeface="Segoe UI Light" panose="020B0502040204020203" pitchFamily="34" charset="0"/>
              </a:rPr>
              <a:t> </a:t>
            </a:r>
            <a:r>
              <a:rPr lang="en-US" sz="2000" dirty="0">
                <a:solidFill>
                  <a:srgbClr val="000000"/>
                </a:solidFill>
                <a:latin typeface="Segoe UI Light" panose="020B0502040204020203" pitchFamily="34" charset="0"/>
              </a:rPr>
              <a:t>Task Interval</a:t>
            </a:r>
            <a:endParaRPr lang="en-US" sz="3200" dirty="0">
              <a:solidFill>
                <a:srgbClr val="000000"/>
              </a:solidFill>
              <a:effectLst/>
              <a:latin typeface="Segoe UI Light" panose="020B0502040204020203" pitchFamily="34" charset="0"/>
            </a:endParaRPr>
          </a:p>
        </p:txBody>
      </p:sp>
      <p:cxnSp>
        <p:nvCxnSpPr>
          <p:cNvPr id="53" name="Straight Connector 52">
            <a:extLst>
              <a:ext uri="{FF2B5EF4-FFF2-40B4-BE49-F238E27FC236}">
                <a16:creationId xmlns:a16="http://schemas.microsoft.com/office/drawing/2014/main" id="{03FAEFF7-1FFD-AB4B-A4D7-54C399870895}"/>
              </a:ext>
            </a:extLst>
          </p:cNvPr>
          <p:cNvCxnSpPr>
            <a:cxnSpLocks/>
          </p:cNvCxnSpPr>
          <p:nvPr/>
        </p:nvCxnSpPr>
        <p:spPr>
          <a:xfrm>
            <a:off x="4048926" y="2632712"/>
            <a:ext cx="2280432"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2085CDE9-38E6-5F4C-BACF-42B345298269}"/>
              </a:ext>
            </a:extLst>
          </p:cNvPr>
          <p:cNvGrpSpPr/>
          <p:nvPr/>
        </p:nvGrpSpPr>
        <p:grpSpPr>
          <a:xfrm>
            <a:off x="6421063" y="2289413"/>
            <a:ext cx="2327239" cy="707886"/>
            <a:chOff x="6489076" y="2289413"/>
            <a:chExt cx="2327239" cy="707886"/>
          </a:xfrm>
        </p:grpSpPr>
        <p:sp>
          <p:nvSpPr>
            <p:cNvPr id="80" name="Rectangle 79">
              <a:extLst>
                <a:ext uri="{FF2B5EF4-FFF2-40B4-BE49-F238E27FC236}">
                  <a16:creationId xmlns:a16="http://schemas.microsoft.com/office/drawing/2014/main" id="{D5009556-2981-5144-9861-F6B364C4E4FB}"/>
                </a:ext>
              </a:extLst>
            </p:cNvPr>
            <p:cNvSpPr/>
            <p:nvPr/>
          </p:nvSpPr>
          <p:spPr>
            <a:xfrm>
              <a:off x="6893353" y="2289413"/>
              <a:ext cx="1922962" cy="707886"/>
            </a:xfrm>
            <a:prstGeom prst="rect">
              <a:avLst/>
            </a:prstGeom>
          </p:spPr>
          <p:txBody>
            <a:bodyPr wrap="none">
              <a:spAutoFit/>
            </a:bodyPr>
            <a:lstStyle/>
            <a:p>
              <a:r>
                <a:rPr lang="en-US" sz="2000" dirty="0">
                  <a:solidFill>
                    <a:srgbClr val="000000"/>
                  </a:solidFill>
                  <a:latin typeface="Segoe UI Light" panose="020B0502040204020203" pitchFamily="34" charset="0"/>
                </a:rPr>
                <a:t>Per-requester </a:t>
              </a:r>
              <a:br>
                <a:rPr lang="en-US" sz="2000" dirty="0">
                  <a:solidFill>
                    <a:srgbClr val="000000"/>
                  </a:solidFill>
                  <a:latin typeface="Segoe UI Light" panose="020B0502040204020203" pitchFamily="34" charset="0"/>
                </a:rPr>
              </a:br>
              <a:r>
                <a:rPr lang="en-US" sz="2000" dirty="0">
                  <a:solidFill>
                    <a:srgbClr val="000000"/>
                  </a:solidFill>
                  <a:latin typeface="Segoe UI Light" panose="020B0502040204020203" pitchFamily="34" charset="0"/>
                </a:rPr>
                <a:t>Hourly Payment</a:t>
              </a:r>
              <a:endParaRPr lang="en-US" sz="3200" dirty="0">
                <a:solidFill>
                  <a:srgbClr val="000000"/>
                </a:solidFill>
                <a:effectLst/>
                <a:latin typeface="Segoe UI Light" panose="020B0502040204020203" pitchFamily="34" charset="0"/>
              </a:endParaRPr>
            </a:p>
          </p:txBody>
        </p:sp>
        <p:sp>
          <p:nvSpPr>
            <p:cNvPr id="81" name="Rectangle 80">
              <a:extLst>
                <a:ext uri="{FF2B5EF4-FFF2-40B4-BE49-F238E27FC236}">
                  <a16:creationId xmlns:a16="http://schemas.microsoft.com/office/drawing/2014/main" id="{FC06BE52-B893-DC4D-925B-9A7A5D5A8C55}"/>
                </a:ext>
              </a:extLst>
            </p:cNvPr>
            <p:cNvSpPr/>
            <p:nvPr/>
          </p:nvSpPr>
          <p:spPr>
            <a:xfrm>
              <a:off x="6489076" y="2409986"/>
              <a:ext cx="351378" cy="400110"/>
            </a:xfrm>
            <a:prstGeom prst="rect">
              <a:avLst/>
            </a:prstGeom>
          </p:spPr>
          <p:txBody>
            <a:bodyPr wrap="none">
              <a:spAutoFit/>
            </a:bodyPr>
            <a:lstStyle/>
            <a:p>
              <a:pPr algn="ctr"/>
              <a:r>
                <a:rPr lang="en-US" sz="2000" dirty="0">
                  <a:solidFill>
                    <a:srgbClr val="000000"/>
                  </a:solidFill>
                  <a:latin typeface="Segoe UI Light" panose="020B0502040204020203" pitchFamily="34" charset="0"/>
                </a:rPr>
                <a:t>=</a:t>
              </a:r>
              <a:endParaRPr lang="en-US" sz="3200" dirty="0">
                <a:solidFill>
                  <a:srgbClr val="000000"/>
                </a:solidFill>
                <a:effectLst/>
                <a:latin typeface="Segoe UI Light" panose="020B0502040204020203" pitchFamily="34" charset="0"/>
              </a:endParaRPr>
            </a:p>
          </p:txBody>
        </p:sp>
      </p:grpSp>
      <p:sp>
        <p:nvSpPr>
          <p:cNvPr id="82" name="TextBox 81">
            <a:extLst>
              <a:ext uri="{FF2B5EF4-FFF2-40B4-BE49-F238E27FC236}">
                <a16:creationId xmlns:a16="http://schemas.microsoft.com/office/drawing/2014/main" id="{94DBB0BD-AB31-0845-88A7-92806E112208}"/>
              </a:ext>
            </a:extLst>
          </p:cNvPr>
          <p:cNvSpPr txBox="1"/>
          <p:nvPr/>
        </p:nvSpPr>
        <p:spPr>
          <a:xfrm>
            <a:off x="699392" y="2234662"/>
            <a:ext cx="1152880" cy="369332"/>
          </a:xfrm>
          <a:prstGeom prst="rect">
            <a:avLst/>
          </a:prstGeom>
          <a:noFill/>
        </p:spPr>
        <p:txBody>
          <a:bodyPr wrap="none" rtlCol="0">
            <a:spAutoFit/>
          </a:bodyPr>
          <a:lstStyle/>
          <a:p>
            <a:pPr algn="ctr"/>
            <a:r>
              <a:rPr lang="en-US" dirty="0">
                <a:latin typeface="Segoe UI Light"/>
                <a:cs typeface="Segoe UI Light"/>
              </a:rPr>
              <a:t>Requester</a:t>
            </a:r>
          </a:p>
        </p:txBody>
      </p:sp>
      <p:sp>
        <p:nvSpPr>
          <p:cNvPr id="83" name="TextBox 82">
            <a:extLst>
              <a:ext uri="{FF2B5EF4-FFF2-40B4-BE49-F238E27FC236}">
                <a16:creationId xmlns:a16="http://schemas.microsoft.com/office/drawing/2014/main" id="{9EDD9F35-FD4B-9E41-818B-91815368B122}"/>
              </a:ext>
            </a:extLst>
          </p:cNvPr>
          <p:cNvSpPr txBox="1"/>
          <p:nvPr/>
        </p:nvSpPr>
        <p:spPr>
          <a:xfrm>
            <a:off x="1667903" y="4417880"/>
            <a:ext cx="978473" cy="369332"/>
          </a:xfrm>
          <a:prstGeom prst="rect">
            <a:avLst/>
          </a:prstGeom>
          <a:noFill/>
        </p:spPr>
        <p:txBody>
          <a:bodyPr wrap="none" rtlCol="0">
            <a:spAutoFit/>
          </a:bodyPr>
          <a:lstStyle/>
          <a:p>
            <a:pPr algn="ctr"/>
            <a:r>
              <a:rPr lang="en-US" dirty="0">
                <a:latin typeface="Segoe UI Light"/>
                <a:cs typeface="Segoe UI Light"/>
              </a:rPr>
              <a:t>Workers</a:t>
            </a:r>
          </a:p>
        </p:txBody>
      </p:sp>
    </p:spTree>
    <p:extLst>
      <p:ext uri="{BB962C8B-B14F-4D97-AF65-F5344CB8AC3E}">
        <p14:creationId xmlns:p14="http://schemas.microsoft.com/office/powerpoint/2010/main" val="185979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8F9DC4-5F5C-6549-B60E-2B472E30667C}"/>
              </a:ext>
            </a:extLst>
          </p:cNvPr>
          <p:cNvSpPr/>
          <p:nvPr/>
        </p:nvSpPr>
        <p:spPr>
          <a:xfrm>
            <a:off x="604207" y="648031"/>
            <a:ext cx="6638933" cy="584775"/>
          </a:xfrm>
          <a:prstGeom prst="rect">
            <a:avLst/>
          </a:prstGeom>
        </p:spPr>
        <p:txBody>
          <a:bodyPr wrap="none">
            <a:spAutoFit/>
          </a:bodyPr>
          <a:lstStyle/>
          <a:p>
            <a:r>
              <a:rPr lang="en-US" sz="3200" dirty="0">
                <a:latin typeface="Segoe UI Light" panose="020B0502040204020203" pitchFamily="34" charset="0"/>
                <a:ea typeface="Segoe UI Mono" panose="020B0502040204020203" pitchFamily="34" charset="0"/>
                <a:cs typeface="Segoe UI Mono" panose="020B0502040204020203" pitchFamily="34" charset="0"/>
              </a:rPr>
              <a:t>Per-requester Hourly Payment: Result</a:t>
            </a:r>
          </a:p>
        </p:txBody>
      </p:sp>
      <p:pic>
        <p:nvPicPr>
          <p:cNvPr id="3" name="Picture 2">
            <a:extLst>
              <a:ext uri="{FF2B5EF4-FFF2-40B4-BE49-F238E27FC236}">
                <a16:creationId xmlns:a16="http://schemas.microsoft.com/office/drawing/2014/main" id="{8144EABA-2F31-4540-AF13-0F80419953B1}"/>
              </a:ext>
            </a:extLst>
          </p:cNvPr>
          <p:cNvPicPr>
            <a:picLocks noChangeAspect="1"/>
          </p:cNvPicPr>
          <p:nvPr/>
        </p:nvPicPr>
        <p:blipFill>
          <a:blip r:embed="rId3"/>
          <a:stretch>
            <a:fillRect/>
          </a:stretch>
        </p:blipFill>
        <p:spPr>
          <a:xfrm>
            <a:off x="997527" y="1743449"/>
            <a:ext cx="7178072" cy="2289808"/>
          </a:xfrm>
          <a:prstGeom prst="rect">
            <a:avLst/>
          </a:prstGeom>
        </p:spPr>
      </p:pic>
      <p:sp>
        <p:nvSpPr>
          <p:cNvPr id="14" name="TextBox 13">
            <a:extLst>
              <a:ext uri="{FF2B5EF4-FFF2-40B4-BE49-F238E27FC236}">
                <a16:creationId xmlns:a16="http://schemas.microsoft.com/office/drawing/2014/main" id="{390BDC05-1DF9-4647-8C45-9FBB1D6A325A}"/>
              </a:ext>
            </a:extLst>
          </p:cNvPr>
          <p:cNvSpPr txBox="1"/>
          <p:nvPr/>
        </p:nvSpPr>
        <p:spPr>
          <a:xfrm rot="16200000">
            <a:off x="619380" y="2553452"/>
            <a:ext cx="1125629" cy="461665"/>
          </a:xfrm>
          <a:prstGeom prst="rect">
            <a:avLst/>
          </a:prstGeom>
          <a:noFill/>
        </p:spPr>
        <p:txBody>
          <a:bodyPr wrap="none" rtlCol="0">
            <a:spAutoFit/>
          </a:bodyPr>
          <a:lstStyle/>
          <a:p>
            <a:pPr algn="ctr"/>
            <a:r>
              <a:rPr lang="en-US" sz="2400" dirty="0">
                <a:latin typeface="Segoe UI Light"/>
                <a:cs typeface="Segoe UI Light"/>
              </a:rPr>
              <a:t>Density</a:t>
            </a:r>
          </a:p>
        </p:txBody>
      </p:sp>
      <p:sp>
        <p:nvSpPr>
          <p:cNvPr id="15" name="TextBox 14">
            <a:extLst>
              <a:ext uri="{FF2B5EF4-FFF2-40B4-BE49-F238E27FC236}">
                <a16:creationId xmlns:a16="http://schemas.microsoft.com/office/drawing/2014/main" id="{C6CEC3C7-28F6-E746-910A-365C07247552}"/>
              </a:ext>
            </a:extLst>
          </p:cNvPr>
          <p:cNvSpPr txBox="1"/>
          <p:nvPr/>
        </p:nvSpPr>
        <p:spPr>
          <a:xfrm>
            <a:off x="2227968" y="4033257"/>
            <a:ext cx="4717190" cy="461665"/>
          </a:xfrm>
          <a:prstGeom prst="rect">
            <a:avLst/>
          </a:prstGeom>
          <a:noFill/>
        </p:spPr>
        <p:txBody>
          <a:bodyPr wrap="none" rtlCol="0">
            <a:spAutoFit/>
          </a:bodyPr>
          <a:lstStyle/>
          <a:p>
            <a:pPr algn="ctr"/>
            <a:r>
              <a:rPr lang="en-US" sz="2400" dirty="0">
                <a:latin typeface="Segoe UI Light"/>
                <a:cs typeface="Segoe UI Light"/>
              </a:rPr>
              <a:t>Per-requester Hourly Payment ($/h)</a:t>
            </a:r>
          </a:p>
        </p:txBody>
      </p:sp>
      <p:cxnSp>
        <p:nvCxnSpPr>
          <p:cNvPr id="17" name="Straight Arrow Connector 16">
            <a:extLst>
              <a:ext uri="{FF2B5EF4-FFF2-40B4-BE49-F238E27FC236}">
                <a16:creationId xmlns:a16="http://schemas.microsoft.com/office/drawing/2014/main" id="{9B631616-9030-2C47-873E-A7B7FA9EE4AB}"/>
              </a:ext>
            </a:extLst>
          </p:cNvPr>
          <p:cNvCxnSpPr/>
          <p:nvPr/>
        </p:nvCxnSpPr>
        <p:spPr>
          <a:xfrm>
            <a:off x="2115966" y="3264635"/>
            <a:ext cx="4972775" cy="0"/>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EC43307-055C-8C4F-B03A-844174E4A134}"/>
              </a:ext>
            </a:extLst>
          </p:cNvPr>
          <p:cNvCxnSpPr/>
          <p:nvPr/>
        </p:nvCxnSpPr>
        <p:spPr>
          <a:xfrm flipV="1">
            <a:off x="1639874" y="2153752"/>
            <a:ext cx="0" cy="1110883"/>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5F3ADB94-3D67-A643-AE2E-CA1CD2DAB330}"/>
              </a:ext>
            </a:extLst>
          </p:cNvPr>
          <p:cNvSpPr/>
          <p:nvPr/>
        </p:nvSpPr>
        <p:spPr>
          <a:xfrm>
            <a:off x="3231694" y="4459265"/>
            <a:ext cx="2885790" cy="461665"/>
          </a:xfrm>
          <a:prstGeom prst="rect">
            <a:avLst/>
          </a:prstGeom>
        </p:spPr>
        <p:txBody>
          <a:bodyPr wrap="none">
            <a:spAutoFit/>
          </a:bodyPr>
          <a:lstStyle/>
          <a:p>
            <a:r>
              <a:rPr lang="en-US" sz="2400" dirty="0">
                <a:latin typeface="Segoe UI Light" panose="020B0502040204020203" pitchFamily="34" charset="0"/>
              </a:rPr>
              <a:t>N=19,598 requesters</a:t>
            </a:r>
          </a:p>
        </p:txBody>
      </p:sp>
    </p:spTree>
    <p:extLst>
      <p:ext uri="{BB962C8B-B14F-4D97-AF65-F5344CB8AC3E}">
        <p14:creationId xmlns:p14="http://schemas.microsoft.com/office/powerpoint/2010/main" val="208043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8F9DC4-5F5C-6549-B60E-2B472E30667C}"/>
              </a:ext>
            </a:extLst>
          </p:cNvPr>
          <p:cNvSpPr/>
          <p:nvPr/>
        </p:nvSpPr>
        <p:spPr>
          <a:xfrm>
            <a:off x="604207" y="648031"/>
            <a:ext cx="6638933" cy="584775"/>
          </a:xfrm>
          <a:prstGeom prst="rect">
            <a:avLst/>
          </a:prstGeom>
        </p:spPr>
        <p:txBody>
          <a:bodyPr wrap="none">
            <a:spAutoFit/>
          </a:bodyPr>
          <a:lstStyle/>
          <a:p>
            <a:r>
              <a:rPr lang="en-US" sz="3200" dirty="0">
                <a:latin typeface="Segoe UI Light" panose="020B0502040204020203" pitchFamily="34" charset="0"/>
                <a:ea typeface="Segoe UI Mono" panose="020B0502040204020203" pitchFamily="34" charset="0"/>
                <a:cs typeface="Segoe UI Mono" panose="020B0502040204020203" pitchFamily="34" charset="0"/>
              </a:rPr>
              <a:t>Per-requester Hourly Payment: Result</a:t>
            </a:r>
          </a:p>
        </p:txBody>
      </p:sp>
      <p:pic>
        <p:nvPicPr>
          <p:cNvPr id="3" name="Picture 2">
            <a:extLst>
              <a:ext uri="{FF2B5EF4-FFF2-40B4-BE49-F238E27FC236}">
                <a16:creationId xmlns:a16="http://schemas.microsoft.com/office/drawing/2014/main" id="{8144EABA-2F31-4540-AF13-0F80419953B1}"/>
              </a:ext>
            </a:extLst>
          </p:cNvPr>
          <p:cNvPicPr>
            <a:picLocks noChangeAspect="1"/>
          </p:cNvPicPr>
          <p:nvPr/>
        </p:nvPicPr>
        <p:blipFill>
          <a:blip r:embed="rId3"/>
          <a:stretch>
            <a:fillRect/>
          </a:stretch>
        </p:blipFill>
        <p:spPr>
          <a:xfrm>
            <a:off x="997527" y="1743449"/>
            <a:ext cx="7178072" cy="2289808"/>
          </a:xfrm>
          <a:prstGeom prst="rect">
            <a:avLst/>
          </a:prstGeom>
        </p:spPr>
      </p:pic>
      <p:pic>
        <p:nvPicPr>
          <p:cNvPr id="10" name="Picture 9">
            <a:extLst>
              <a:ext uri="{FF2B5EF4-FFF2-40B4-BE49-F238E27FC236}">
                <a16:creationId xmlns:a16="http://schemas.microsoft.com/office/drawing/2014/main" id="{5AEF1EC2-DD9F-7541-9289-F2EDD3836D35}"/>
              </a:ext>
            </a:extLst>
          </p:cNvPr>
          <p:cNvPicPr>
            <a:picLocks noChangeAspect="1"/>
          </p:cNvPicPr>
          <p:nvPr/>
        </p:nvPicPr>
        <p:blipFill>
          <a:blip r:embed="rId4"/>
          <a:stretch>
            <a:fillRect/>
          </a:stretch>
        </p:blipFill>
        <p:spPr>
          <a:xfrm>
            <a:off x="997527" y="1743452"/>
            <a:ext cx="7178072" cy="2289805"/>
          </a:xfrm>
          <a:prstGeom prst="rect">
            <a:avLst/>
          </a:prstGeom>
        </p:spPr>
      </p:pic>
      <p:pic>
        <p:nvPicPr>
          <p:cNvPr id="12" name="Picture 11">
            <a:extLst>
              <a:ext uri="{FF2B5EF4-FFF2-40B4-BE49-F238E27FC236}">
                <a16:creationId xmlns:a16="http://schemas.microsoft.com/office/drawing/2014/main" id="{C901DEC0-4EF4-824F-A4B3-1783522062AA}"/>
              </a:ext>
            </a:extLst>
          </p:cNvPr>
          <p:cNvPicPr>
            <a:picLocks noChangeAspect="1"/>
          </p:cNvPicPr>
          <p:nvPr/>
        </p:nvPicPr>
        <p:blipFill>
          <a:blip r:embed="rId5"/>
          <a:stretch>
            <a:fillRect/>
          </a:stretch>
        </p:blipFill>
        <p:spPr>
          <a:xfrm>
            <a:off x="997527" y="1743449"/>
            <a:ext cx="7178072" cy="2289805"/>
          </a:xfrm>
          <a:prstGeom prst="rect">
            <a:avLst/>
          </a:prstGeom>
        </p:spPr>
      </p:pic>
      <p:sp>
        <p:nvSpPr>
          <p:cNvPr id="14" name="TextBox 13">
            <a:extLst>
              <a:ext uri="{FF2B5EF4-FFF2-40B4-BE49-F238E27FC236}">
                <a16:creationId xmlns:a16="http://schemas.microsoft.com/office/drawing/2014/main" id="{390BDC05-1DF9-4647-8C45-9FBB1D6A325A}"/>
              </a:ext>
            </a:extLst>
          </p:cNvPr>
          <p:cNvSpPr txBox="1"/>
          <p:nvPr/>
        </p:nvSpPr>
        <p:spPr>
          <a:xfrm rot="16200000">
            <a:off x="619380" y="2553452"/>
            <a:ext cx="1125629" cy="461665"/>
          </a:xfrm>
          <a:prstGeom prst="rect">
            <a:avLst/>
          </a:prstGeom>
          <a:noFill/>
        </p:spPr>
        <p:txBody>
          <a:bodyPr wrap="none" rtlCol="0">
            <a:spAutoFit/>
          </a:bodyPr>
          <a:lstStyle/>
          <a:p>
            <a:pPr algn="ctr"/>
            <a:r>
              <a:rPr lang="en-US" sz="2400" dirty="0">
                <a:latin typeface="Segoe UI Light"/>
                <a:cs typeface="Segoe UI Light"/>
              </a:rPr>
              <a:t>Density</a:t>
            </a:r>
          </a:p>
        </p:txBody>
      </p:sp>
      <p:sp>
        <p:nvSpPr>
          <p:cNvPr id="15" name="TextBox 14">
            <a:extLst>
              <a:ext uri="{FF2B5EF4-FFF2-40B4-BE49-F238E27FC236}">
                <a16:creationId xmlns:a16="http://schemas.microsoft.com/office/drawing/2014/main" id="{C6CEC3C7-28F6-E746-910A-365C07247552}"/>
              </a:ext>
            </a:extLst>
          </p:cNvPr>
          <p:cNvSpPr txBox="1"/>
          <p:nvPr/>
        </p:nvSpPr>
        <p:spPr>
          <a:xfrm>
            <a:off x="2227968" y="4033257"/>
            <a:ext cx="4717190" cy="461665"/>
          </a:xfrm>
          <a:prstGeom prst="rect">
            <a:avLst/>
          </a:prstGeom>
          <a:noFill/>
        </p:spPr>
        <p:txBody>
          <a:bodyPr wrap="none" rtlCol="0">
            <a:spAutoFit/>
          </a:bodyPr>
          <a:lstStyle/>
          <a:p>
            <a:pPr algn="ctr"/>
            <a:r>
              <a:rPr lang="en-US" sz="2400" dirty="0">
                <a:latin typeface="Segoe UI Light"/>
                <a:cs typeface="Segoe UI Light"/>
              </a:rPr>
              <a:t>Per-requester Hourly Payment ($/h)</a:t>
            </a:r>
          </a:p>
        </p:txBody>
      </p:sp>
      <p:grpSp>
        <p:nvGrpSpPr>
          <p:cNvPr id="6" name="Group 5">
            <a:extLst>
              <a:ext uri="{FF2B5EF4-FFF2-40B4-BE49-F238E27FC236}">
                <a16:creationId xmlns:a16="http://schemas.microsoft.com/office/drawing/2014/main" id="{52FD2006-1673-6940-9744-178B6750A623}"/>
              </a:ext>
            </a:extLst>
          </p:cNvPr>
          <p:cNvGrpSpPr/>
          <p:nvPr/>
        </p:nvGrpSpPr>
        <p:grpSpPr>
          <a:xfrm>
            <a:off x="2526589" y="1665011"/>
            <a:ext cx="2649399" cy="580502"/>
            <a:chOff x="2526589" y="1665011"/>
            <a:chExt cx="2649399" cy="580502"/>
          </a:xfrm>
        </p:grpSpPr>
        <p:sp>
          <p:nvSpPr>
            <p:cNvPr id="2" name="TextBox 1">
              <a:extLst>
                <a:ext uri="{FF2B5EF4-FFF2-40B4-BE49-F238E27FC236}">
                  <a16:creationId xmlns:a16="http://schemas.microsoft.com/office/drawing/2014/main" id="{91F74BE1-0B34-4343-B3AF-1E5760F03572}"/>
                </a:ext>
              </a:extLst>
            </p:cNvPr>
            <p:cNvSpPr txBox="1"/>
            <p:nvPr/>
          </p:nvSpPr>
          <p:spPr>
            <a:xfrm>
              <a:off x="2844901" y="1665011"/>
              <a:ext cx="2331087" cy="461665"/>
            </a:xfrm>
            <a:prstGeom prst="rect">
              <a:avLst/>
            </a:prstGeom>
            <a:noFill/>
          </p:spPr>
          <p:txBody>
            <a:bodyPr wrap="none" rtlCol="0">
              <a:spAutoFit/>
            </a:bodyPr>
            <a:lstStyle/>
            <a:p>
              <a:r>
                <a:rPr lang="en-US" sz="2400" i="1" dirty="0">
                  <a:latin typeface="Segoe UI Light"/>
                  <a:cs typeface="Segoe UI Light"/>
                </a:rPr>
                <a:t>Median</a:t>
              </a:r>
              <a:r>
                <a:rPr lang="en-US" sz="2400" dirty="0">
                  <a:latin typeface="Segoe UI Light"/>
                  <a:cs typeface="Segoe UI Light"/>
                </a:rPr>
                <a:t>=$4.57/h</a:t>
              </a:r>
            </a:p>
          </p:txBody>
        </p:sp>
        <p:cxnSp>
          <p:nvCxnSpPr>
            <p:cNvPr id="5" name="Straight Arrow Connector 4">
              <a:extLst>
                <a:ext uri="{FF2B5EF4-FFF2-40B4-BE49-F238E27FC236}">
                  <a16:creationId xmlns:a16="http://schemas.microsoft.com/office/drawing/2014/main" id="{4C824BE2-35E4-5F4D-8940-0EB6011B9369}"/>
                </a:ext>
              </a:extLst>
            </p:cNvPr>
            <p:cNvCxnSpPr/>
            <p:nvPr/>
          </p:nvCxnSpPr>
          <p:spPr>
            <a:xfrm flipH="1">
              <a:off x="2526589" y="2056883"/>
              <a:ext cx="370294" cy="188630"/>
            </a:xfrm>
            <a:prstGeom prst="straightConnector1">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3" name="Rectangle 12">
            <a:extLst>
              <a:ext uri="{FF2B5EF4-FFF2-40B4-BE49-F238E27FC236}">
                <a16:creationId xmlns:a16="http://schemas.microsoft.com/office/drawing/2014/main" id="{73F46624-B7A8-6A41-9F4C-0A505DB6BE3D}"/>
              </a:ext>
            </a:extLst>
          </p:cNvPr>
          <p:cNvSpPr/>
          <p:nvPr/>
        </p:nvSpPr>
        <p:spPr>
          <a:xfrm>
            <a:off x="3231694" y="4459265"/>
            <a:ext cx="2885790" cy="461665"/>
          </a:xfrm>
          <a:prstGeom prst="rect">
            <a:avLst/>
          </a:prstGeom>
        </p:spPr>
        <p:txBody>
          <a:bodyPr wrap="none">
            <a:spAutoFit/>
          </a:bodyPr>
          <a:lstStyle/>
          <a:p>
            <a:r>
              <a:rPr lang="en-US" sz="2400" dirty="0">
                <a:latin typeface="Segoe UI Light" panose="020B0502040204020203" pitchFamily="34" charset="0"/>
              </a:rPr>
              <a:t>N=19,598 requesters</a:t>
            </a:r>
          </a:p>
        </p:txBody>
      </p:sp>
    </p:spTree>
    <p:extLst>
      <p:ext uri="{BB962C8B-B14F-4D97-AF65-F5344CB8AC3E}">
        <p14:creationId xmlns:p14="http://schemas.microsoft.com/office/powerpoint/2010/main" val="359915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003" y="4835723"/>
            <a:ext cx="2277931" cy="307777"/>
          </a:xfrm>
          <a:prstGeom prst="rect">
            <a:avLst/>
          </a:prstGeom>
          <a:noFill/>
        </p:spPr>
        <p:txBody>
          <a:bodyPr wrap="none" rtlCol="0">
            <a:spAutoFit/>
          </a:bodyPr>
          <a:lstStyle/>
          <a:p>
            <a:r>
              <a:rPr lang="en-SG" sz="1400" dirty="0">
                <a:solidFill>
                  <a:schemeClr val="bg1">
                    <a:lumMod val="75000"/>
                  </a:schemeClr>
                </a:solidFill>
                <a:latin typeface="Segoe UI Light"/>
                <a:cs typeface="Segoe UI Light"/>
              </a:rPr>
              <a:t>https://crowd-workers.com/</a:t>
            </a:r>
          </a:p>
        </p:txBody>
      </p:sp>
      <p:grpSp>
        <p:nvGrpSpPr>
          <p:cNvPr id="12" name="Group 11">
            <a:extLst>
              <a:ext uri="{FF2B5EF4-FFF2-40B4-BE49-F238E27FC236}">
                <a16:creationId xmlns:a16="http://schemas.microsoft.com/office/drawing/2014/main" id="{A457749F-5E27-8647-AE98-FEA416691D83}"/>
              </a:ext>
            </a:extLst>
          </p:cNvPr>
          <p:cNvGrpSpPr/>
          <p:nvPr/>
        </p:nvGrpSpPr>
        <p:grpSpPr>
          <a:xfrm>
            <a:off x="668737" y="1287142"/>
            <a:ext cx="7806527" cy="2308324"/>
            <a:chOff x="1009815" y="1287142"/>
            <a:chExt cx="7806527" cy="2308324"/>
          </a:xfrm>
        </p:grpSpPr>
        <p:grpSp>
          <p:nvGrpSpPr>
            <p:cNvPr id="9" name="Group 8">
              <a:extLst>
                <a:ext uri="{FF2B5EF4-FFF2-40B4-BE49-F238E27FC236}">
                  <a16:creationId xmlns:a16="http://schemas.microsoft.com/office/drawing/2014/main" id="{504FF2CC-3E4F-2F4C-91B6-346251892E02}"/>
                </a:ext>
              </a:extLst>
            </p:cNvPr>
            <p:cNvGrpSpPr/>
            <p:nvPr/>
          </p:nvGrpSpPr>
          <p:grpSpPr>
            <a:xfrm>
              <a:off x="4499135" y="1287142"/>
              <a:ext cx="4317207" cy="2308324"/>
              <a:chOff x="436020" y="715468"/>
              <a:chExt cx="4317207" cy="2308324"/>
            </a:xfrm>
          </p:grpSpPr>
          <p:sp>
            <p:nvSpPr>
              <p:cNvPr id="4" name="TextBox 3">
                <a:extLst>
                  <a:ext uri="{FF2B5EF4-FFF2-40B4-BE49-F238E27FC236}">
                    <a16:creationId xmlns:a16="http://schemas.microsoft.com/office/drawing/2014/main" id="{D71AEB4B-2482-7049-AD6E-927F22D2E91E}"/>
                  </a:ext>
                </a:extLst>
              </p:cNvPr>
              <p:cNvSpPr txBox="1"/>
              <p:nvPr/>
            </p:nvSpPr>
            <p:spPr>
              <a:xfrm>
                <a:off x="436020" y="715468"/>
                <a:ext cx="4317207" cy="2308324"/>
              </a:xfrm>
              <a:prstGeom prst="rect">
                <a:avLst/>
              </a:prstGeom>
              <a:noFill/>
            </p:spPr>
            <p:txBody>
              <a:bodyPr wrap="none" rtlCol="0">
                <a:spAutoFit/>
              </a:bodyPr>
              <a:lstStyle/>
              <a:p>
                <a:r>
                  <a:rPr lang="en-US" sz="14400" b="1" dirty="0">
                    <a:solidFill>
                      <a:schemeClr val="tx1">
                        <a:lumMod val="75000"/>
                        <a:lumOff val="25000"/>
                      </a:schemeClr>
                    </a:solidFill>
                    <a:latin typeface="Segoe UI Semibold" panose="020B0502040204020203" pitchFamily="34" charset="0"/>
                    <a:ea typeface="Segoe UI Semibold" panose="020B0502040204020203" pitchFamily="34" charset="0"/>
                    <a:cs typeface="Segoe UI Semibold" panose="020B0502040204020203" pitchFamily="34" charset="0"/>
                  </a:rPr>
                  <a:t>3.8m</a:t>
                </a:r>
              </a:p>
            </p:txBody>
          </p:sp>
          <p:sp>
            <p:nvSpPr>
              <p:cNvPr id="7" name="TextBox 6">
                <a:extLst>
                  <a:ext uri="{FF2B5EF4-FFF2-40B4-BE49-F238E27FC236}">
                    <a16:creationId xmlns:a16="http://schemas.microsoft.com/office/drawing/2014/main" id="{92890B92-09FC-6448-86D6-DDEDAD395872}"/>
                  </a:ext>
                </a:extLst>
              </p:cNvPr>
              <p:cNvSpPr txBox="1"/>
              <p:nvPr/>
            </p:nvSpPr>
            <p:spPr>
              <a:xfrm>
                <a:off x="627475" y="2583455"/>
                <a:ext cx="3102338" cy="430887"/>
              </a:xfrm>
              <a:prstGeom prst="rect">
                <a:avLst/>
              </a:prstGeom>
              <a:noFill/>
            </p:spPr>
            <p:txBody>
              <a:bodyPr wrap="square" lIns="0" tIns="0" rIns="0" bIns="0" rtlCol="0">
                <a:spAutoFit/>
              </a:bodyPr>
              <a:lstStyle/>
              <a:p>
                <a:r>
                  <a:rPr lang="en-US" sz="2800" dirty="0">
                    <a:solidFill>
                      <a:schemeClr val="tx1">
                        <a:lumMod val="75000"/>
                        <a:lumOff val="25000"/>
                      </a:schemeClr>
                    </a:solidFill>
                    <a:latin typeface="Segoe UI Light"/>
                    <a:cs typeface="Segoe UI Light"/>
                  </a:rPr>
                  <a:t>task records</a:t>
                </a:r>
              </a:p>
            </p:txBody>
          </p:sp>
        </p:grpSp>
        <p:pic>
          <p:nvPicPr>
            <p:cNvPr id="10" name="Picture 9">
              <a:extLst>
                <a:ext uri="{FF2B5EF4-FFF2-40B4-BE49-F238E27FC236}">
                  <a16:creationId xmlns:a16="http://schemas.microsoft.com/office/drawing/2014/main" id="{F0070889-D5AC-5344-A18B-263494373CFB}"/>
                </a:ext>
              </a:extLst>
            </p:cNvPr>
            <p:cNvPicPr>
              <a:picLocks noChangeAspect="1"/>
            </p:cNvPicPr>
            <p:nvPr/>
          </p:nvPicPr>
          <p:blipFill>
            <a:blip r:embed="rId3"/>
            <a:stretch>
              <a:fillRect/>
            </a:stretch>
          </p:blipFill>
          <p:spPr>
            <a:xfrm>
              <a:off x="1009815" y="2068557"/>
              <a:ext cx="3210408" cy="1186342"/>
            </a:xfrm>
            <a:prstGeom prst="rect">
              <a:avLst/>
            </a:prstGeom>
          </p:spPr>
        </p:pic>
      </p:grpSp>
    </p:spTree>
    <p:extLst>
      <p:ext uri="{BB962C8B-B14F-4D97-AF65-F5344CB8AC3E}">
        <p14:creationId xmlns:p14="http://schemas.microsoft.com/office/powerpoint/2010/main" val="9553061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3E704-D29F-EB40-A7DC-54C7F050DD4E}"/>
              </a:ext>
            </a:extLst>
          </p:cNvPr>
          <p:cNvSpPr txBox="1"/>
          <p:nvPr/>
        </p:nvSpPr>
        <p:spPr>
          <a:xfrm>
            <a:off x="785524" y="2104812"/>
            <a:ext cx="7572954" cy="830997"/>
          </a:xfrm>
          <a:prstGeom prst="rect">
            <a:avLst/>
          </a:prstGeom>
          <a:noFill/>
        </p:spPr>
        <p:txBody>
          <a:bodyPr wrap="square" rtlCol="0">
            <a:spAutoFit/>
          </a:bodyPr>
          <a:lstStyle/>
          <a:p>
            <a:r>
              <a:rPr lang="en-US" sz="2400" dirty="0">
                <a:latin typeface="Segoe UI Light" panose="020B0502040204020203" pitchFamily="34" charset="0"/>
                <a:ea typeface="Segoe UI Semibold" panose="020B0502040204020203" pitchFamily="34" charset="0"/>
                <a:cs typeface="Segoe UI Semibold" panose="020B0502040204020203" pitchFamily="34" charset="0"/>
              </a:rPr>
              <a:t>About half of the requesters pay below $5/h, which is below the U.S. federal minimum wage. </a:t>
            </a:r>
          </a:p>
        </p:txBody>
      </p:sp>
      <p:sp>
        <p:nvSpPr>
          <p:cNvPr id="4" name="TextBox 3">
            <a:extLst>
              <a:ext uri="{FF2B5EF4-FFF2-40B4-BE49-F238E27FC236}">
                <a16:creationId xmlns:a16="http://schemas.microsoft.com/office/drawing/2014/main" id="{24E7142B-9B2C-8A44-8B8E-D7E64F3B2F0D}"/>
              </a:ext>
            </a:extLst>
          </p:cNvPr>
          <p:cNvSpPr txBox="1"/>
          <p:nvPr/>
        </p:nvSpPr>
        <p:spPr>
          <a:xfrm>
            <a:off x="785523" y="1469028"/>
            <a:ext cx="2551724" cy="707886"/>
          </a:xfrm>
          <a:prstGeom prst="rect">
            <a:avLst/>
          </a:prstGeom>
          <a:noFill/>
        </p:spPr>
        <p:txBody>
          <a:bodyPr wrap="none" lIns="45720" rtlCol="0">
            <a:spAutoFit/>
          </a:bodyPr>
          <a:lstStyle/>
          <a:p>
            <a:r>
              <a:rPr lang="en-US" sz="4000" dirty="0">
                <a:solidFill>
                  <a:schemeClr val="bg1">
                    <a:lumMod val="65000"/>
                  </a:schemeClr>
                </a:solidFill>
                <a:latin typeface="Segoe UI Light"/>
                <a:cs typeface="Segoe UI Light"/>
              </a:rPr>
              <a:t>Takeaway 3</a:t>
            </a:r>
          </a:p>
        </p:txBody>
      </p:sp>
    </p:spTree>
    <p:extLst>
      <p:ext uri="{BB962C8B-B14F-4D97-AF65-F5344CB8AC3E}">
        <p14:creationId xmlns:p14="http://schemas.microsoft.com/office/powerpoint/2010/main" val="28520175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FA06E5E-86D6-4145-AD82-A75894A227F1}"/>
              </a:ext>
            </a:extLst>
          </p:cNvPr>
          <p:cNvGrpSpPr/>
          <p:nvPr/>
        </p:nvGrpSpPr>
        <p:grpSpPr>
          <a:xfrm>
            <a:off x="1363632" y="1530968"/>
            <a:ext cx="6907532" cy="2604784"/>
            <a:chOff x="1197377" y="1303020"/>
            <a:chExt cx="6907532" cy="2604784"/>
          </a:xfrm>
        </p:grpSpPr>
        <p:pic>
          <p:nvPicPr>
            <p:cNvPr id="4" name="Picture 3">
              <a:extLst>
                <a:ext uri="{FF2B5EF4-FFF2-40B4-BE49-F238E27FC236}">
                  <a16:creationId xmlns:a16="http://schemas.microsoft.com/office/drawing/2014/main" id="{FF612108-5ABA-AB43-AD1C-341D4B99C73F}"/>
                </a:ext>
              </a:extLst>
            </p:cNvPr>
            <p:cNvPicPr>
              <a:picLocks noChangeAspect="1"/>
            </p:cNvPicPr>
            <p:nvPr/>
          </p:nvPicPr>
          <p:blipFill rotWithShape="1">
            <a:blip r:embed="rId3">
              <a:extLst>
                <a:ext uri="{28A0092B-C50C-407E-A947-70E740481C1C}">
                  <a14:useLocalDpi xmlns:a14="http://schemas.microsoft.com/office/drawing/2010/main" val="0"/>
                </a:ext>
              </a:extLst>
            </a:blip>
            <a:srcRect l="60406" t="10191" r="19324" b="67959"/>
            <a:stretch/>
          </p:blipFill>
          <p:spPr>
            <a:xfrm>
              <a:off x="1197377" y="2030367"/>
              <a:ext cx="1256322" cy="1354217"/>
            </a:xfrm>
            <a:prstGeom prst="rect">
              <a:avLst/>
            </a:prstGeom>
          </p:spPr>
        </p:pic>
        <p:sp>
          <p:nvSpPr>
            <p:cNvPr id="6" name="TextBox 5">
              <a:extLst>
                <a:ext uri="{FF2B5EF4-FFF2-40B4-BE49-F238E27FC236}">
                  <a16:creationId xmlns:a16="http://schemas.microsoft.com/office/drawing/2014/main" id="{5440A465-7D90-B144-B569-AFC03A27AA1B}"/>
                </a:ext>
              </a:extLst>
            </p:cNvPr>
            <p:cNvSpPr txBox="1"/>
            <p:nvPr/>
          </p:nvSpPr>
          <p:spPr>
            <a:xfrm>
              <a:off x="2736296" y="2030367"/>
              <a:ext cx="5368613" cy="1877437"/>
            </a:xfrm>
            <a:prstGeom prst="rect">
              <a:avLst/>
            </a:prstGeom>
            <a:noFill/>
          </p:spPr>
          <p:txBody>
            <a:bodyPr wrap="square" rtlCol="0">
              <a:spAutoFit/>
            </a:bodyPr>
            <a:lstStyle/>
            <a:p>
              <a:pPr>
                <a:spcBef>
                  <a:spcPts val="600"/>
                </a:spcBef>
                <a:spcAft>
                  <a:spcPts val="600"/>
                </a:spcAft>
              </a:pPr>
              <a:r>
                <a:rPr lang="en-US" sz="2400" dirty="0">
                  <a:solidFill>
                    <a:schemeClr val="bg1">
                      <a:lumMod val="75000"/>
                    </a:schemeClr>
                  </a:solidFill>
                  <a:latin typeface="Segoe UI Light"/>
                </a:rPr>
                <a:t>How much are workers earning on Amazon Mechanical Turk?</a:t>
              </a:r>
            </a:p>
            <a:p>
              <a:pPr>
                <a:spcBef>
                  <a:spcPts val="600"/>
                </a:spcBef>
                <a:spcAft>
                  <a:spcPts val="600"/>
                </a:spcAft>
              </a:pP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What contributes to the low wage?</a:t>
              </a:r>
              <a:endParaRPr lang="en-US" sz="2400" dirty="0">
                <a:solidFill>
                  <a:schemeClr val="bg1">
                    <a:lumMod val="75000"/>
                  </a:schemeClr>
                </a:solidFill>
                <a:latin typeface="Segoe UI Light"/>
                <a:cs typeface="Segoe UI Light"/>
              </a:endParaRPr>
            </a:p>
            <a:p>
              <a:pPr>
                <a:spcBef>
                  <a:spcPts val="600"/>
                </a:spcBef>
                <a:spcAft>
                  <a:spcPts val="600"/>
                </a:spcAft>
              </a:pPr>
              <a:r>
                <a:rPr lang="en-US" sz="2400" dirty="0">
                  <a:solidFill>
                    <a:schemeClr val="bg1">
                      <a:lumMod val="75000"/>
                    </a:schemeClr>
                  </a:solidFill>
                  <a:latin typeface="Segoe UI Light"/>
                  <a:cs typeface="Segoe UI Light"/>
                </a:rPr>
                <a:t>Do demographics affect earnings?</a:t>
              </a:r>
              <a:endParaRPr lang="en-US" sz="2400" b="1" dirty="0">
                <a:latin typeface="Segoe UI Semibold" panose="020B0502040204020203" pitchFamily="34" charset="0"/>
                <a:ea typeface="Segoe UI Semibold" panose="020B0502040204020203" pitchFamily="34" charset="0"/>
                <a:cs typeface="Segoe UI Semibold" panose="020B0502040204020203" pitchFamily="34" charset="0"/>
              </a:endParaRPr>
            </a:p>
          </p:txBody>
        </p:sp>
        <p:sp>
          <p:nvSpPr>
            <p:cNvPr id="9" name="TextBox 8">
              <a:extLst>
                <a:ext uri="{FF2B5EF4-FFF2-40B4-BE49-F238E27FC236}">
                  <a16:creationId xmlns:a16="http://schemas.microsoft.com/office/drawing/2014/main" id="{9074AD8F-A9A0-2548-9DE2-6D4BD2CFB9E2}"/>
                </a:ext>
              </a:extLst>
            </p:cNvPr>
            <p:cNvSpPr txBox="1"/>
            <p:nvPr/>
          </p:nvSpPr>
          <p:spPr>
            <a:xfrm>
              <a:off x="2736296" y="1303020"/>
              <a:ext cx="3960123" cy="646331"/>
            </a:xfrm>
            <a:prstGeom prst="rect">
              <a:avLst/>
            </a:prstGeom>
            <a:noFill/>
          </p:spPr>
          <p:txBody>
            <a:bodyPr wrap="none" rtlCol="0">
              <a:spAutoFit/>
            </a:bodyPr>
            <a:lstStyle/>
            <a:p>
              <a:r>
                <a:rPr lang="en-US" sz="3600" dirty="0">
                  <a:solidFill>
                    <a:schemeClr val="bg1">
                      <a:lumMod val="75000"/>
                    </a:schemeClr>
                  </a:solidFill>
                  <a:latin typeface="Segoe UI Light"/>
                  <a:cs typeface="Segoe UI Light"/>
                </a:rPr>
                <a:t>Research Questions</a:t>
              </a:r>
            </a:p>
          </p:txBody>
        </p:sp>
      </p:grpSp>
    </p:spTree>
    <p:extLst>
      <p:ext uri="{BB962C8B-B14F-4D97-AF65-F5344CB8AC3E}">
        <p14:creationId xmlns:p14="http://schemas.microsoft.com/office/powerpoint/2010/main" val="137315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FA06E5E-86D6-4145-AD82-A75894A227F1}"/>
              </a:ext>
            </a:extLst>
          </p:cNvPr>
          <p:cNvGrpSpPr/>
          <p:nvPr/>
        </p:nvGrpSpPr>
        <p:grpSpPr>
          <a:xfrm>
            <a:off x="1363632" y="1530968"/>
            <a:ext cx="6907532" cy="2604784"/>
            <a:chOff x="1197377" y="1303020"/>
            <a:chExt cx="6907532" cy="2604784"/>
          </a:xfrm>
        </p:grpSpPr>
        <p:pic>
          <p:nvPicPr>
            <p:cNvPr id="4" name="Picture 3">
              <a:extLst>
                <a:ext uri="{FF2B5EF4-FFF2-40B4-BE49-F238E27FC236}">
                  <a16:creationId xmlns:a16="http://schemas.microsoft.com/office/drawing/2014/main" id="{FF612108-5ABA-AB43-AD1C-341D4B99C73F}"/>
                </a:ext>
              </a:extLst>
            </p:cNvPr>
            <p:cNvPicPr>
              <a:picLocks noChangeAspect="1"/>
            </p:cNvPicPr>
            <p:nvPr/>
          </p:nvPicPr>
          <p:blipFill rotWithShape="1">
            <a:blip r:embed="rId3">
              <a:extLst>
                <a:ext uri="{28A0092B-C50C-407E-A947-70E740481C1C}">
                  <a14:useLocalDpi xmlns:a14="http://schemas.microsoft.com/office/drawing/2010/main" val="0"/>
                </a:ext>
              </a:extLst>
            </a:blip>
            <a:srcRect l="60406" t="10191" r="19324" b="67959"/>
            <a:stretch/>
          </p:blipFill>
          <p:spPr>
            <a:xfrm>
              <a:off x="1197377" y="2030367"/>
              <a:ext cx="1256322" cy="1354217"/>
            </a:xfrm>
            <a:prstGeom prst="rect">
              <a:avLst/>
            </a:prstGeom>
          </p:spPr>
        </p:pic>
        <p:sp>
          <p:nvSpPr>
            <p:cNvPr id="6" name="TextBox 5">
              <a:extLst>
                <a:ext uri="{FF2B5EF4-FFF2-40B4-BE49-F238E27FC236}">
                  <a16:creationId xmlns:a16="http://schemas.microsoft.com/office/drawing/2014/main" id="{5440A465-7D90-B144-B569-AFC03A27AA1B}"/>
                </a:ext>
              </a:extLst>
            </p:cNvPr>
            <p:cNvSpPr txBox="1"/>
            <p:nvPr/>
          </p:nvSpPr>
          <p:spPr>
            <a:xfrm>
              <a:off x="2736296" y="2030367"/>
              <a:ext cx="5368613" cy="1877437"/>
            </a:xfrm>
            <a:prstGeom prst="rect">
              <a:avLst/>
            </a:prstGeom>
            <a:noFill/>
          </p:spPr>
          <p:txBody>
            <a:bodyPr wrap="square" rtlCol="0">
              <a:spAutoFit/>
            </a:bodyPr>
            <a:lstStyle/>
            <a:p>
              <a:pPr>
                <a:spcBef>
                  <a:spcPts val="600"/>
                </a:spcBef>
                <a:spcAft>
                  <a:spcPts val="600"/>
                </a:spcAft>
              </a:pPr>
              <a:r>
                <a:rPr lang="en-US" sz="2400" dirty="0">
                  <a:solidFill>
                    <a:schemeClr val="bg1">
                      <a:lumMod val="75000"/>
                    </a:schemeClr>
                  </a:solidFill>
                  <a:latin typeface="Segoe UI Light"/>
                </a:rPr>
                <a:t>How much are workers earning on Amazon Mechanical Turk? </a:t>
              </a:r>
            </a:p>
            <a:p>
              <a:pPr>
                <a:spcBef>
                  <a:spcPts val="600"/>
                </a:spcBef>
                <a:spcAft>
                  <a:spcPts val="600"/>
                </a:spcAft>
              </a:pPr>
              <a:r>
                <a:rPr lang="en-US" sz="2400" dirty="0">
                  <a:solidFill>
                    <a:schemeClr val="bg1">
                      <a:lumMod val="75000"/>
                    </a:schemeClr>
                  </a:solidFill>
                  <a:latin typeface="Segoe UI Light"/>
                </a:rPr>
                <a:t>What contributes to the low wage?</a:t>
              </a:r>
              <a:endParaRPr lang="en-US" sz="2400" b="1" dirty="0">
                <a:latin typeface="Segoe UI Semibold" panose="020B0502040204020203" pitchFamily="34" charset="0"/>
                <a:ea typeface="Segoe UI Semibold" panose="020B0502040204020203" pitchFamily="34" charset="0"/>
                <a:cs typeface="Segoe UI Semibold" panose="020B0502040204020203" pitchFamily="34" charset="0"/>
              </a:endParaRPr>
            </a:p>
            <a:p>
              <a:pPr>
                <a:spcBef>
                  <a:spcPts val="600"/>
                </a:spcBef>
                <a:spcAft>
                  <a:spcPts val="600"/>
                </a:spcAft>
              </a:pPr>
              <a:r>
                <a:rPr lang="en-US" sz="2400" b="1" dirty="0">
                  <a:latin typeface="Segoe UI Semibold" panose="020B0502040204020203" pitchFamily="34" charset="0"/>
                  <a:ea typeface="Segoe UI Semibold" panose="020B0502040204020203" pitchFamily="34" charset="0"/>
                  <a:cs typeface="Segoe UI Semibold" panose="020B0502040204020203" pitchFamily="34" charset="0"/>
                </a:rPr>
                <a:t>Do demographics affect earnings?</a:t>
              </a:r>
            </a:p>
          </p:txBody>
        </p:sp>
        <p:sp>
          <p:nvSpPr>
            <p:cNvPr id="9" name="TextBox 8">
              <a:extLst>
                <a:ext uri="{FF2B5EF4-FFF2-40B4-BE49-F238E27FC236}">
                  <a16:creationId xmlns:a16="http://schemas.microsoft.com/office/drawing/2014/main" id="{9074AD8F-A9A0-2548-9DE2-6D4BD2CFB9E2}"/>
                </a:ext>
              </a:extLst>
            </p:cNvPr>
            <p:cNvSpPr txBox="1"/>
            <p:nvPr/>
          </p:nvSpPr>
          <p:spPr>
            <a:xfrm>
              <a:off x="2736296" y="1303020"/>
              <a:ext cx="3960123" cy="646331"/>
            </a:xfrm>
            <a:prstGeom prst="rect">
              <a:avLst/>
            </a:prstGeom>
            <a:noFill/>
          </p:spPr>
          <p:txBody>
            <a:bodyPr wrap="none" rtlCol="0">
              <a:spAutoFit/>
            </a:bodyPr>
            <a:lstStyle/>
            <a:p>
              <a:r>
                <a:rPr lang="en-US" sz="3600" dirty="0">
                  <a:solidFill>
                    <a:schemeClr val="bg1">
                      <a:lumMod val="75000"/>
                    </a:schemeClr>
                  </a:solidFill>
                  <a:latin typeface="Segoe UI Light"/>
                  <a:cs typeface="Segoe UI Light"/>
                </a:rPr>
                <a:t>Research Questions</a:t>
              </a:r>
            </a:p>
          </p:txBody>
        </p:sp>
      </p:grpSp>
    </p:spTree>
    <p:extLst>
      <p:ext uri="{BB962C8B-B14F-4D97-AF65-F5344CB8AC3E}">
        <p14:creationId xmlns:p14="http://schemas.microsoft.com/office/powerpoint/2010/main" val="3047432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33D9B4D9-C902-3C4F-9CDA-91E20754135F}"/>
              </a:ext>
            </a:extLst>
          </p:cNvPr>
          <p:cNvPicPr>
            <a:picLocks noChangeAspect="1"/>
          </p:cNvPicPr>
          <p:nvPr/>
        </p:nvPicPr>
        <p:blipFill>
          <a:blip r:embed="rId2"/>
          <a:stretch>
            <a:fillRect/>
          </a:stretch>
        </p:blipFill>
        <p:spPr>
          <a:xfrm>
            <a:off x="5838968" y="4229428"/>
            <a:ext cx="2015067" cy="83462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8" y="4212728"/>
            <a:ext cx="552077" cy="690096"/>
          </a:xfrm>
          <a:prstGeom prst="rect">
            <a:avLst/>
          </a:prstGeom>
        </p:spPr>
      </p:pic>
      <p:pic>
        <p:nvPicPr>
          <p:cNvPr id="5" name="Picture 4"/>
          <p:cNvPicPr>
            <a:picLocks noChangeAspect="1"/>
          </p:cNvPicPr>
          <p:nvPr/>
        </p:nvPicPr>
        <p:blipFill rotWithShape="1">
          <a:blip r:embed="rId4"/>
          <a:srcRect r="59609"/>
          <a:stretch/>
        </p:blipFill>
        <p:spPr>
          <a:xfrm>
            <a:off x="851583" y="4257030"/>
            <a:ext cx="904235" cy="54891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7855" y="4229428"/>
            <a:ext cx="580692" cy="580692"/>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b="17790"/>
          <a:stretch/>
        </p:blipFill>
        <p:spPr>
          <a:xfrm>
            <a:off x="3232627" y="4299779"/>
            <a:ext cx="910289" cy="53160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9242" y="4175594"/>
            <a:ext cx="1841912" cy="71179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45814" y="4373787"/>
            <a:ext cx="1276517" cy="409909"/>
          </a:xfrm>
          <a:prstGeom prst="rect">
            <a:avLst/>
          </a:prstGeom>
        </p:spPr>
      </p:pic>
      <p:sp>
        <p:nvSpPr>
          <p:cNvPr id="10" name="TextBox 9"/>
          <p:cNvSpPr txBox="1"/>
          <p:nvPr/>
        </p:nvSpPr>
        <p:spPr>
          <a:xfrm>
            <a:off x="292756" y="319267"/>
            <a:ext cx="8384026" cy="984885"/>
          </a:xfrm>
          <a:prstGeom prst="rect">
            <a:avLst/>
          </a:prstGeom>
          <a:noFill/>
        </p:spPr>
        <p:txBody>
          <a:bodyPr wrap="none" rtlCol="0">
            <a:spAutoFit/>
          </a:bodyPr>
          <a:lstStyle/>
          <a:p>
            <a:r>
              <a:rPr lang="en-US" sz="2000" b="1" dirty="0">
                <a:latin typeface="Segoe UI Light"/>
                <a:cs typeface="Segoe UI Light"/>
              </a:rPr>
              <a:t>Worker Demographics and Earnings on Amazon Mechanical Turk:</a:t>
            </a:r>
          </a:p>
          <a:p>
            <a:r>
              <a:rPr lang="en-US" sz="2000" b="1" dirty="0">
                <a:latin typeface="Segoe UI Light"/>
                <a:cs typeface="Segoe UI Light"/>
              </a:rPr>
              <a:t>An Exploratory Analysis</a:t>
            </a:r>
            <a:r>
              <a:rPr lang="en-SG" b="1" dirty="0">
                <a:latin typeface="Segoe UI Light"/>
                <a:cs typeface="Segoe UI Light"/>
              </a:rPr>
              <a:t>, </a:t>
            </a:r>
            <a:r>
              <a:rPr lang="en-SG" dirty="0">
                <a:latin typeface="Segoe UI Light"/>
                <a:cs typeface="Segoe UI Light"/>
              </a:rPr>
              <a:t>Kotaro Hara, Abigail Adams, Kristy Milland, Saiph Savage, </a:t>
            </a:r>
            <a:br>
              <a:rPr lang="en-SG" dirty="0">
                <a:latin typeface="Segoe UI Light"/>
                <a:cs typeface="Segoe UI Light"/>
              </a:rPr>
            </a:br>
            <a:r>
              <a:rPr lang="en-SG" dirty="0">
                <a:latin typeface="Segoe UI Light"/>
                <a:cs typeface="Segoe UI Light"/>
              </a:rPr>
              <a:t>Benjamin V. Hanrahan,  Chris Callison-Burch, Jeffrey P. Bigham</a:t>
            </a:r>
          </a:p>
        </p:txBody>
      </p:sp>
      <p:grpSp>
        <p:nvGrpSpPr>
          <p:cNvPr id="25" name="Group 24">
            <a:extLst>
              <a:ext uri="{FF2B5EF4-FFF2-40B4-BE49-F238E27FC236}">
                <a16:creationId xmlns:a16="http://schemas.microsoft.com/office/drawing/2014/main" id="{C16661C8-85E1-B44B-BDCD-0E5546B6E21E}"/>
              </a:ext>
            </a:extLst>
          </p:cNvPr>
          <p:cNvGrpSpPr/>
          <p:nvPr/>
        </p:nvGrpSpPr>
        <p:grpSpPr>
          <a:xfrm>
            <a:off x="130230" y="1998020"/>
            <a:ext cx="8883540" cy="1543990"/>
            <a:chOff x="399082" y="1774943"/>
            <a:chExt cx="8540400" cy="1484351"/>
          </a:xfrm>
        </p:grpSpPr>
        <p:pic>
          <p:nvPicPr>
            <p:cNvPr id="3" name="Picture 2">
              <a:extLst>
                <a:ext uri="{FF2B5EF4-FFF2-40B4-BE49-F238E27FC236}">
                  <a16:creationId xmlns:a16="http://schemas.microsoft.com/office/drawing/2014/main" id="{FDC54ADE-5EE6-BA4F-ACE1-9B688FA80B4A}"/>
                </a:ext>
              </a:extLst>
            </p:cNvPr>
            <p:cNvPicPr>
              <a:picLocks noChangeAspect="1"/>
            </p:cNvPicPr>
            <p:nvPr/>
          </p:nvPicPr>
          <p:blipFill rotWithShape="1">
            <a:blip r:embed="rId9"/>
            <a:srcRect l="25571" t="5619" r="30620" b="21367"/>
            <a:stretch/>
          </p:blipFill>
          <p:spPr>
            <a:xfrm>
              <a:off x="399082" y="1774944"/>
              <a:ext cx="1108953" cy="1232170"/>
            </a:xfrm>
            <a:prstGeom prst="rect">
              <a:avLst/>
            </a:prstGeom>
          </p:spPr>
        </p:pic>
        <p:pic>
          <p:nvPicPr>
            <p:cNvPr id="11" name="Picture 10">
              <a:extLst>
                <a:ext uri="{FF2B5EF4-FFF2-40B4-BE49-F238E27FC236}">
                  <a16:creationId xmlns:a16="http://schemas.microsoft.com/office/drawing/2014/main" id="{CAF4440C-FE50-1C40-91FB-F28B31975B9F}"/>
                </a:ext>
              </a:extLst>
            </p:cNvPr>
            <p:cNvPicPr>
              <a:picLocks noChangeAspect="1"/>
            </p:cNvPicPr>
            <p:nvPr/>
          </p:nvPicPr>
          <p:blipFill rotWithShape="1">
            <a:blip r:embed="rId10"/>
            <a:srcRect l="4333" r="4333"/>
            <a:stretch/>
          </p:blipFill>
          <p:spPr>
            <a:xfrm>
              <a:off x="7830529" y="1780915"/>
              <a:ext cx="1108953" cy="1232170"/>
            </a:xfrm>
            <a:prstGeom prst="rect">
              <a:avLst/>
            </a:prstGeom>
          </p:spPr>
        </p:pic>
        <p:pic>
          <p:nvPicPr>
            <p:cNvPr id="12" name="Picture 11">
              <a:extLst>
                <a:ext uri="{FF2B5EF4-FFF2-40B4-BE49-F238E27FC236}">
                  <a16:creationId xmlns:a16="http://schemas.microsoft.com/office/drawing/2014/main" id="{3CE40F02-435D-B649-BC93-10334BE176B7}"/>
                </a:ext>
              </a:extLst>
            </p:cNvPr>
            <p:cNvPicPr>
              <a:picLocks noChangeAspect="1"/>
            </p:cNvPicPr>
            <p:nvPr/>
          </p:nvPicPr>
          <p:blipFill rotWithShape="1">
            <a:blip r:embed="rId11"/>
            <a:srcRect l="15736" r="19464" b="4000"/>
            <a:stretch/>
          </p:blipFill>
          <p:spPr>
            <a:xfrm>
              <a:off x="1623295" y="1774944"/>
              <a:ext cx="1108953" cy="1232170"/>
            </a:xfrm>
            <a:prstGeom prst="rect">
              <a:avLst/>
            </a:prstGeom>
          </p:spPr>
        </p:pic>
        <p:pic>
          <p:nvPicPr>
            <p:cNvPr id="13" name="Picture 12">
              <a:extLst>
                <a:ext uri="{FF2B5EF4-FFF2-40B4-BE49-F238E27FC236}">
                  <a16:creationId xmlns:a16="http://schemas.microsoft.com/office/drawing/2014/main" id="{F0ACA4DF-F896-4F48-8A4C-3E1D57AC292E}"/>
                </a:ext>
              </a:extLst>
            </p:cNvPr>
            <p:cNvPicPr>
              <a:picLocks noChangeAspect="1"/>
            </p:cNvPicPr>
            <p:nvPr/>
          </p:nvPicPr>
          <p:blipFill rotWithShape="1">
            <a:blip r:embed="rId12"/>
            <a:srcRect l="5000" r="5000"/>
            <a:stretch/>
          </p:blipFill>
          <p:spPr>
            <a:xfrm>
              <a:off x="2847508" y="1774944"/>
              <a:ext cx="1108953" cy="1232170"/>
            </a:xfrm>
            <a:prstGeom prst="rect">
              <a:avLst/>
            </a:prstGeom>
          </p:spPr>
        </p:pic>
        <p:pic>
          <p:nvPicPr>
            <p:cNvPr id="14" name="Picture 13">
              <a:extLst>
                <a:ext uri="{FF2B5EF4-FFF2-40B4-BE49-F238E27FC236}">
                  <a16:creationId xmlns:a16="http://schemas.microsoft.com/office/drawing/2014/main" id="{A24C78F4-174B-9F46-876F-1576FA6E42AD}"/>
                </a:ext>
              </a:extLst>
            </p:cNvPr>
            <p:cNvPicPr>
              <a:picLocks noChangeAspect="1"/>
            </p:cNvPicPr>
            <p:nvPr/>
          </p:nvPicPr>
          <p:blipFill rotWithShape="1">
            <a:blip r:embed="rId13"/>
            <a:srcRect l="8812" t="142" r="1061" b="-142"/>
            <a:stretch/>
          </p:blipFill>
          <p:spPr>
            <a:xfrm>
              <a:off x="4071721" y="1774944"/>
              <a:ext cx="1108953" cy="1230423"/>
            </a:xfrm>
            <a:prstGeom prst="rect">
              <a:avLst/>
            </a:prstGeom>
          </p:spPr>
        </p:pic>
        <p:pic>
          <p:nvPicPr>
            <p:cNvPr id="15" name="Picture 14">
              <a:extLst>
                <a:ext uri="{FF2B5EF4-FFF2-40B4-BE49-F238E27FC236}">
                  <a16:creationId xmlns:a16="http://schemas.microsoft.com/office/drawing/2014/main" id="{B374AF90-960D-914D-A21B-4F919DE72A53}"/>
                </a:ext>
              </a:extLst>
            </p:cNvPr>
            <p:cNvPicPr>
              <a:picLocks noChangeAspect="1"/>
            </p:cNvPicPr>
            <p:nvPr/>
          </p:nvPicPr>
          <p:blipFill rotWithShape="1">
            <a:blip r:embed="rId14"/>
            <a:srcRect t="6030" b="20035"/>
            <a:stretch/>
          </p:blipFill>
          <p:spPr>
            <a:xfrm>
              <a:off x="6606317" y="1780915"/>
              <a:ext cx="1108953" cy="1232170"/>
            </a:xfrm>
            <a:prstGeom prst="rect">
              <a:avLst/>
            </a:prstGeom>
          </p:spPr>
        </p:pic>
        <p:sp>
          <p:nvSpPr>
            <p:cNvPr id="16" name="TextBox 15">
              <a:extLst>
                <a:ext uri="{FF2B5EF4-FFF2-40B4-BE49-F238E27FC236}">
                  <a16:creationId xmlns:a16="http://schemas.microsoft.com/office/drawing/2014/main" id="{68C0D512-9CDE-EF46-8E6D-0308A99734E4}"/>
                </a:ext>
              </a:extLst>
            </p:cNvPr>
            <p:cNvSpPr txBox="1"/>
            <p:nvPr/>
          </p:nvSpPr>
          <p:spPr>
            <a:xfrm>
              <a:off x="399082" y="2997684"/>
              <a:ext cx="1108953" cy="226623"/>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Kotaro Hara</a:t>
              </a:r>
            </a:p>
          </p:txBody>
        </p:sp>
        <p:sp>
          <p:nvSpPr>
            <p:cNvPr id="17" name="TextBox 16">
              <a:extLst>
                <a:ext uri="{FF2B5EF4-FFF2-40B4-BE49-F238E27FC236}">
                  <a16:creationId xmlns:a16="http://schemas.microsoft.com/office/drawing/2014/main" id="{009E8B82-6271-CF48-B4B2-F78B070C126E}"/>
                </a:ext>
              </a:extLst>
            </p:cNvPr>
            <p:cNvSpPr txBox="1"/>
            <p:nvPr/>
          </p:nvSpPr>
          <p:spPr>
            <a:xfrm>
              <a:off x="1623295" y="2997684"/>
              <a:ext cx="1108953" cy="226623"/>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Abigail Adams</a:t>
              </a:r>
            </a:p>
          </p:txBody>
        </p:sp>
        <p:sp>
          <p:nvSpPr>
            <p:cNvPr id="18" name="TextBox 17">
              <a:extLst>
                <a:ext uri="{FF2B5EF4-FFF2-40B4-BE49-F238E27FC236}">
                  <a16:creationId xmlns:a16="http://schemas.microsoft.com/office/drawing/2014/main" id="{773084F4-A9B0-5F4D-9B34-B0E927204F41}"/>
                </a:ext>
              </a:extLst>
            </p:cNvPr>
            <p:cNvSpPr txBox="1"/>
            <p:nvPr/>
          </p:nvSpPr>
          <p:spPr>
            <a:xfrm>
              <a:off x="2847508" y="2997684"/>
              <a:ext cx="1108953" cy="226623"/>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Kristy </a:t>
              </a:r>
              <a:r>
                <a:rPr lang="en-US" sz="1100" dirty="0" err="1">
                  <a:solidFill>
                    <a:schemeClr val="bg1"/>
                  </a:solidFill>
                  <a:latin typeface="Segoe UI Light"/>
                  <a:cs typeface="Segoe UI Light"/>
                </a:rPr>
                <a:t>Milland</a:t>
              </a:r>
              <a:endParaRPr lang="en-US" sz="1100" dirty="0">
                <a:solidFill>
                  <a:schemeClr val="bg1"/>
                </a:solidFill>
                <a:latin typeface="Segoe UI Light"/>
                <a:cs typeface="Segoe UI Light"/>
              </a:endParaRPr>
            </a:p>
          </p:txBody>
        </p:sp>
        <p:sp>
          <p:nvSpPr>
            <p:cNvPr id="19" name="TextBox 18">
              <a:extLst>
                <a:ext uri="{FF2B5EF4-FFF2-40B4-BE49-F238E27FC236}">
                  <a16:creationId xmlns:a16="http://schemas.microsoft.com/office/drawing/2014/main" id="{4A688513-C322-9949-BA32-7F79AA25D051}"/>
                </a:ext>
              </a:extLst>
            </p:cNvPr>
            <p:cNvSpPr txBox="1"/>
            <p:nvPr/>
          </p:nvSpPr>
          <p:spPr>
            <a:xfrm>
              <a:off x="4071721" y="2997684"/>
              <a:ext cx="1108953" cy="226623"/>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Saiph Savage</a:t>
              </a:r>
            </a:p>
          </p:txBody>
        </p:sp>
        <p:sp>
          <p:nvSpPr>
            <p:cNvPr id="20" name="TextBox 19">
              <a:extLst>
                <a:ext uri="{FF2B5EF4-FFF2-40B4-BE49-F238E27FC236}">
                  <a16:creationId xmlns:a16="http://schemas.microsoft.com/office/drawing/2014/main" id="{4E051C37-49F0-3442-9A14-EADEA487CF5E}"/>
                </a:ext>
              </a:extLst>
            </p:cNvPr>
            <p:cNvSpPr txBox="1"/>
            <p:nvPr/>
          </p:nvSpPr>
          <p:spPr>
            <a:xfrm>
              <a:off x="6606315" y="3003655"/>
              <a:ext cx="1108953" cy="226623"/>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Chris </a:t>
              </a:r>
              <a:r>
                <a:rPr lang="en-US" sz="1100" dirty="0" err="1">
                  <a:solidFill>
                    <a:schemeClr val="bg1"/>
                  </a:solidFill>
                  <a:latin typeface="Segoe UI Light"/>
                  <a:cs typeface="Segoe UI Light"/>
                </a:rPr>
                <a:t>Callison</a:t>
              </a:r>
              <a:r>
                <a:rPr lang="en-US" sz="1100" dirty="0">
                  <a:solidFill>
                    <a:schemeClr val="bg1"/>
                  </a:solidFill>
                  <a:latin typeface="Segoe UI Light"/>
                  <a:cs typeface="Segoe UI Light"/>
                </a:rPr>
                <a:t>-Burch</a:t>
              </a:r>
            </a:p>
          </p:txBody>
        </p:sp>
        <p:sp>
          <p:nvSpPr>
            <p:cNvPr id="21" name="TextBox 20">
              <a:extLst>
                <a:ext uri="{FF2B5EF4-FFF2-40B4-BE49-F238E27FC236}">
                  <a16:creationId xmlns:a16="http://schemas.microsoft.com/office/drawing/2014/main" id="{52F93B29-C2A0-7C46-88FD-D92670617E54}"/>
                </a:ext>
              </a:extLst>
            </p:cNvPr>
            <p:cNvSpPr txBox="1"/>
            <p:nvPr/>
          </p:nvSpPr>
          <p:spPr>
            <a:xfrm>
              <a:off x="7830529" y="3003655"/>
              <a:ext cx="1108953" cy="226623"/>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Jeffrey P. Bigham</a:t>
              </a:r>
            </a:p>
          </p:txBody>
        </p:sp>
        <p:grpSp>
          <p:nvGrpSpPr>
            <p:cNvPr id="24" name="Group 23">
              <a:extLst>
                <a:ext uri="{FF2B5EF4-FFF2-40B4-BE49-F238E27FC236}">
                  <a16:creationId xmlns:a16="http://schemas.microsoft.com/office/drawing/2014/main" id="{9C3B0630-BF7E-9D44-88AF-11BC16B1962C}"/>
                </a:ext>
              </a:extLst>
            </p:cNvPr>
            <p:cNvGrpSpPr/>
            <p:nvPr/>
          </p:nvGrpSpPr>
          <p:grpSpPr>
            <a:xfrm>
              <a:off x="5262064" y="1774943"/>
              <a:ext cx="1238143" cy="1484351"/>
              <a:chOff x="5295930" y="1774943"/>
              <a:chExt cx="1238143" cy="1484351"/>
            </a:xfrm>
          </p:grpSpPr>
          <p:pic>
            <p:nvPicPr>
              <p:cNvPr id="2" name="Picture 1">
                <a:extLst>
                  <a:ext uri="{FF2B5EF4-FFF2-40B4-BE49-F238E27FC236}">
                    <a16:creationId xmlns:a16="http://schemas.microsoft.com/office/drawing/2014/main" id="{6E178E02-A276-AE4A-934A-BFD6C31A74EE}"/>
                  </a:ext>
                </a:extLst>
              </p:cNvPr>
              <p:cNvPicPr>
                <a:picLocks noChangeAspect="1"/>
              </p:cNvPicPr>
              <p:nvPr/>
            </p:nvPicPr>
            <p:blipFill>
              <a:blip r:embed="rId15"/>
              <a:stretch>
                <a:fillRect/>
              </a:stretch>
            </p:blipFill>
            <p:spPr>
              <a:xfrm>
                <a:off x="5295932" y="1774943"/>
                <a:ext cx="1238141" cy="1238141"/>
              </a:xfrm>
              <a:prstGeom prst="rect">
                <a:avLst/>
              </a:prstGeom>
            </p:spPr>
          </p:pic>
          <p:sp>
            <p:nvSpPr>
              <p:cNvPr id="23" name="TextBox 22">
                <a:extLst>
                  <a:ext uri="{FF2B5EF4-FFF2-40B4-BE49-F238E27FC236}">
                    <a16:creationId xmlns:a16="http://schemas.microsoft.com/office/drawing/2014/main" id="{C5449FEE-CB3A-F74D-8046-B8CE16A2C9D3}"/>
                  </a:ext>
                </a:extLst>
              </p:cNvPr>
              <p:cNvSpPr txBox="1"/>
              <p:nvPr/>
            </p:nvSpPr>
            <p:spPr>
              <a:xfrm>
                <a:off x="5295930" y="2997684"/>
                <a:ext cx="1238140" cy="261610"/>
              </a:xfrm>
              <a:prstGeom prst="rect">
                <a:avLst/>
              </a:prstGeom>
              <a:solidFill>
                <a:schemeClr val="tx1"/>
              </a:solidFill>
              <a:ln>
                <a:noFill/>
              </a:ln>
            </p:spPr>
            <p:txBody>
              <a:bodyPr wrap="square" rtlCol="0">
                <a:spAutoFit/>
              </a:bodyPr>
              <a:lstStyle/>
              <a:p>
                <a:pPr algn="ctr"/>
                <a:r>
                  <a:rPr lang="en-US" sz="1100" dirty="0">
                    <a:solidFill>
                      <a:schemeClr val="bg1"/>
                    </a:solidFill>
                    <a:latin typeface="Segoe UI Light"/>
                    <a:cs typeface="Segoe UI Light"/>
                  </a:rPr>
                  <a:t>Ben Hanrahan</a:t>
                </a:r>
              </a:p>
            </p:txBody>
          </p:sp>
        </p:grpSp>
      </p:grpSp>
    </p:spTree>
    <p:extLst>
      <p:ext uri="{BB962C8B-B14F-4D97-AF65-F5344CB8AC3E}">
        <p14:creationId xmlns:p14="http://schemas.microsoft.com/office/powerpoint/2010/main" val="21536098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EDA00-D78D-C341-92CC-2D1FB963D851}"/>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6F41E9F5-1695-C544-BFAE-CE1950A425B1}"/>
              </a:ext>
            </a:extLst>
          </p:cNvPr>
          <p:cNvSpPr>
            <a:spLocks noGrp="1"/>
          </p:cNvSpPr>
          <p:nvPr>
            <p:ph idx="1"/>
          </p:nvPr>
        </p:nvSpPr>
        <p:spPr/>
        <p:txBody>
          <a:bodyPr>
            <a:normAutofit fontScale="92500" lnSpcReduction="10000"/>
          </a:bodyPr>
          <a:lstStyle/>
          <a:p>
            <a:pPr marL="0" indent="0">
              <a:buNone/>
            </a:pPr>
            <a:r>
              <a:rPr lang="en-US" dirty="0"/>
              <a:t>Our prior work estimated that workers on Amazon Mechanical Turk earn approximately $2/h. However, the lack of worker demographic information prevented us from asking questions like “is there an income gap between workers from different countries?” and “is there a difference in earnings between workers with and without disabilities?”</a:t>
            </a:r>
          </a:p>
        </p:txBody>
      </p:sp>
    </p:spTree>
    <p:extLst>
      <p:ext uri="{BB962C8B-B14F-4D97-AF65-F5344CB8AC3E}">
        <p14:creationId xmlns:p14="http://schemas.microsoft.com/office/powerpoint/2010/main" val="12740446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8D299-85D4-9A44-823A-E18A8E8F967B}"/>
              </a:ext>
            </a:extLst>
          </p:cNvPr>
          <p:cNvSpPr>
            <a:spLocks noGrp="1"/>
          </p:cNvSpPr>
          <p:nvPr>
            <p:ph type="title"/>
          </p:nvPr>
        </p:nvSpPr>
        <p:spPr/>
        <p:txBody>
          <a:bodyPr/>
          <a:lstStyle/>
          <a:p>
            <a:r>
              <a:rPr lang="en-US" dirty="0"/>
              <a:t>Demographic Survey</a:t>
            </a:r>
          </a:p>
        </p:txBody>
      </p:sp>
      <p:sp>
        <p:nvSpPr>
          <p:cNvPr id="3" name="Content Placeholder 2">
            <a:extLst>
              <a:ext uri="{FF2B5EF4-FFF2-40B4-BE49-F238E27FC236}">
                <a16:creationId xmlns:a16="http://schemas.microsoft.com/office/drawing/2014/main" id="{5EAE1455-A82F-B840-96A1-17893B2C4CB3}"/>
              </a:ext>
            </a:extLst>
          </p:cNvPr>
          <p:cNvSpPr>
            <a:spLocks noGrp="1"/>
          </p:cNvSpPr>
          <p:nvPr>
            <p:ph idx="1"/>
          </p:nvPr>
        </p:nvSpPr>
        <p:spPr>
          <a:xfrm>
            <a:off x="457200" y="1200150"/>
            <a:ext cx="8229600" cy="3924153"/>
          </a:xfrm>
        </p:spPr>
        <p:txBody>
          <a:bodyPr>
            <a:normAutofit fontScale="92500"/>
          </a:bodyPr>
          <a:lstStyle/>
          <a:p>
            <a:pPr marL="0" indent="0">
              <a:buNone/>
            </a:pPr>
            <a:r>
              <a:rPr lang="en-US" dirty="0"/>
              <a:t>We gathered demographic information of </a:t>
            </a:r>
            <a:r>
              <a:rPr lang="en-US" b="1" dirty="0"/>
              <a:t>N=1,238 </a:t>
            </a:r>
            <a:r>
              <a:rPr lang="en-US" dirty="0"/>
              <a:t>crowd workers who previously used the Crowd Workers plugin via an online survey posted on Amazon Mechanical Turk. The survey asked the </a:t>
            </a:r>
            <a:r>
              <a:rPr lang="en-US" b="1" dirty="0"/>
              <a:t>country of residence, gender, disability/health condition</a:t>
            </a:r>
            <a:r>
              <a:rPr lang="en-US" dirty="0"/>
              <a:t>. We combined this with the data gathers from the Crowd Workers plugin to calculate median hourly wage of each survey respondent.</a:t>
            </a:r>
          </a:p>
        </p:txBody>
      </p:sp>
    </p:spTree>
    <p:extLst>
      <p:ext uri="{BB962C8B-B14F-4D97-AF65-F5344CB8AC3E}">
        <p14:creationId xmlns:p14="http://schemas.microsoft.com/office/powerpoint/2010/main" val="24252093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A028E-06ED-724F-BADB-D466B11446E0}"/>
              </a:ext>
            </a:extLst>
          </p:cNvPr>
          <p:cNvSpPr>
            <a:spLocks noGrp="1"/>
          </p:cNvSpPr>
          <p:nvPr>
            <p:ph type="title"/>
          </p:nvPr>
        </p:nvSpPr>
        <p:spPr>
          <a:xfrm>
            <a:off x="0" y="19197"/>
            <a:ext cx="9144000" cy="857250"/>
          </a:xfrm>
        </p:spPr>
        <p:txBody>
          <a:bodyPr anchor="ctr">
            <a:normAutofit/>
          </a:bodyPr>
          <a:lstStyle/>
          <a:p>
            <a:r>
              <a:rPr lang="en-US" dirty="0"/>
              <a:t>Respondents </a:t>
            </a:r>
          </a:p>
        </p:txBody>
      </p:sp>
      <p:sp>
        <p:nvSpPr>
          <p:cNvPr id="9" name="Content Placeholder 3">
            <a:extLst>
              <a:ext uri="{FF2B5EF4-FFF2-40B4-BE49-F238E27FC236}">
                <a16:creationId xmlns:a16="http://schemas.microsoft.com/office/drawing/2014/main" id="{2767142A-91AF-4D89-A454-13A70BA21C31}"/>
              </a:ext>
            </a:extLst>
          </p:cNvPr>
          <p:cNvSpPr>
            <a:spLocks noGrp="1"/>
          </p:cNvSpPr>
          <p:nvPr>
            <p:ph sz="half" idx="2"/>
          </p:nvPr>
        </p:nvSpPr>
        <p:spPr>
          <a:xfrm>
            <a:off x="1607785" y="4069717"/>
            <a:ext cx="5690482" cy="857250"/>
          </a:xfrm>
        </p:spPr>
        <p:txBody>
          <a:bodyPr/>
          <a:lstStyle/>
          <a:p>
            <a:r>
              <a:rPr lang="en-US" b="1" dirty="0"/>
              <a:t>US: 815, India: 298, Other: 125 </a:t>
            </a:r>
            <a:endParaRPr lang="en-US" dirty="0"/>
          </a:p>
          <a:p>
            <a:endParaRPr lang="en-US" dirty="0"/>
          </a:p>
        </p:txBody>
      </p:sp>
      <p:pic>
        <p:nvPicPr>
          <p:cNvPr id="3" name="Picture 2">
            <a:extLst>
              <a:ext uri="{FF2B5EF4-FFF2-40B4-BE49-F238E27FC236}">
                <a16:creationId xmlns:a16="http://schemas.microsoft.com/office/drawing/2014/main" id="{1E892AEC-6D01-2344-94DD-760E98053B0A}"/>
              </a:ext>
            </a:extLst>
          </p:cNvPr>
          <p:cNvPicPr>
            <a:picLocks noChangeAspect="1"/>
          </p:cNvPicPr>
          <p:nvPr/>
        </p:nvPicPr>
        <p:blipFill>
          <a:blip r:embed="rId3"/>
          <a:stretch>
            <a:fillRect/>
          </a:stretch>
        </p:blipFill>
        <p:spPr>
          <a:xfrm>
            <a:off x="457200" y="876447"/>
            <a:ext cx="4038600" cy="2690164"/>
          </a:xfrm>
          <a:prstGeom prst="rect">
            <a:avLst/>
          </a:prstGeom>
        </p:spPr>
      </p:pic>
      <p:pic>
        <p:nvPicPr>
          <p:cNvPr id="5" name="Picture 4">
            <a:extLst>
              <a:ext uri="{FF2B5EF4-FFF2-40B4-BE49-F238E27FC236}">
                <a16:creationId xmlns:a16="http://schemas.microsoft.com/office/drawing/2014/main" id="{3C7DE908-DA9E-9246-AF8A-4DD852B9BF28}"/>
              </a:ext>
            </a:extLst>
          </p:cNvPr>
          <p:cNvPicPr>
            <a:picLocks noChangeAspect="1"/>
          </p:cNvPicPr>
          <p:nvPr/>
        </p:nvPicPr>
        <p:blipFill>
          <a:blip r:embed="rId4"/>
          <a:stretch>
            <a:fillRect/>
          </a:stretch>
        </p:blipFill>
        <p:spPr>
          <a:xfrm>
            <a:off x="4953000" y="876448"/>
            <a:ext cx="4084284" cy="2690163"/>
          </a:xfrm>
          <a:prstGeom prst="rect">
            <a:avLst/>
          </a:prstGeom>
        </p:spPr>
      </p:pic>
    </p:spTree>
    <p:extLst>
      <p:ext uri="{BB962C8B-B14F-4D97-AF65-F5344CB8AC3E}">
        <p14:creationId xmlns:p14="http://schemas.microsoft.com/office/powerpoint/2010/main" val="2742705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EDEC-967D-0F43-B8E0-C13CA8DC38E5}"/>
              </a:ext>
            </a:extLst>
          </p:cNvPr>
          <p:cNvSpPr>
            <a:spLocks noGrp="1"/>
          </p:cNvSpPr>
          <p:nvPr>
            <p:ph type="title"/>
          </p:nvPr>
        </p:nvSpPr>
        <p:spPr/>
        <p:txBody>
          <a:bodyPr>
            <a:normAutofit/>
          </a:bodyPr>
          <a:lstStyle/>
          <a:p>
            <a:r>
              <a:rPr lang="en-US" dirty="0"/>
              <a:t>Earnings by Country</a:t>
            </a:r>
          </a:p>
        </p:txBody>
      </p:sp>
      <p:graphicFrame>
        <p:nvGraphicFramePr>
          <p:cNvPr id="7" name="Content Placeholder 6">
            <a:extLst>
              <a:ext uri="{FF2B5EF4-FFF2-40B4-BE49-F238E27FC236}">
                <a16:creationId xmlns:a16="http://schemas.microsoft.com/office/drawing/2014/main" id="{025A45DD-5BB0-1040-BB9D-979134D642EB}"/>
              </a:ext>
            </a:extLst>
          </p:cNvPr>
          <p:cNvGraphicFramePr>
            <a:graphicFrameLocks noGrp="1"/>
          </p:cNvGraphicFramePr>
          <p:nvPr>
            <p:ph idx="1"/>
            <p:extLst>
              <p:ext uri="{D42A27DB-BD31-4B8C-83A1-F6EECF244321}">
                <p14:modId xmlns:p14="http://schemas.microsoft.com/office/powerpoint/2010/main" val="1459001707"/>
              </p:ext>
            </p:extLst>
          </p:nvPr>
        </p:nvGraphicFramePr>
        <p:xfrm>
          <a:off x="457200" y="1200150"/>
          <a:ext cx="8229600" cy="33940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566242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A028E-06ED-724F-BADB-D466B11446E0}"/>
              </a:ext>
            </a:extLst>
          </p:cNvPr>
          <p:cNvSpPr>
            <a:spLocks noGrp="1"/>
          </p:cNvSpPr>
          <p:nvPr>
            <p:ph type="title"/>
          </p:nvPr>
        </p:nvSpPr>
        <p:spPr>
          <a:xfrm>
            <a:off x="0" y="19197"/>
            <a:ext cx="9144000" cy="857250"/>
          </a:xfrm>
        </p:spPr>
        <p:txBody>
          <a:bodyPr anchor="ctr">
            <a:normAutofit/>
          </a:bodyPr>
          <a:lstStyle/>
          <a:p>
            <a:r>
              <a:rPr lang="en-US" dirty="0"/>
              <a:t>Respondents </a:t>
            </a:r>
          </a:p>
        </p:txBody>
      </p:sp>
      <p:pic>
        <p:nvPicPr>
          <p:cNvPr id="4" name="Picture 3">
            <a:extLst>
              <a:ext uri="{FF2B5EF4-FFF2-40B4-BE49-F238E27FC236}">
                <a16:creationId xmlns:a16="http://schemas.microsoft.com/office/drawing/2014/main" id="{5EEEC149-3D59-E74C-ABA0-0912A86CB6C7}"/>
              </a:ext>
            </a:extLst>
          </p:cNvPr>
          <p:cNvPicPr>
            <a:picLocks noChangeAspect="1"/>
          </p:cNvPicPr>
          <p:nvPr/>
        </p:nvPicPr>
        <p:blipFill>
          <a:blip r:embed="rId3"/>
          <a:stretch>
            <a:fillRect/>
          </a:stretch>
        </p:blipFill>
        <p:spPr>
          <a:xfrm>
            <a:off x="457200" y="1302140"/>
            <a:ext cx="4038600" cy="3190494"/>
          </a:xfrm>
          <a:prstGeom prst="rect">
            <a:avLst/>
          </a:prstGeom>
          <a:noFill/>
        </p:spPr>
      </p:pic>
      <p:sp>
        <p:nvSpPr>
          <p:cNvPr id="9" name="Content Placeholder 3">
            <a:extLst>
              <a:ext uri="{FF2B5EF4-FFF2-40B4-BE49-F238E27FC236}">
                <a16:creationId xmlns:a16="http://schemas.microsoft.com/office/drawing/2014/main" id="{2767142A-91AF-4D89-A454-13A70BA21C31}"/>
              </a:ext>
            </a:extLst>
          </p:cNvPr>
          <p:cNvSpPr>
            <a:spLocks noGrp="1"/>
          </p:cNvSpPr>
          <p:nvPr>
            <p:ph sz="half" idx="2"/>
          </p:nvPr>
        </p:nvSpPr>
        <p:spPr>
          <a:xfrm>
            <a:off x="4648200" y="1200151"/>
            <a:ext cx="4038600" cy="3394472"/>
          </a:xfrm>
        </p:spPr>
        <p:txBody>
          <a:bodyPr/>
          <a:lstStyle/>
          <a:p>
            <a:r>
              <a:rPr lang="en-US" b="1" dirty="0"/>
              <a:t>622 female </a:t>
            </a:r>
          </a:p>
          <a:p>
            <a:r>
              <a:rPr lang="en-US" b="1" dirty="0"/>
              <a:t>616 male </a:t>
            </a:r>
            <a:endParaRPr lang="en-US" dirty="0"/>
          </a:p>
          <a:p>
            <a:endParaRPr lang="en-US" dirty="0"/>
          </a:p>
        </p:txBody>
      </p:sp>
    </p:spTree>
    <p:extLst>
      <p:ext uri="{BB962C8B-B14F-4D97-AF65-F5344CB8AC3E}">
        <p14:creationId xmlns:p14="http://schemas.microsoft.com/office/powerpoint/2010/main" val="12077318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EDEC-967D-0F43-B8E0-C13CA8DC38E5}"/>
              </a:ext>
            </a:extLst>
          </p:cNvPr>
          <p:cNvSpPr>
            <a:spLocks noGrp="1"/>
          </p:cNvSpPr>
          <p:nvPr>
            <p:ph type="title"/>
          </p:nvPr>
        </p:nvSpPr>
        <p:spPr/>
        <p:txBody>
          <a:bodyPr>
            <a:normAutofit/>
          </a:bodyPr>
          <a:lstStyle/>
          <a:p>
            <a:r>
              <a:rPr lang="en-US" dirty="0"/>
              <a:t>Earnings by Gender</a:t>
            </a:r>
          </a:p>
        </p:txBody>
      </p:sp>
      <p:graphicFrame>
        <p:nvGraphicFramePr>
          <p:cNvPr id="7" name="Content Placeholder 6">
            <a:extLst>
              <a:ext uri="{FF2B5EF4-FFF2-40B4-BE49-F238E27FC236}">
                <a16:creationId xmlns:a16="http://schemas.microsoft.com/office/drawing/2014/main" id="{025A45DD-5BB0-1040-BB9D-979134D642EB}"/>
              </a:ext>
            </a:extLst>
          </p:cNvPr>
          <p:cNvGraphicFramePr>
            <a:graphicFrameLocks noGrp="1"/>
          </p:cNvGraphicFramePr>
          <p:nvPr>
            <p:ph sz="half" idx="1"/>
          </p:nvPr>
        </p:nvGraphicFramePr>
        <p:xfrm>
          <a:off x="457200" y="1200150"/>
          <a:ext cx="4038600" cy="3394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ontent Placeholder 6">
            <a:extLst>
              <a:ext uri="{FF2B5EF4-FFF2-40B4-BE49-F238E27FC236}">
                <a16:creationId xmlns:a16="http://schemas.microsoft.com/office/drawing/2014/main" id="{1ABFB3B1-BA2F-EE48-97DA-3E0D03409107}"/>
              </a:ext>
            </a:extLst>
          </p:cNvPr>
          <p:cNvGraphicFramePr>
            <a:graphicFrameLocks noGrp="1"/>
          </p:cNvGraphicFramePr>
          <p:nvPr>
            <p:ph sz="half" idx="2"/>
            <p:extLst>
              <p:ext uri="{D42A27DB-BD31-4B8C-83A1-F6EECF244321}">
                <p14:modId xmlns:p14="http://schemas.microsoft.com/office/powerpoint/2010/main" val="2719771657"/>
              </p:ext>
            </p:extLst>
          </p:nvPr>
        </p:nvGraphicFramePr>
        <p:xfrm>
          <a:off x="4648200" y="1200150"/>
          <a:ext cx="4038600" cy="33940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06807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612108-5ABA-AB43-AD1C-341D4B99C73F}"/>
              </a:ext>
            </a:extLst>
          </p:cNvPr>
          <p:cNvPicPr>
            <a:picLocks noChangeAspect="1"/>
          </p:cNvPicPr>
          <p:nvPr/>
        </p:nvPicPr>
        <p:blipFill rotWithShape="1">
          <a:blip r:embed="rId3">
            <a:extLst>
              <a:ext uri="{28A0092B-C50C-407E-A947-70E740481C1C}">
                <a14:useLocalDpi xmlns:a14="http://schemas.microsoft.com/office/drawing/2010/main" val="0"/>
              </a:ext>
            </a:extLst>
          </a:blip>
          <a:srcRect l="60406" t="10191" r="19324" b="67959"/>
          <a:stretch/>
        </p:blipFill>
        <p:spPr>
          <a:xfrm>
            <a:off x="1363632" y="2258315"/>
            <a:ext cx="1256322" cy="1354217"/>
          </a:xfrm>
          <a:prstGeom prst="rect">
            <a:avLst/>
          </a:prstGeom>
        </p:spPr>
      </p:pic>
      <p:sp>
        <p:nvSpPr>
          <p:cNvPr id="6" name="TextBox 5">
            <a:extLst>
              <a:ext uri="{FF2B5EF4-FFF2-40B4-BE49-F238E27FC236}">
                <a16:creationId xmlns:a16="http://schemas.microsoft.com/office/drawing/2014/main" id="{5440A465-7D90-B144-B569-AFC03A27AA1B}"/>
              </a:ext>
            </a:extLst>
          </p:cNvPr>
          <p:cNvSpPr txBox="1"/>
          <p:nvPr/>
        </p:nvSpPr>
        <p:spPr>
          <a:xfrm>
            <a:off x="2902551" y="2258315"/>
            <a:ext cx="4952977" cy="1877437"/>
          </a:xfrm>
          <a:prstGeom prst="rect">
            <a:avLst/>
          </a:prstGeom>
          <a:noFill/>
        </p:spPr>
        <p:txBody>
          <a:bodyPr wrap="square" rtlCol="0">
            <a:spAutoFit/>
          </a:bodyPr>
          <a:lstStyle/>
          <a:p>
            <a:pPr>
              <a:spcBef>
                <a:spcPts val="600"/>
              </a:spcBef>
              <a:spcAft>
                <a:spcPts val="600"/>
              </a:spcAft>
            </a:pPr>
            <a:r>
              <a:rPr lang="en-US" sz="2400" dirty="0">
                <a:latin typeface="Segoe UI Light"/>
                <a:cs typeface="Segoe UI Light"/>
              </a:rPr>
              <a:t>How much are workers earning on Amazon Mechanical Turk?</a:t>
            </a:r>
          </a:p>
          <a:p>
            <a:pPr>
              <a:spcBef>
                <a:spcPts val="600"/>
              </a:spcBef>
              <a:spcAft>
                <a:spcPts val="600"/>
              </a:spcAft>
            </a:pPr>
            <a:r>
              <a:rPr lang="en-US" sz="2400" dirty="0">
                <a:latin typeface="Segoe UI Light"/>
                <a:cs typeface="Segoe UI Light"/>
              </a:rPr>
              <a:t>What contributes to the low wage?</a:t>
            </a:r>
          </a:p>
          <a:p>
            <a:pPr>
              <a:spcBef>
                <a:spcPts val="600"/>
              </a:spcBef>
              <a:spcAft>
                <a:spcPts val="600"/>
              </a:spcAft>
            </a:pPr>
            <a:r>
              <a:rPr lang="en-US" sz="2400" dirty="0">
                <a:latin typeface="Segoe UI Light"/>
                <a:cs typeface="Segoe UI Light"/>
              </a:rPr>
              <a:t>Do demographics affect earnings?</a:t>
            </a:r>
          </a:p>
        </p:txBody>
      </p:sp>
      <p:sp>
        <p:nvSpPr>
          <p:cNvPr id="9" name="TextBox 8">
            <a:extLst>
              <a:ext uri="{FF2B5EF4-FFF2-40B4-BE49-F238E27FC236}">
                <a16:creationId xmlns:a16="http://schemas.microsoft.com/office/drawing/2014/main" id="{9074AD8F-A9A0-2548-9DE2-6D4BD2CFB9E2}"/>
              </a:ext>
            </a:extLst>
          </p:cNvPr>
          <p:cNvSpPr txBox="1"/>
          <p:nvPr/>
        </p:nvSpPr>
        <p:spPr>
          <a:xfrm>
            <a:off x="2902551" y="1530968"/>
            <a:ext cx="3960123" cy="646331"/>
          </a:xfrm>
          <a:prstGeom prst="rect">
            <a:avLst/>
          </a:prstGeom>
          <a:noFill/>
        </p:spPr>
        <p:txBody>
          <a:bodyPr wrap="none" rtlCol="0">
            <a:spAutoFit/>
          </a:bodyPr>
          <a:lstStyle/>
          <a:p>
            <a:r>
              <a:rPr lang="en-US" sz="3600" dirty="0">
                <a:latin typeface="Segoe UI Light"/>
                <a:cs typeface="Segoe UI Light"/>
              </a:rPr>
              <a:t>Research Questions</a:t>
            </a:r>
          </a:p>
        </p:txBody>
      </p:sp>
    </p:spTree>
    <p:extLst>
      <p:ext uri="{BB962C8B-B14F-4D97-AF65-F5344CB8AC3E}">
        <p14:creationId xmlns:p14="http://schemas.microsoft.com/office/powerpoint/2010/main" val="340066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EDEC-967D-0F43-B8E0-C13CA8DC38E5}"/>
              </a:ext>
            </a:extLst>
          </p:cNvPr>
          <p:cNvSpPr>
            <a:spLocks noGrp="1"/>
          </p:cNvSpPr>
          <p:nvPr>
            <p:ph type="title"/>
          </p:nvPr>
        </p:nvSpPr>
        <p:spPr/>
        <p:txBody>
          <a:bodyPr>
            <a:normAutofit/>
          </a:bodyPr>
          <a:lstStyle/>
          <a:p>
            <a:r>
              <a:rPr lang="en-US" dirty="0"/>
              <a:t>Earnings by Gender (USA)</a:t>
            </a:r>
          </a:p>
        </p:txBody>
      </p:sp>
      <p:graphicFrame>
        <p:nvGraphicFramePr>
          <p:cNvPr id="7" name="Content Placeholder 6">
            <a:extLst>
              <a:ext uri="{FF2B5EF4-FFF2-40B4-BE49-F238E27FC236}">
                <a16:creationId xmlns:a16="http://schemas.microsoft.com/office/drawing/2014/main" id="{025A45DD-5BB0-1040-BB9D-979134D642EB}"/>
              </a:ext>
            </a:extLst>
          </p:cNvPr>
          <p:cNvGraphicFramePr>
            <a:graphicFrameLocks noGrp="1"/>
          </p:cNvGraphicFramePr>
          <p:nvPr>
            <p:ph idx="1"/>
            <p:extLst>
              <p:ext uri="{D42A27DB-BD31-4B8C-83A1-F6EECF244321}">
                <p14:modId xmlns:p14="http://schemas.microsoft.com/office/powerpoint/2010/main" val="1241014530"/>
              </p:ext>
            </p:extLst>
          </p:nvPr>
        </p:nvGraphicFramePr>
        <p:xfrm>
          <a:off x="457200" y="1200150"/>
          <a:ext cx="8229600" cy="3394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ontent Placeholder 6">
            <a:extLst>
              <a:ext uri="{FF2B5EF4-FFF2-40B4-BE49-F238E27FC236}">
                <a16:creationId xmlns:a16="http://schemas.microsoft.com/office/drawing/2014/main" id="{1ABFB3B1-BA2F-EE48-97DA-3E0D03409107}"/>
              </a:ext>
            </a:extLst>
          </p:cNvPr>
          <p:cNvGraphicFramePr>
            <a:graphicFrameLocks noGrp="1"/>
          </p:cNvGraphicFramePr>
          <p:nvPr>
            <p:ph sz="half" idx="4294967295"/>
            <p:extLst>
              <p:ext uri="{D42A27DB-BD31-4B8C-83A1-F6EECF244321}">
                <p14:modId xmlns:p14="http://schemas.microsoft.com/office/powerpoint/2010/main" val="2295977649"/>
              </p:ext>
            </p:extLst>
          </p:nvPr>
        </p:nvGraphicFramePr>
        <p:xfrm>
          <a:off x="5105400" y="1200150"/>
          <a:ext cx="4038600" cy="33940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723790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EDEC-967D-0F43-B8E0-C13CA8DC38E5}"/>
              </a:ext>
            </a:extLst>
          </p:cNvPr>
          <p:cNvSpPr>
            <a:spLocks noGrp="1"/>
          </p:cNvSpPr>
          <p:nvPr>
            <p:ph type="title"/>
          </p:nvPr>
        </p:nvSpPr>
        <p:spPr/>
        <p:txBody>
          <a:bodyPr>
            <a:normAutofit/>
          </a:bodyPr>
          <a:lstStyle/>
          <a:p>
            <a:r>
              <a:rPr lang="en-US" dirty="0"/>
              <a:t>Earnings by Gender (India)</a:t>
            </a:r>
          </a:p>
        </p:txBody>
      </p:sp>
      <p:graphicFrame>
        <p:nvGraphicFramePr>
          <p:cNvPr id="6" name="Content Placeholder 6">
            <a:extLst>
              <a:ext uri="{FF2B5EF4-FFF2-40B4-BE49-F238E27FC236}">
                <a16:creationId xmlns:a16="http://schemas.microsoft.com/office/drawing/2014/main" id="{1ABFB3B1-BA2F-EE48-97DA-3E0D03409107}"/>
              </a:ext>
            </a:extLst>
          </p:cNvPr>
          <p:cNvGraphicFramePr>
            <a:graphicFrameLocks noGrp="1"/>
          </p:cNvGraphicFramePr>
          <p:nvPr>
            <p:ph idx="1"/>
          </p:nvPr>
        </p:nvGraphicFramePr>
        <p:xfrm>
          <a:off x="457200" y="1200150"/>
          <a:ext cx="8229600" cy="33940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749367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A028E-06ED-724F-BADB-D466B11446E0}"/>
              </a:ext>
            </a:extLst>
          </p:cNvPr>
          <p:cNvSpPr>
            <a:spLocks noGrp="1"/>
          </p:cNvSpPr>
          <p:nvPr>
            <p:ph type="title"/>
          </p:nvPr>
        </p:nvSpPr>
        <p:spPr>
          <a:xfrm>
            <a:off x="0" y="19197"/>
            <a:ext cx="9144000" cy="857250"/>
          </a:xfrm>
        </p:spPr>
        <p:txBody>
          <a:bodyPr anchor="ctr">
            <a:normAutofit/>
          </a:bodyPr>
          <a:lstStyle/>
          <a:p>
            <a:r>
              <a:rPr lang="en-US" dirty="0"/>
              <a:t>Respondents </a:t>
            </a:r>
          </a:p>
        </p:txBody>
      </p:sp>
      <p:sp>
        <p:nvSpPr>
          <p:cNvPr id="9" name="Content Placeholder 3">
            <a:extLst>
              <a:ext uri="{FF2B5EF4-FFF2-40B4-BE49-F238E27FC236}">
                <a16:creationId xmlns:a16="http://schemas.microsoft.com/office/drawing/2014/main" id="{2767142A-91AF-4D89-A454-13A70BA21C31}"/>
              </a:ext>
            </a:extLst>
          </p:cNvPr>
          <p:cNvSpPr>
            <a:spLocks noGrp="1"/>
          </p:cNvSpPr>
          <p:nvPr>
            <p:ph sz="half" idx="2"/>
          </p:nvPr>
        </p:nvSpPr>
        <p:spPr>
          <a:xfrm>
            <a:off x="2115785" y="4065302"/>
            <a:ext cx="5690482" cy="857250"/>
          </a:xfrm>
        </p:spPr>
        <p:txBody>
          <a:bodyPr>
            <a:normAutofit fontScale="92500" lnSpcReduction="10000"/>
          </a:bodyPr>
          <a:lstStyle/>
          <a:p>
            <a:r>
              <a:rPr lang="en-US" b="1" dirty="0"/>
              <a:t>270 with disabilities or health conditions affecting work</a:t>
            </a:r>
            <a:endParaRPr lang="en-US" dirty="0"/>
          </a:p>
        </p:txBody>
      </p:sp>
      <p:pic>
        <p:nvPicPr>
          <p:cNvPr id="7" name="Picture 6">
            <a:extLst>
              <a:ext uri="{FF2B5EF4-FFF2-40B4-BE49-F238E27FC236}">
                <a16:creationId xmlns:a16="http://schemas.microsoft.com/office/drawing/2014/main" id="{2302F794-FB49-584C-88AF-303E74EF7BCA}"/>
              </a:ext>
            </a:extLst>
          </p:cNvPr>
          <p:cNvPicPr>
            <a:picLocks noChangeAspect="1"/>
          </p:cNvPicPr>
          <p:nvPr/>
        </p:nvPicPr>
        <p:blipFill>
          <a:blip r:embed="rId3"/>
          <a:stretch>
            <a:fillRect/>
          </a:stretch>
        </p:blipFill>
        <p:spPr>
          <a:xfrm>
            <a:off x="1607785" y="1078198"/>
            <a:ext cx="2776577" cy="2789767"/>
          </a:xfrm>
          <a:prstGeom prst="rect">
            <a:avLst/>
          </a:prstGeom>
        </p:spPr>
      </p:pic>
      <p:pic>
        <p:nvPicPr>
          <p:cNvPr id="8" name="Picture 7">
            <a:extLst>
              <a:ext uri="{FF2B5EF4-FFF2-40B4-BE49-F238E27FC236}">
                <a16:creationId xmlns:a16="http://schemas.microsoft.com/office/drawing/2014/main" id="{384648DA-90CE-F542-80D5-D40874A2AF10}"/>
              </a:ext>
            </a:extLst>
          </p:cNvPr>
          <p:cNvPicPr>
            <a:picLocks noChangeAspect="1"/>
          </p:cNvPicPr>
          <p:nvPr/>
        </p:nvPicPr>
        <p:blipFill>
          <a:blip r:embed="rId4"/>
          <a:stretch>
            <a:fillRect/>
          </a:stretch>
        </p:blipFill>
        <p:spPr>
          <a:xfrm>
            <a:off x="5262189" y="1078198"/>
            <a:ext cx="2274026" cy="2953566"/>
          </a:xfrm>
          <a:prstGeom prst="rect">
            <a:avLst/>
          </a:prstGeom>
        </p:spPr>
      </p:pic>
    </p:spTree>
    <p:extLst>
      <p:ext uri="{BB962C8B-B14F-4D97-AF65-F5344CB8AC3E}">
        <p14:creationId xmlns:p14="http://schemas.microsoft.com/office/powerpoint/2010/main" val="12326790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EDEC-967D-0F43-B8E0-C13CA8DC38E5}"/>
              </a:ext>
            </a:extLst>
          </p:cNvPr>
          <p:cNvSpPr>
            <a:spLocks noGrp="1"/>
          </p:cNvSpPr>
          <p:nvPr>
            <p:ph type="title"/>
          </p:nvPr>
        </p:nvSpPr>
        <p:spPr/>
        <p:txBody>
          <a:bodyPr>
            <a:normAutofit/>
          </a:bodyPr>
          <a:lstStyle/>
          <a:p>
            <a:r>
              <a:rPr lang="en-US" dirty="0"/>
              <a:t>Disability or Worker Health Problem</a:t>
            </a:r>
          </a:p>
        </p:txBody>
      </p:sp>
      <p:graphicFrame>
        <p:nvGraphicFramePr>
          <p:cNvPr id="7" name="Content Placeholder 6">
            <a:extLst>
              <a:ext uri="{FF2B5EF4-FFF2-40B4-BE49-F238E27FC236}">
                <a16:creationId xmlns:a16="http://schemas.microsoft.com/office/drawing/2014/main" id="{025A45DD-5BB0-1040-BB9D-979134D642EB}"/>
              </a:ext>
            </a:extLst>
          </p:cNvPr>
          <p:cNvGraphicFramePr>
            <a:graphicFrameLocks noGrp="1"/>
          </p:cNvGraphicFramePr>
          <p:nvPr>
            <p:ph sz="half" idx="1"/>
            <p:extLst>
              <p:ext uri="{D42A27DB-BD31-4B8C-83A1-F6EECF244321}">
                <p14:modId xmlns:p14="http://schemas.microsoft.com/office/powerpoint/2010/main" val="2079972230"/>
              </p:ext>
            </p:extLst>
          </p:nvPr>
        </p:nvGraphicFramePr>
        <p:xfrm>
          <a:off x="457200" y="1200150"/>
          <a:ext cx="4038600" cy="3394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ontent Placeholder 6">
            <a:extLst>
              <a:ext uri="{FF2B5EF4-FFF2-40B4-BE49-F238E27FC236}">
                <a16:creationId xmlns:a16="http://schemas.microsoft.com/office/drawing/2014/main" id="{1ABFB3B1-BA2F-EE48-97DA-3E0D03409107}"/>
              </a:ext>
            </a:extLst>
          </p:cNvPr>
          <p:cNvGraphicFramePr>
            <a:graphicFrameLocks noGrp="1"/>
          </p:cNvGraphicFramePr>
          <p:nvPr>
            <p:ph sz="half" idx="2"/>
            <p:extLst>
              <p:ext uri="{D42A27DB-BD31-4B8C-83A1-F6EECF244321}">
                <p14:modId xmlns:p14="http://schemas.microsoft.com/office/powerpoint/2010/main" val="1945511426"/>
              </p:ext>
            </p:extLst>
          </p:nvPr>
        </p:nvGraphicFramePr>
        <p:xfrm>
          <a:off x="4648200" y="1200150"/>
          <a:ext cx="4038600" cy="33940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013607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EDEC-967D-0F43-B8E0-C13CA8DC38E5}"/>
              </a:ext>
            </a:extLst>
          </p:cNvPr>
          <p:cNvSpPr>
            <a:spLocks noGrp="1"/>
          </p:cNvSpPr>
          <p:nvPr>
            <p:ph type="title"/>
          </p:nvPr>
        </p:nvSpPr>
        <p:spPr/>
        <p:txBody>
          <a:bodyPr>
            <a:normAutofit/>
          </a:bodyPr>
          <a:lstStyle/>
          <a:p>
            <a:r>
              <a:rPr lang="en-US" dirty="0"/>
              <a:t>Disability or Health Problem (USA)</a:t>
            </a:r>
          </a:p>
        </p:txBody>
      </p:sp>
      <p:graphicFrame>
        <p:nvGraphicFramePr>
          <p:cNvPr id="7" name="Content Placeholder 6">
            <a:extLst>
              <a:ext uri="{FF2B5EF4-FFF2-40B4-BE49-F238E27FC236}">
                <a16:creationId xmlns:a16="http://schemas.microsoft.com/office/drawing/2014/main" id="{025A45DD-5BB0-1040-BB9D-979134D642EB}"/>
              </a:ext>
            </a:extLst>
          </p:cNvPr>
          <p:cNvGraphicFramePr>
            <a:graphicFrameLocks noGrp="1"/>
          </p:cNvGraphicFramePr>
          <p:nvPr>
            <p:ph idx="1"/>
            <p:extLst>
              <p:ext uri="{D42A27DB-BD31-4B8C-83A1-F6EECF244321}">
                <p14:modId xmlns:p14="http://schemas.microsoft.com/office/powerpoint/2010/main" val="3355201018"/>
              </p:ext>
            </p:extLst>
          </p:nvPr>
        </p:nvGraphicFramePr>
        <p:xfrm>
          <a:off x="457200" y="1200150"/>
          <a:ext cx="8229600" cy="3394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ontent Placeholder 6">
            <a:extLst>
              <a:ext uri="{FF2B5EF4-FFF2-40B4-BE49-F238E27FC236}">
                <a16:creationId xmlns:a16="http://schemas.microsoft.com/office/drawing/2014/main" id="{1ABFB3B1-BA2F-EE48-97DA-3E0D03409107}"/>
              </a:ext>
            </a:extLst>
          </p:cNvPr>
          <p:cNvGraphicFramePr>
            <a:graphicFrameLocks noGrp="1"/>
          </p:cNvGraphicFramePr>
          <p:nvPr>
            <p:ph sz="half" idx="4294967295"/>
            <p:extLst>
              <p:ext uri="{D42A27DB-BD31-4B8C-83A1-F6EECF244321}">
                <p14:modId xmlns:p14="http://schemas.microsoft.com/office/powerpoint/2010/main" val="770722488"/>
              </p:ext>
            </p:extLst>
          </p:nvPr>
        </p:nvGraphicFramePr>
        <p:xfrm>
          <a:off x="5105400" y="1200150"/>
          <a:ext cx="4038600" cy="33940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398183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EDEC-967D-0F43-B8E0-C13CA8DC38E5}"/>
              </a:ext>
            </a:extLst>
          </p:cNvPr>
          <p:cNvSpPr>
            <a:spLocks noGrp="1"/>
          </p:cNvSpPr>
          <p:nvPr>
            <p:ph type="title"/>
          </p:nvPr>
        </p:nvSpPr>
        <p:spPr/>
        <p:txBody>
          <a:bodyPr>
            <a:normAutofit/>
          </a:bodyPr>
          <a:lstStyle/>
          <a:p>
            <a:r>
              <a:rPr lang="en-US" dirty="0"/>
              <a:t>Disability or Health Problem (India)</a:t>
            </a:r>
          </a:p>
        </p:txBody>
      </p:sp>
      <p:graphicFrame>
        <p:nvGraphicFramePr>
          <p:cNvPr id="6" name="Content Placeholder 6">
            <a:extLst>
              <a:ext uri="{FF2B5EF4-FFF2-40B4-BE49-F238E27FC236}">
                <a16:creationId xmlns:a16="http://schemas.microsoft.com/office/drawing/2014/main" id="{1ABFB3B1-BA2F-EE48-97DA-3E0D03409107}"/>
              </a:ext>
            </a:extLst>
          </p:cNvPr>
          <p:cNvGraphicFramePr>
            <a:graphicFrameLocks noGrp="1"/>
          </p:cNvGraphicFramePr>
          <p:nvPr>
            <p:ph idx="1"/>
            <p:extLst>
              <p:ext uri="{D42A27DB-BD31-4B8C-83A1-F6EECF244321}">
                <p14:modId xmlns:p14="http://schemas.microsoft.com/office/powerpoint/2010/main" val="203691373"/>
              </p:ext>
            </p:extLst>
          </p:nvPr>
        </p:nvGraphicFramePr>
        <p:xfrm>
          <a:off x="457200" y="1200150"/>
          <a:ext cx="8229600" cy="33940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332583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3E704-D29F-EB40-A7DC-54C7F050DD4E}"/>
              </a:ext>
            </a:extLst>
          </p:cNvPr>
          <p:cNvSpPr txBox="1"/>
          <p:nvPr/>
        </p:nvSpPr>
        <p:spPr>
          <a:xfrm>
            <a:off x="785524" y="2104812"/>
            <a:ext cx="7572954" cy="1569660"/>
          </a:xfrm>
          <a:prstGeom prst="rect">
            <a:avLst/>
          </a:prstGeom>
          <a:noFill/>
        </p:spPr>
        <p:txBody>
          <a:bodyPr wrap="square" rtlCol="0">
            <a:spAutoFit/>
          </a:bodyPr>
          <a:lstStyle/>
          <a:p>
            <a:r>
              <a:rPr lang="en-US" sz="2400" dirty="0">
                <a:latin typeface="Segoe UI Light" panose="020B0502040204020203" pitchFamily="34" charset="0"/>
                <a:ea typeface="Segoe UI Semibold" panose="020B0502040204020203" pitchFamily="34" charset="0"/>
                <a:cs typeface="Segoe UI Semibold" panose="020B0502040204020203" pitchFamily="34" charset="0"/>
              </a:rPr>
              <a:t>Women make less money than men, India-based workers make less than US-based workers, workers with health problems make less than workers without health problems.</a:t>
            </a:r>
          </a:p>
        </p:txBody>
      </p:sp>
      <p:sp>
        <p:nvSpPr>
          <p:cNvPr id="4" name="TextBox 3">
            <a:extLst>
              <a:ext uri="{FF2B5EF4-FFF2-40B4-BE49-F238E27FC236}">
                <a16:creationId xmlns:a16="http://schemas.microsoft.com/office/drawing/2014/main" id="{24E7142B-9B2C-8A44-8B8E-D7E64F3B2F0D}"/>
              </a:ext>
            </a:extLst>
          </p:cNvPr>
          <p:cNvSpPr txBox="1"/>
          <p:nvPr/>
        </p:nvSpPr>
        <p:spPr>
          <a:xfrm>
            <a:off x="785523" y="1469028"/>
            <a:ext cx="2551724" cy="707886"/>
          </a:xfrm>
          <a:prstGeom prst="rect">
            <a:avLst/>
          </a:prstGeom>
          <a:noFill/>
        </p:spPr>
        <p:txBody>
          <a:bodyPr wrap="none" lIns="45720" rtlCol="0">
            <a:spAutoFit/>
          </a:bodyPr>
          <a:lstStyle/>
          <a:p>
            <a:r>
              <a:rPr lang="en-US" sz="4000" dirty="0">
                <a:solidFill>
                  <a:schemeClr val="bg1">
                    <a:lumMod val="65000"/>
                  </a:schemeClr>
                </a:solidFill>
                <a:latin typeface="Segoe UI Light"/>
                <a:cs typeface="Segoe UI Light"/>
              </a:rPr>
              <a:t>Takeaway 4</a:t>
            </a:r>
          </a:p>
        </p:txBody>
      </p:sp>
    </p:spTree>
    <p:extLst>
      <p:ext uri="{BB962C8B-B14F-4D97-AF65-F5344CB8AC3E}">
        <p14:creationId xmlns:p14="http://schemas.microsoft.com/office/powerpoint/2010/main" val="40797771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34" y="4307958"/>
            <a:ext cx="552077" cy="690096"/>
          </a:xfrm>
          <a:prstGeom prst="rect">
            <a:avLst/>
          </a:prstGeom>
        </p:spPr>
      </p:pic>
      <p:pic>
        <p:nvPicPr>
          <p:cNvPr id="5" name="Picture 4"/>
          <p:cNvPicPr>
            <a:picLocks noChangeAspect="1"/>
          </p:cNvPicPr>
          <p:nvPr/>
        </p:nvPicPr>
        <p:blipFill rotWithShape="1">
          <a:blip r:embed="rId4"/>
          <a:srcRect r="59609"/>
          <a:stretch/>
        </p:blipFill>
        <p:spPr>
          <a:xfrm>
            <a:off x="1914507" y="4352260"/>
            <a:ext cx="904235" cy="54891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0779" y="4324658"/>
            <a:ext cx="580692" cy="580692"/>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b="17790"/>
          <a:stretch/>
        </p:blipFill>
        <p:spPr>
          <a:xfrm>
            <a:off x="4295551" y="4395009"/>
            <a:ext cx="910289" cy="53160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12166" y="4270824"/>
            <a:ext cx="1841912" cy="71179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9798" y="4448051"/>
            <a:ext cx="1276517" cy="409909"/>
          </a:xfrm>
          <a:prstGeom prst="rect">
            <a:avLst/>
          </a:prstGeom>
        </p:spPr>
      </p:pic>
      <p:sp>
        <p:nvSpPr>
          <p:cNvPr id="10" name="TextBox 9"/>
          <p:cNvSpPr txBox="1"/>
          <p:nvPr/>
        </p:nvSpPr>
        <p:spPr>
          <a:xfrm>
            <a:off x="292756" y="319267"/>
            <a:ext cx="8460521" cy="954107"/>
          </a:xfrm>
          <a:prstGeom prst="rect">
            <a:avLst/>
          </a:prstGeom>
          <a:noFill/>
        </p:spPr>
        <p:txBody>
          <a:bodyPr wrap="none" rtlCol="0">
            <a:spAutoFit/>
          </a:bodyPr>
          <a:lstStyle/>
          <a:p>
            <a:r>
              <a:rPr lang="en-US" sz="2000" b="1" dirty="0">
                <a:latin typeface="Segoe UI Light"/>
                <a:cs typeface="Segoe UI Light"/>
              </a:rPr>
              <a:t>The Gender Wage Gap in an Online </a:t>
            </a:r>
            <a:r>
              <a:rPr lang="en-US" sz="2000" b="1" dirty="0" err="1">
                <a:latin typeface="Segoe UI Light"/>
                <a:cs typeface="Segoe UI Light"/>
              </a:rPr>
              <a:t>Labour</a:t>
            </a:r>
            <a:r>
              <a:rPr lang="en-US" sz="2000" b="1" dirty="0">
                <a:latin typeface="Segoe UI Light"/>
                <a:cs typeface="Segoe UI Light"/>
              </a:rPr>
              <a:t> Market: The Cost of Interruptions</a:t>
            </a:r>
          </a:p>
          <a:p>
            <a:r>
              <a:rPr lang="en-SG" dirty="0">
                <a:latin typeface="Segoe UI Light"/>
                <a:cs typeface="Segoe UI Light"/>
              </a:rPr>
              <a:t>Abigail Adams-</a:t>
            </a:r>
            <a:r>
              <a:rPr lang="en-SG" dirty="0" err="1">
                <a:latin typeface="Segoe UI Light"/>
                <a:cs typeface="Segoe UI Light"/>
              </a:rPr>
              <a:t>Prassl</a:t>
            </a:r>
            <a:r>
              <a:rPr lang="en-SG" dirty="0">
                <a:latin typeface="Segoe UI Light"/>
                <a:cs typeface="Segoe UI Light"/>
              </a:rPr>
              <a:t>, Kotaro Hara</a:t>
            </a:r>
            <a:r>
              <a:rPr lang="en-SG" b="1" dirty="0">
                <a:latin typeface="Segoe UI Light"/>
                <a:cs typeface="Segoe UI Light"/>
              </a:rPr>
              <a:t>,</a:t>
            </a:r>
            <a:r>
              <a:rPr lang="en-SG" dirty="0">
                <a:latin typeface="Segoe UI Light"/>
                <a:cs typeface="Segoe UI Light"/>
              </a:rPr>
              <a:t> Kristy Milland, Saiph Savage, </a:t>
            </a:r>
            <a:br>
              <a:rPr lang="en-SG" dirty="0">
                <a:latin typeface="Segoe UI Light"/>
                <a:cs typeface="Segoe UI Light"/>
              </a:rPr>
            </a:br>
            <a:r>
              <a:rPr lang="en-SG" dirty="0">
                <a:latin typeface="Segoe UI Light"/>
                <a:cs typeface="Segoe UI Light"/>
              </a:rPr>
              <a:t>Chris Callison-Burch, Jeffrey P. Bigham</a:t>
            </a:r>
          </a:p>
        </p:txBody>
      </p:sp>
      <p:grpSp>
        <p:nvGrpSpPr>
          <p:cNvPr id="22" name="Group 21">
            <a:extLst>
              <a:ext uri="{FF2B5EF4-FFF2-40B4-BE49-F238E27FC236}">
                <a16:creationId xmlns:a16="http://schemas.microsoft.com/office/drawing/2014/main" id="{A76B48AD-4101-734E-835D-0AE8720153AD}"/>
              </a:ext>
            </a:extLst>
          </p:cNvPr>
          <p:cNvGrpSpPr/>
          <p:nvPr/>
        </p:nvGrpSpPr>
        <p:grpSpPr>
          <a:xfrm>
            <a:off x="399082" y="1774944"/>
            <a:ext cx="8346228" cy="1673124"/>
            <a:chOff x="399082" y="1513340"/>
            <a:chExt cx="8346228" cy="1673124"/>
          </a:xfrm>
        </p:grpSpPr>
        <p:pic>
          <p:nvPicPr>
            <p:cNvPr id="3" name="Picture 2">
              <a:extLst>
                <a:ext uri="{FF2B5EF4-FFF2-40B4-BE49-F238E27FC236}">
                  <a16:creationId xmlns:a16="http://schemas.microsoft.com/office/drawing/2014/main" id="{FDC54ADE-5EE6-BA4F-ACE1-9B688FA80B4A}"/>
                </a:ext>
              </a:extLst>
            </p:cNvPr>
            <p:cNvPicPr>
              <a:picLocks noChangeAspect="1"/>
            </p:cNvPicPr>
            <p:nvPr/>
          </p:nvPicPr>
          <p:blipFill rotWithShape="1">
            <a:blip r:embed="rId9"/>
            <a:srcRect l="25571" t="5619" r="30620" b="21367"/>
            <a:stretch/>
          </p:blipFill>
          <p:spPr>
            <a:xfrm>
              <a:off x="399082" y="1513340"/>
              <a:ext cx="1280160" cy="1422400"/>
            </a:xfrm>
            <a:prstGeom prst="rect">
              <a:avLst/>
            </a:prstGeom>
          </p:spPr>
        </p:pic>
        <p:pic>
          <p:nvPicPr>
            <p:cNvPr id="11" name="Picture 10">
              <a:extLst>
                <a:ext uri="{FF2B5EF4-FFF2-40B4-BE49-F238E27FC236}">
                  <a16:creationId xmlns:a16="http://schemas.microsoft.com/office/drawing/2014/main" id="{CAF4440C-FE50-1C40-91FB-F28B31975B9F}"/>
                </a:ext>
              </a:extLst>
            </p:cNvPr>
            <p:cNvPicPr>
              <a:picLocks noChangeAspect="1"/>
            </p:cNvPicPr>
            <p:nvPr/>
          </p:nvPicPr>
          <p:blipFill rotWithShape="1">
            <a:blip r:embed="rId10"/>
            <a:srcRect l="4333" r="4333"/>
            <a:stretch/>
          </p:blipFill>
          <p:spPr>
            <a:xfrm>
              <a:off x="7465150" y="1513340"/>
              <a:ext cx="1280160" cy="1422400"/>
            </a:xfrm>
            <a:prstGeom prst="rect">
              <a:avLst/>
            </a:prstGeom>
          </p:spPr>
        </p:pic>
        <p:pic>
          <p:nvPicPr>
            <p:cNvPr id="12" name="Picture 11">
              <a:extLst>
                <a:ext uri="{FF2B5EF4-FFF2-40B4-BE49-F238E27FC236}">
                  <a16:creationId xmlns:a16="http://schemas.microsoft.com/office/drawing/2014/main" id="{3CE40F02-435D-B649-BC93-10334BE176B7}"/>
                </a:ext>
              </a:extLst>
            </p:cNvPr>
            <p:cNvPicPr>
              <a:picLocks noChangeAspect="1"/>
            </p:cNvPicPr>
            <p:nvPr/>
          </p:nvPicPr>
          <p:blipFill rotWithShape="1">
            <a:blip r:embed="rId11"/>
            <a:srcRect l="15736" r="19464" b="4000"/>
            <a:stretch/>
          </p:blipFill>
          <p:spPr>
            <a:xfrm>
              <a:off x="1812296" y="1513340"/>
              <a:ext cx="1280160" cy="1422400"/>
            </a:xfrm>
            <a:prstGeom prst="rect">
              <a:avLst/>
            </a:prstGeom>
          </p:spPr>
        </p:pic>
        <p:pic>
          <p:nvPicPr>
            <p:cNvPr id="13" name="Picture 12">
              <a:extLst>
                <a:ext uri="{FF2B5EF4-FFF2-40B4-BE49-F238E27FC236}">
                  <a16:creationId xmlns:a16="http://schemas.microsoft.com/office/drawing/2014/main" id="{F0ACA4DF-F896-4F48-8A4C-3E1D57AC292E}"/>
                </a:ext>
              </a:extLst>
            </p:cNvPr>
            <p:cNvPicPr>
              <a:picLocks noChangeAspect="1"/>
            </p:cNvPicPr>
            <p:nvPr/>
          </p:nvPicPr>
          <p:blipFill rotWithShape="1">
            <a:blip r:embed="rId12"/>
            <a:srcRect l="5000" r="5000"/>
            <a:stretch/>
          </p:blipFill>
          <p:spPr>
            <a:xfrm>
              <a:off x="3225510" y="1513340"/>
              <a:ext cx="1280160" cy="1422400"/>
            </a:xfrm>
            <a:prstGeom prst="rect">
              <a:avLst/>
            </a:prstGeom>
          </p:spPr>
        </p:pic>
        <p:pic>
          <p:nvPicPr>
            <p:cNvPr id="14" name="Picture 13">
              <a:extLst>
                <a:ext uri="{FF2B5EF4-FFF2-40B4-BE49-F238E27FC236}">
                  <a16:creationId xmlns:a16="http://schemas.microsoft.com/office/drawing/2014/main" id="{A24C78F4-174B-9F46-876F-1576FA6E42AD}"/>
                </a:ext>
              </a:extLst>
            </p:cNvPr>
            <p:cNvPicPr>
              <a:picLocks noChangeAspect="1"/>
            </p:cNvPicPr>
            <p:nvPr/>
          </p:nvPicPr>
          <p:blipFill rotWithShape="1">
            <a:blip r:embed="rId13"/>
            <a:srcRect l="8812" t="142" r="1061" b="-142"/>
            <a:stretch/>
          </p:blipFill>
          <p:spPr>
            <a:xfrm>
              <a:off x="4638724" y="1513340"/>
              <a:ext cx="1280160" cy="1420383"/>
            </a:xfrm>
            <a:prstGeom prst="rect">
              <a:avLst/>
            </a:prstGeom>
          </p:spPr>
        </p:pic>
        <p:pic>
          <p:nvPicPr>
            <p:cNvPr id="15" name="Picture 14">
              <a:extLst>
                <a:ext uri="{FF2B5EF4-FFF2-40B4-BE49-F238E27FC236}">
                  <a16:creationId xmlns:a16="http://schemas.microsoft.com/office/drawing/2014/main" id="{B374AF90-960D-914D-A21B-4F919DE72A53}"/>
                </a:ext>
              </a:extLst>
            </p:cNvPr>
            <p:cNvPicPr>
              <a:picLocks noChangeAspect="1"/>
            </p:cNvPicPr>
            <p:nvPr/>
          </p:nvPicPr>
          <p:blipFill rotWithShape="1">
            <a:blip r:embed="rId14"/>
            <a:srcRect t="6030" b="20035"/>
            <a:stretch/>
          </p:blipFill>
          <p:spPr>
            <a:xfrm>
              <a:off x="6051938" y="1513340"/>
              <a:ext cx="1280160" cy="1422400"/>
            </a:xfrm>
            <a:prstGeom prst="rect">
              <a:avLst/>
            </a:prstGeom>
          </p:spPr>
        </p:pic>
        <p:sp>
          <p:nvSpPr>
            <p:cNvPr id="16" name="TextBox 15">
              <a:extLst>
                <a:ext uri="{FF2B5EF4-FFF2-40B4-BE49-F238E27FC236}">
                  <a16:creationId xmlns:a16="http://schemas.microsoft.com/office/drawing/2014/main" id="{68C0D512-9CDE-EF46-8E6D-0308A99734E4}"/>
                </a:ext>
              </a:extLst>
            </p:cNvPr>
            <p:cNvSpPr txBox="1"/>
            <p:nvPr/>
          </p:nvSpPr>
          <p:spPr>
            <a:xfrm>
              <a:off x="399082"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Kotaro Hara</a:t>
              </a:r>
            </a:p>
          </p:txBody>
        </p:sp>
        <p:sp>
          <p:nvSpPr>
            <p:cNvPr id="17" name="TextBox 16">
              <a:extLst>
                <a:ext uri="{FF2B5EF4-FFF2-40B4-BE49-F238E27FC236}">
                  <a16:creationId xmlns:a16="http://schemas.microsoft.com/office/drawing/2014/main" id="{009E8B82-6271-CF48-B4B2-F78B070C126E}"/>
                </a:ext>
              </a:extLst>
            </p:cNvPr>
            <p:cNvSpPr txBox="1"/>
            <p:nvPr/>
          </p:nvSpPr>
          <p:spPr>
            <a:xfrm>
              <a:off x="1812296"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Abigail Adams</a:t>
              </a:r>
            </a:p>
          </p:txBody>
        </p:sp>
        <p:sp>
          <p:nvSpPr>
            <p:cNvPr id="18" name="TextBox 17">
              <a:extLst>
                <a:ext uri="{FF2B5EF4-FFF2-40B4-BE49-F238E27FC236}">
                  <a16:creationId xmlns:a16="http://schemas.microsoft.com/office/drawing/2014/main" id="{773084F4-A9B0-5F4D-9B34-B0E927204F41}"/>
                </a:ext>
              </a:extLst>
            </p:cNvPr>
            <p:cNvSpPr txBox="1"/>
            <p:nvPr/>
          </p:nvSpPr>
          <p:spPr>
            <a:xfrm>
              <a:off x="3225510"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Kristy </a:t>
              </a:r>
              <a:r>
                <a:rPr lang="en-US" sz="1100" dirty="0" err="1">
                  <a:solidFill>
                    <a:schemeClr val="bg1"/>
                  </a:solidFill>
                  <a:latin typeface="Segoe UI Light"/>
                  <a:cs typeface="Segoe UI Light"/>
                </a:rPr>
                <a:t>Milland</a:t>
              </a:r>
              <a:endParaRPr lang="en-US" sz="1100" dirty="0">
                <a:solidFill>
                  <a:schemeClr val="bg1"/>
                </a:solidFill>
                <a:latin typeface="Segoe UI Light"/>
                <a:cs typeface="Segoe UI Light"/>
              </a:endParaRPr>
            </a:p>
          </p:txBody>
        </p:sp>
        <p:sp>
          <p:nvSpPr>
            <p:cNvPr id="19" name="TextBox 18">
              <a:extLst>
                <a:ext uri="{FF2B5EF4-FFF2-40B4-BE49-F238E27FC236}">
                  <a16:creationId xmlns:a16="http://schemas.microsoft.com/office/drawing/2014/main" id="{4A688513-C322-9949-BA32-7F79AA25D051}"/>
                </a:ext>
              </a:extLst>
            </p:cNvPr>
            <p:cNvSpPr txBox="1"/>
            <p:nvPr/>
          </p:nvSpPr>
          <p:spPr>
            <a:xfrm>
              <a:off x="4638724"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Saiph Savage</a:t>
              </a:r>
            </a:p>
          </p:txBody>
        </p:sp>
        <p:sp>
          <p:nvSpPr>
            <p:cNvPr id="20" name="TextBox 19">
              <a:extLst>
                <a:ext uri="{FF2B5EF4-FFF2-40B4-BE49-F238E27FC236}">
                  <a16:creationId xmlns:a16="http://schemas.microsoft.com/office/drawing/2014/main" id="{4E051C37-49F0-3442-9A14-EADEA487CF5E}"/>
                </a:ext>
              </a:extLst>
            </p:cNvPr>
            <p:cNvSpPr txBox="1"/>
            <p:nvPr/>
          </p:nvSpPr>
          <p:spPr>
            <a:xfrm>
              <a:off x="6051936"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Chris </a:t>
              </a:r>
              <a:r>
                <a:rPr lang="en-US" sz="1100" dirty="0" err="1">
                  <a:solidFill>
                    <a:schemeClr val="bg1"/>
                  </a:solidFill>
                  <a:latin typeface="Segoe UI Light"/>
                  <a:cs typeface="Segoe UI Light"/>
                </a:rPr>
                <a:t>Callison</a:t>
              </a:r>
              <a:r>
                <a:rPr lang="en-US" sz="1100" dirty="0">
                  <a:solidFill>
                    <a:schemeClr val="bg1"/>
                  </a:solidFill>
                  <a:latin typeface="Segoe UI Light"/>
                  <a:cs typeface="Segoe UI Light"/>
                </a:rPr>
                <a:t>-Burch</a:t>
              </a:r>
            </a:p>
          </p:txBody>
        </p:sp>
        <p:sp>
          <p:nvSpPr>
            <p:cNvPr id="21" name="TextBox 20">
              <a:extLst>
                <a:ext uri="{FF2B5EF4-FFF2-40B4-BE49-F238E27FC236}">
                  <a16:creationId xmlns:a16="http://schemas.microsoft.com/office/drawing/2014/main" id="{52F93B29-C2A0-7C46-88FD-D92670617E54}"/>
                </a:ext>
              </a:extLst>
            </p:cNvPr>
            <p:cNvSpPr txBox="1"/>
            <p:nvPr/>
          </p:nvSpPr>
          <p:spPr>
            <a:xfrm>
              <a:off x="7465150" y="2924854"/>
              <a:ext cx="1280160" cy="261610"/>
            </a:xfrm>
            <a:prstGeom prst="rect">
              <a:avLst/>
            </a:prstGeom>
            <a:solidFill>
              <a:schemeClr val="tx1"/>
            </a:solidFill>
            <a:ln>
              <a:noFill/>
            </a:ln>
          </p:spPr>
          <p:txBody>
            <a:bodyPr wrap="none" rtlCol="0">
              <a:spAutoFit/>
            </a:bodyPr>
            <a:lstStyle/>
            <a:p>
              <a:pPr algn="ctr"/>
              <a:r>
                <a:rPr lang="en-US" sz="1100" dirty="0">
                  <a:solidFill>
                    <a:schemeClr val="bg1"/>
                  </a:solidFill>
                  <a:latin typeface="Segoe UI Light"/>
                  <a:cs typeface="Segoe UI Light"/>
                </a:rPr>
                <a:t>Jeffrey P. </a:t>
              </a:r>
              <a:r>
                <a:rPr lang="en-US" sz="1100" dirty="0" err="1">
                  <a:solidFill>
                    <a:schemeClr val="bg1"/>
                  </a:solidFill>
                  <a:latin typeface="Segoe UI Light"/>
                  <a:cs typeface="Segoe UI Light"/>
                </a:rPr>
                <a:t>Bigham</a:t>
              </a:r>
              <a:endParaRPr lang="en-US" sz="1100" dirty="0">
                <a:solidFill>
                  <a:schemeClr val="bg1"/>
                </a:solidFill>
                <a:latin typeface="Segoe UI Light"/>
                <a:cs typeface="Segoe UI Light"/>
              </a:endParaRPr>
            </a:p>
          </p:txBody>
        </p:sp>
      </p:grpSp>
    </p:spTree>
    <p:extLst>
      <p:ext uri="{BB962C8B-B14F-4D97-AF65-F5344CB8AC3E}">
        <p14:creationId xmlns:p14="http://schemas.microsoft.com/office/powerpoint/2010/main" val="34651015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E16D39-C04E-6440-9F6C-EC776831C9A5}"/>
              </a:ext>
            </a:extLst>
          </p:cNvPr>
          <p:cNvPicPr>
            <a:picLocks noChangeAspect="1"/>
          </p:cNvPicPr>
          <p:nvPr/>
        </p:nvPicPr>
        <p:blipFill>
          <a:blip r:embed="rId3"/>
          <a:stretch>
            <a:fillRect/>
          </a:stretch>
        </p:blipFill>
        <p:spPr>
          <a:xfrm>
            <a:off x="0" y="0"/>
            <a:ext cx="9326702" cy="6163733"/>
          </a:xfrm>
          <a:prstGeom prst="rect">
            <a:avLst/>
          </a:prstGeom>
        </p:spPr>
      </p:pic>
      <p:pic>
        <p:nvPicPr>
          <p:cNvPr id="3" name="Picture 2">
            <a:extLst>
              <a:ext uri="{FF2B5EF4-FFF2-40B4-BE49-F238E27FC236}">
                <a16:creationId xmlns:a16="http://schemas.microsoft.com/office/drawing/2014/main" id="{45CF602A-C0BA-414D-915C-96A9E44CAAFB}"/>
              </a:ext>
            </a:extLst>
          </p:cNvPr>
          <p:cNvPicPr>
            <a:picLocks noChangeAspect="1"/>
          </p:cNvPicPr>
          <p:nvPr/>
        </p:nvPicPr>
        <p:blipFill>
          <a:blip r:embed="rId4"/>
          <a:stretch>
            <a:fillRect/>
          </a:stretch>
        </p:blipFill>
        <p:spPr>
          <a:xfrm>
            <a:off x="7236377" y="3437467"/>
            <a:ext cx="2090325" cy="1175808"/>
          </a:xfrm>
          <a:prstGeom prst="rect">
            <a:avLst/>
          </a:prstGeom>
        </p:spPr>
      </p:pic>
    </p:spTree>
    <p:extLst>
      <p:ext uri="{BB962C8B-B14F-4D97-AF65-F5344CB8AC3E}">
        <p14:creationId xmlns:p14="http://schemas.microsoft.com/office/powerpoint/2010/main" val="13793860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EDEC-967D-0F43-B8E0-C13CA8DC38E5}"/>
              </a:ext>
            </a:extLst>
          </p:cNvPr>
          <p:cNvSpPr>
            <a:spLocks noGrp="1"/>
          </p:cNvSpPr>
          <p:nvPr>
            <p:ph type="title"/>
          </p:nvPr>
        </p:nvSpPr>
        <p:spPr/>
        <p:txBody>
          <a:bodyPr>
            <a:normAutofit/>
          </a:bodyPr>
          <a:lstStyle/>
          <a:p>
            <a:r>
              <a:rPr lang="en-US" dirty="0" err="1"/>
              <a:t>Mturk</a:t>
            </a:r>
            <a:r>
              <a:rPr lang="en-US" dirty="0"/>
              <a:t> Earnings by Gender (USA)</a:t>
            </a:r>
          </a:p>
        </p:txBody>
      </p:sp>
      <p:graphicFrame>
        <p:nvGraphicFramePr>
          <p:cNvPr id="7" name="Content Placeholder 6">
            <a:extLst>
              <a:ext uri="{FF2B5EF4-FFF2-40B4-BE49-F238E27FC236}">
                <a16:creationId xmlns:a16="http://schemas.microsoft.com/office/drawing/2014/main" id="{025A45DD-5BB0-1040-BB9D-979134D642EB}"/>
              </a:ext>
            </a:extLst>
          </p:cNvPr>
          <p:cNvGraphicFramePr>
            <a:graphicFrameLocks noGrp="1"/>
          </p:cNvGraphicFramePr>
          <p:nvPr>
            <p:ph idx="1"/>
          </p:nvPr>
        </p:nvGraphicFramePr>
        <p:xfrm>
          <a:off x="457200" y="1200150"/>
          <a:ext cx="8229600" cy="33940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ontent Placeholder 6">
            <a:extLst>
              <a:ext uri="{FF2B5EF4-FFF2-40B4-BE49-F238E27FC236}">
                <a16:creationId xmlns:a16="http://schemas.microsoft.com/office/drawing/2014/main" id="{1ABFB3B1-BA2F-EE48-97DA-3E0D03409107}"/>
              </a:ext>
            </a:extLst>
          </p:cNvPr>
          <p:cNvGraphicFramePr>
            <a:graphicFrameLocks noGrp="1"/>
          </p:cNvGraphicFramePr>
          <p:nvPr>
            <p:ph sz="half" idx="4294967295"/>
          </p:nvPr>
        </p:nvGraphicFramePr>
        <p:xfrm>
          <a:off x="5105400" y="1200150"/>
          <a:ext cx="4038600" cy="33940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43167458"/>
      </p:ext>
    </p:extLst>
  </p:cSld>
  <p:clrMapOvr>
    <a:masterClrMapping/>
  </p:clrMapOvr>
</p:sld>
</file>

<file path=ppt/theme/theme1.xml><?xml version="1.0" encoding="utf-8"?>
<a:theme xmlns:a="http://schemas.openxmlformats.org/drawingml/2006/main" name="SegoeUILigh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solidFill>
            <a:schemeClr val="tx1"/>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Segoe UI Light"/>
            <a:cs typeface="Segoe UI Light"/>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latin typeface="Segoe UI Light"/>
            <a:cs typeface="Segoe UI Ligh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SegoeUILight.thmx</Template>
  <TotalTime>28348</TotalTime>
  <Words>7704</Words>
  <Application>Microsoft Macintosh PowerPoint</Application>
  <PresentationFormat>On-screen Show (16:9)</PresentationFormat>
  <Paragraphs>877</Paragraphs>
  <Slides>109</Slides>
  <Notes>94</Notes>
  <HiddenSlides>8</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109</vt:i4>
      </vt:variant>
    </vt:vector>
  </HeadingPairs>
  <TitlesOfParts>
    <vt:vector size="119" baseType="lpstr">
      <vt:lpstr>Arial</vt:lpstr>
      <vt:lpstr>Calibri</vt:lpstr>
      <vt:lpstr>Fanwood</vt:lpstr>
      <vt:lpstr>Linux Libertine</vt:lpstr>
      <vt:lpstr>Lucida Grande</vt:lpstr>
      <vt:lpstr>Segoe UI</vt:lpstr>
      <vt:lpstr>Segoe UI Light</vt:lpstr>
      <vt:lpstr>Segoe UI Semibold</vt:lpstr>
      <vt:lpstr>Times New Roman</vt:lpstr>
      <vt:lpstr>SegoeUILight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contributes to the low wage?</vt:lpstr>
      <vt:lpstr>What contributes to the low wage?</vt:lpstr>
      <vt:lpstr>What contributes to the low wage?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contributes to the low wage?</vt:lpstr>
      <vt:lpstr>What contributes to the low wage?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questions</vt:lpstr>
      <vt:lpstr>Demographic Survey</vt:lpstr>
      <vt:lpstr>Respondents </vt:lpstr>
      <vt:lpstr>Earnings by Country</vt:lpstr>
      <vt:lpstr>Respondents </vt:lpstr>
      <vt:lpstr>Earnings by Gender</vt:lpstr>
      <vt:lpstr>Earnings by Gender (USA)</vt:lpstr>
      <vt:lpstr>Earnings by Gender (India)</vt:lpstr>
      <vt:lpstr>Respondents </vt:lpstr>
      <vt:lpstr>Disability or Worker Health Problem</vt:lpstr>
      <vt:lpstr>Disability or Health Problem (USA)</vt:lpstr>
      <vt:lpstr>Disability or Health Problem (India)</vt:lpstr>
      <vt:lpstr>PowerPoint Presentation</vt:lpstr>
      <vt:lpstr>PowerPoint Presentation</vt:lpstr>
      <vt:lpstr>PowerPoint Presentation</vt:lpstr>
      <vt:lpstr>Mturk Earnings by Gender (USA)</vt:lpstr>
      <vt:lpstr>Why do women earn less than men?</vt:lpstr>
      <vt:lpstr>Why do women earn less than men?</vt:lpstr>
      <vt:lpstr>Mothers versus others?</vt:lpstr>
      <vt:lpstr>Takeaways</vt:lpstr>
      <vt:lpstr>Takeaways</vt:lpstr>
      <vt:lpstr>PowerPoint Presentation</vt:lpstr>
      <vt:lpstr>PowerPoint Presentation</vt:lpstr>
      <vt:lpstr>Limitations</vt:lpstr>
      <vt:lpstr>PowerPoint Presentation</vt:lpstr>
      <vt:lpstr>PowerPoint Presentation</vt:lpstr>
    </vt:vector>
  </TitlesOfParts>
  <Company>University of Maryland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Kotaro Hara</dc:creator>
  <cp:lastModifiedBy>Callison-Burch, Christopher</cp:lastModifiedBy>
  <cp:revision>1600</cp:revision>
  <dcterms:created xsi:type="dcterms:W3CDTF">2014-09-24T16:07:40Z</dcterms:created>
  <dcterms:modified xsi:type="dcterms:W3CDTF">2021-02-04T21:25:04Z</dcterms:modified>
</cp:coreProperties>
</file>